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4"/>
  </p:notesMasterIdLst>
  <p:handoutMasterIdLst>
    <p:handoutMasterId r:id="rId75"/>
  </p:handoutMasterIdLst>
  <p:sldIdLst>
    <p:sldId id="262" r:id="rId5"/>
    <p:sldId id="475" r:id="rId6"/>
    <p:sldId id="469" r:id="rId7"/>
    <p:sldId id="485" r:id="rId8"/>
    <p:sldId id="516" r:id="rId9"/>
    <p:sldId id="551" r:id="rId10"/>
    <p:sldId id="528" r:id="rId11"/>
    <p:sldId id="433" r:id="rId12"/>
    <p:sldId id="525" r:id="rId13"/>
    <p:sldId id="526" r:id="rId14"/>
    <p:sldId id="527" r:id="rId15"/>
    <p:sldId id="450" r:id="rId16"/>
    <p:sldId id="460" r:id="rId17"/>
    <p:sldId id="550" r:id="rId18"/>
    <p:sldId id="381" r:id="rId19"/>
    <p:sldId id="549" r:id="rId20"/>
    <p:sldId id="422" r:id="rId21"/>
    <p:sldId id="548" r:id="rId22"/>
    <p:sldId id="429" r:id="rId23"/>
    <p:sldId id="430" r:id="rId24"/>
    <p:sldId id="547" r:id="rId25"/>
    <p:sldId id="423" r:id="rId26"/>
    <p:sldId id="546" r:id="rId27"/>
    <p:sldId id="424" r:id="rId28"/>
    <p:sldId id="545" r:id="rId29"/>
    <p:sldId id="437" r:id="rId30"/>
    <p:sldId id="544" r:id="rId31"/>
    <p:sldId id="445" r:id="rId32"/>
    <p:sldId id="543" r:id="rId33"/>
    <p:sldId id="517" r:id="rId34"/>
    <p:sldId id="542" r:id="rId35"/>
    <p:sldId id="449" r:id="rId36"/>
    <p:sldId id="541" r:id="rId37"/>
    <p:sldId id="453" r:id="rId38"/>
    <p:sldId id="540" r:id="rId39"/>
    <p:sldId id="470" r:id="rId40"/>
    <p:sldId id="539" r:id="rId41"/>
    <p:sldId id="503" r:id="rId42"/>
    <p:sldId id="518" r:id="rId43"/>
    <p:sldId id="519" r:id="rId44"/>
    <p:sldId id="520" r:id="rId45"/>
    <p:sldId id="538" r:id="rId46"/>
    <p:sldId id="476" r:id="rId47"/>
    <p:sldId id="537" r:id="rId48"/>
    <p:sldId id="521" r:id="rId49"/>
    <p:sldId id="536" r:id="rId50"/>
    <p:sldId id="532" r:id="rId51"/>
    <p:sldId id="535" r:id="rId52"/>
    <p:sldId id="492" r:id="rId53"/>
    <p:sldId id="533" r:id="rId54"/>
    <p:sldId id="534" r:id="rId55"/>
    <p:sldId id="529" r:id="rId56"/>
    <p:sldId id="552" r:id="rId57"/>
    <p:sldId id="505" r:id="rId58"/>
    <p:sldId id="506" r:id="rId59"/>
    <p:sldId id="507" r:id="rId60"/>
    <p:sldId id="508" r:id="rId61"/>
    <p:sldId id="553" r:id="rId62"/>
    <p:sldId id="509" r:id="rId63"/>
    <p:sldId id="512" r:id="rId64"/>
    <p:sldId id="557" r:id="rId65"/>
    <p:sldId id="558" r:id="rId66"/>
    <p:sldId id="559" r:id="rId67"/>
    <p:sldId id="560" r:id="rId68"/>
    <p:sldId id="563" r:id="rId69"/>
    <p:sldId id="561" r:id="rId70"/>
    <p:sldId id="562" r:id="rId71"/>
    <p:sldId id="570" r:id="rId72"/>
    <p:sldId id="569" r:id="rId73"/>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32">
          <p15:clr>
            <a:srgbClr val="A4A3A4"/>
          </p15:clr>
        </p15:guide>
        <p15:guide id="2" orient="horz" pos="331">
          <p15:clr>
            <a:srgbClr val="A4A3A4"/>
          </p15:clr>
        </p15:guide>
        <p15:guide id="3" orient="horz" pos="2452">
          <p15:clr>
            <a:srgbClr val="A4A3A4"/>
          </p15:clr>
        </p15:guide>
        <p15:guide id="4" orient="horz" pos="896">
          <p15:clr>
            <a:srgbClr val="A4A3A4"/>
          </p15:clr>
        </p15:guide>
        <p15:guide id="5" orient="horz" pos="560">
          <p15:clr>
            <a:srgbClr val="A4A3A4"/>
          </p15:clr>
        </p15:guide>
        <p15:guide id="6" pos="7448">
          <p15:clr>
            <a:srgbClr val="A4A3A4"/>
          </p15:clr>
        </p15:guide>
        <p15:guide id="7" pos="226">
          <p15:clr>
            <a:srgbClr val="A4A3A4"/>
          </p15:clr>
        </p15:guide>
        <p15:guide id="8" pos="384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Promberger" initials="MP" lastIdx="1" clrIdx="0">
    <p:extLst>
      <p:ext uri="{19B8F6BF-5375-455C-9EA6-DF929625EA0E}">
        <p15:presenceInfo xmlns:p15="http://schemas.microsoft.com/office/powerpoint/2012/main" userId="S-1-5-21-1196811695-741222296-3803954370-216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276E"/>
    <a:srgbClr val="C3E8ED"/>
    <a:srgbClr val="F5A748"/>
    <a:srgbClr val="AAAAAA"/>
    <a:srgbClr val="C97D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6" autoAdjust="0"/>
    <p:restoredTop sz="89591" autoAdjust="0"/>
  </p:normalViewPr>
  <p:slideViewPr>
    <p:cSldViewPr snapToGrid="0">
      <p:cViewPr varScale="1">
        <p:scale>
          <a:sx n="100" d="100"/>
          <a:sy n="100" d="100"/>
        </p:scale>
        <p:origin x="84" y="84"/>
      </p:cViewPr>
      <p:guideLst>
        <p:guide orient="horz" pos="3532"/>
        <p:guide orient="horz" pos="331"/>
        <p:guide orient="horz" pos="2452"/>
        <p:guide orient="horz" pos="896"/>
        <p:guide orient="horz" pos="560"/>
        <p:guide pos="7448"/>
        <p:guide pos="226"/>
        <p:guide pos="3843"/>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5" y="0"/>
            <a:ext cx="2945659" cy="498056"/>
          </a:xfrm>
          <a:prstGeom prst="rect">
            <a:avLst/>
          </a:prstGeom>
        </p:spPr>
        <p:txBody>
          <a:bodyPr vert="horz" lIns="91440" tIns="45720" rIns="91440" bIns="45720" rtlCol="0"/>
          <a:lstStyle>
            <a:lvl1pPr algn="r">
              <a:defRPr sz="1200"/>
            </a:lvl1pPr>
          </a:lstStyle>
          <a:p>
            <a:fld id="{43A63FE7-1668-4819-BE6C-CCF7EFF03D34}" type="datetimeFigureOut">
              <a:rPr lang="de-DE" smtClean="0"/>
              <a:t>15.02.2019</a:t>
            </a:fld>
            <a:endParaRPr lang="de-DE"/>
          </a:p>
        </p:txBody>
      </p:sp>
      <p:sp>
        <p:nvSpPr>
          <p:cNvPr id="4" name="Fußzeilenplatzhalter 3"/>
          <p:cNvSpPr>
            <a:spLocks noGrp="1"/>
          </p:cNvSpPr>
          <p:nvPr>
            <p:ph type="ftr" sz="quarter" idx="2"/>
          </p:nvPr>
        </p:nvSpPr>
        <p:spPr>
          <a:xfrm>
            <a:off x="2" y="9428585"/>
            <a:ext cx="2945659" cy="49805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5" y="9428585"/>
            <a:ext cx="2945659" cy="498055"/>
          </a:xfrm>
          <a:prstGeom prst="rect">
            <a:avLst/>
          </a:prstGeom>
        </p:spPr>
        <p:txBody>
          <a:bodyPr vert="horz" lIns="91440" tIns="45720" rIns="91440" bIns="45720" rtlCol="0" anchor="b"/>
          <a:lstStyle>
            <a:lvl1pPr algn="r">
              <a:defRPr sz="1200"/>
            </a:lvl1pPr>
          </a:lstStyle>
          <a:p>
            <a:fld id="{B05033F9-A354-4501-B02F-AD1F0BBAE666}" type="slidenum">
              <a:rPr lang="de-DE" smtClean="0"/>
              <a:t>‹Nr.›</a:t>
            </a:fld>
            <a:endParaRPr lang="de-DE"/>
          </a:p>
        </p:txBody>
      </p:sp>
    </p:spTree>
    <p:extLst>
      <p:ext uri="{BB962C8B-B14F-4D97-AF65-F5344CB8AC3E}">
        <p14:creationId xmlns:p14="http://schemas.microsoft.com/office/powerpoint/2010/main" val="4153501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5" y="0"/>
            <a:ext cx="2945659" cy="498056"/>
          </a:xfrm>
          <a:prstGeom prst="rect">
            <a:avLst/>
          </a:prstGeom>
        </p:spPr>
        <p:txBody>
          <a:bodyPr vert="horz" lIns="91440" tIns="45720" rIns="91440" bIns="45720" rtlCol="0"/>
          <a:lstStyle>
            <a:lvl1pPr algn="r">
              <a:defRPr sz="1200"/>
            </a:lvl1pPr>
          </a:lstStyle>
          <a:p>
            <a:fld id="{6EE813A4-45F6-4281-AE36-5A4ED4B157C0}" type="datetimeFigureOut">
              <a:rPr lang="de-DE" smtClean="0"/>
              <a:t>15.02.2019</a:t>
            </a:fld>
            <a:endParaRPr lang="de-DE"/>
          </a:p>
        </p:txBody>
      </p:sp>
      <p:sp>
        <p:nvSpPr>
          <p:cNvPr id="4" name="Folienbildplatzhalter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9428585"/>
            <a:ext cx="2945659" cy="49805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5" y="9428585"/>
            <a:ext cx="2945659" cy="498055"/>
          </a:xfrm>
          <a:prstGeom prst="rect">
            <a:avLst/>
          </a:prstGeom>
        </p:spPr>
        <p:txBody>
          <a:bodyPr vert="horz" lIns="91440" tIns="45720" rIns="91440" bIns="45720" rtlCol="0" anchor="b"/>
          <a:lstStyle>
            <a:lvl1pPr algn="r">
              <a:defRPr sz="1200"/>
            </a:lvl1pPr>
          </a:lstStyle>
          <a:p>
            <a:fld id="{0E5DEF20-71F5-4D74-9E79-FBC08DADD089}" type="slidenum">
              <a:rPr lang="de-DE" smtClean="0"/>
              <a:t>‹Nr.›</a:t>
            </a:fld>
            <a:endParaRPr lang="de-DE"/>
          </a:p>
        </p:txBody>
      </p:sp>
    </p:spTree>
    <p:extLst>
      <p:ext uri="{BB962C8B-B14F-4D97-AF65-F5344CB8AC3E}">
        <p14:creationId xmlns:p14="http://schemas.microsoft.com/office/powerpoint/2010/main" val="202728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5</a:t>
            </a:fld>
            <a:endParaRPr lang="de-DE"/>
          </a:p>
        </p:txBody>
      </p:sp>
    </p:spTree>
    <p:extLst>
      <p:ext uri="{BB962C8B-B14F-4D97-AF65-F5344CB8AC3E}">
        <p14:creationId xmlns:p14="http://schemas.microsoft.com/office/powerpoint/2010/main" val="189944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7</a:t>
            </a:fld>
            <a:endParaRPr lang="de-DE"/>
          </a:p>
        </p:txBody>
      </p:sp>
    </p:spTree>
    <p:extLst>
      <p:ext uri="{BB962C8B-B14F-4D97-AF65-F5344CB8AC3E}">
        <p14:creationId xmlns:p14="http://schemas.microsoft.com/office/powerpoint/2010/main" val="2860009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9</a:t>
            </a:fld>
            <a:endParaRPr lang="de-DE"/>
          </a:p>
        </p:txBody>
      </p:sp>
    </p:spTree>
    <p:extLst>
      <p:ext uri="{BB962C8B-B14F-4D97-AF65-F5344CB8AC3E}">
        <p14:creationId xmlns:p14="http://schemas.microsoft.com/office/powerpoint/2010/main" val="2354982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0E5DEF20-71F5-4D74-9E79-FBC08DADD089}" type="slidenum">
              <a:rPr lang="de-DE" smtClean="0"/>
              <a:t>11</a:t>
            </a:fld>
            <a:endParaRPr lang="de-DE"/>
          </a:p>
        </p:txBody>
      </p:sp>
    </p:spTree>
    <p:extLst>
      <p:ext uri="{BB962C8B-B14F-4D97-AF65-F5344CB8AC3E}">
        <p14:creationId xmlns:p14="http://schemas.microsoft.com/office/powerpoint/2010/main" val="4188583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15</a:t>
            </a:fld>
            <a:endParaRPr lang="de-DE"/>
          </a:p>
        </p:txBody>
      </p:sp>
    </p:spTree>
    <p:extLst>
      <p:ext uri="{BB962C8B-B14F-4D97-AF65-F5344CB8AC3E}">
        <p14:creationId xmlns:p14="http://schemas.microsoft.com/office/powerpoint/2010/main" val="3583684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17</a:t>
            </a:fld>
            <a:endParaRPr lang="de-DE"/>
          </a:p>
        </p:txBody>
      </p:sp>
    </p:spTree>
    <p:extLst>
      <p:ext uri="{BB962C8B-B14F-4D97-AF65-F5344CB8AC3E}">
        <p14:creationId xmlns:p14="http://schemas.microsoft.com/office/powerpoint/2010/main" val="1963909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22</a:t>
            </a:fld>
            <a:endParaRPr lang="de-DE"/>
          </a:p>
        </p:txBody>
      </p:sp>
    </p:spTree>
    <p:extLst>
      <p:ext uri="{BB962C8B-B14F-4D97-AF65-F5344CB8AC3E}">
        <p14:creationId xmlns:p14="http://schemas.microsoft.com/office/powerpoint/2010/main" val="1434998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24</a:t>
            </a:fld>
            <a:endParaRPr lang="de-DE"/>
          </a:p>
        </p:txBody>
      </p:sp>
    </p:spTree>
    <p:extLst>
      <p:ext uri="{BB962C8B-B14F-4D97-AF65-F5344CB8AC3E}">
        <p14:creationId xmlns:p14="http://schemas.microsoft.com/office/powerpoint/2010/main" val="1728515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ckblatt">
    <p:spTree>
      <p:nvGrpSpPr>
        <p:cNvPr id="1" name=""/>
        <p:cNvGrpSpPr/>
        <p:nvPr/>
      </p:nvGrpSpPr>
      <p:grpSpPr>
        <a:xfrm>
          <a:off x="0" y="0"/>
          <a:ext cx="0" cy="0"/>
          <a:chOff x="0" y="0"/>
          <a:chExt cx="0" cy="0"/>
        </a:xfrm>
      </p:grpSpPr>
      <p:sp>
        <p:nvSpPr>
          <p:cNvPr id="6" name="Bildplatzhalter 6"/>
          <p:cNvSpPr>
            <a:spLocks noGrp="1"/>
          </p:cNvSpPr>
          <p:nvPr>
            <p:ph type="pic" sz="quarter" idx="13"/>
          </p:nvPr>
        </p:nvSpPr>
        <p:spPr>
          <a:xfrm>
            <a:off x="0" y="180000"/>
            <a:ext cx="12186000" cy="6678000"/>
          </a:xfrm>
          <a:noFill/>
          <a:ln>
            <a:noFill/>
          </a:ln>
        </p:spPr>
        <p:txBody>
          <a:bodyPr anchor="ctr"/>
          <a:lstStyle>
            <a:lvl1pPr marL="0" indent="0" algn="ctr">
              <a:buNone/>
              <a:defRPr sz="1400" baseline="0">
                <a:solidFill>
                  <a:srgbClr val="F5A748"/>
                </a:solidFill>
              </a:defRPr>
            </a:lvl1pPr>
          </a:lstStyle>
          <a:p>
            <a:r>
              <a:rPr lang="de-DE"/>
              <a:t>Bild durch Klicken auf Symbol hinzufügen</a:t>
            </a:r>
          </a:p>
        </p:txBody>
      </p:sp>
      <p:sp>
        <p:nvSpPr>
          <p:cNvPr id="7" name="Titel 1"/>
          <p:cNvSpPr>
            <a:spLocks noGrp="1"/>
          </p:cNvSpPr>
          <p:nvPr>
            <p:ph type="title" hasCustomPrompt="1"/>
          </p:nvPr>
        </p:nvSpPr>
        <p:spPr>
          <a:xfrm>
            <a:off x="-1" y="4920797"/>
            <a:ext cx="6099175" cy="725941"/>
          </a:xfrm>
          <a:solidFill>
            <a:schemeClr val="bg1">
              <a:alpha val="60000"/>
            </a:schemeClr>
          </a:solidFill>
        </p:spPr>
        <p:txBody>
          <a:bodyPr lIns="360000" tIns="108000" rIns="0" bIns="108000" anchor="b" anchorCtr="0">
            <a:spAutoFit/>
          </a:bodyPr>
          <a:lstStyle>
            <a:lvl1pPr>
              <a:defRPr sz="3600" b="0" i="0" cap="none">
                <a:solidFill>
                  <a:srgbClr val="04276E"/>
                </a:solidFill>
                <a:latin typeface="Calibri Light"/>
                <a:cs typeface="Calibri Light"/>
              </a:defRPr>
            </a:lvl1pPr>
          </a:lstStyle>
          <a:p>
            <a:r>
              <a:rPr lang="de-DE"/>
              <a:t>Headline bearbeiten</a:t>
            </a:r>
          </a:p>
        </p:txBody>
      </p:sp>
      <p:sp>
        <p:nvSpPr>
          <p:cNvPr id="17" name="Textplatzhalter 16"/>
          <p:cNvSpPr>
            <a:spLocks noGrp="1"/>
          </p:cNvSpPr>
          <p:nvPr>
            <p:ph type="body" sz="quarter" idx="16"/>
          </p:nvPr>
        </p:nvSpPr>
        <p:spPr>
          <a:xfrm>
            <a:off x="4200175" y="465667"/>
            <a:ext cx="3798000" cy="1227600"/>
          </a:xfrm>
          <a:blipFill rotWithShape="1">
            <a:blip r:embed="rId2"/>
            <a:stretch>
              <a:fillRect/>
            </a:stretch>
          </a:blipFill>
        </p:spPr>
        <p:txBody>
          <a:bodyPr lIns="0" tIns="0" rIns="0" bIns="0" anchor="ctr" anchorCtr="0"/>
          <a:lstStyle>
            <a:lvl1pPr marL="0" indent="0">
              <a:buFontTx/>
              <a:buNone/>
              <a:defRPr sz="100">
                <a:noFill/>
              </a:defRPr>
            </a:lvl1pPr>
            <a:lvl2pPr marL="457200" indent="0">
              <a:buFontTx/>
              <a:buNone/>
              <a:defRPr sz="100">
                <a:noFill/>
              </a:defRPr>
            </a:lvl2pPr>
            <a:lvl3pPr marL="914400" indent="0">
              <a:buFontTx/>
              <a:buNone/>
              <a:defRPr sz="100">
                <a:noFill/>
              </a:defRPr>
            </a:lvl3pPr>
            <a:lvl4pPr marL="1371600" indent="0">
              <a:buFontTx/>
              <a:buNone/>
              <a:defRPr sz="100">
                <a:noFill/>
              </a:defRPr>
            </a:lvl4pPr>
            <a:lvl5pPr marL="1828800" indent="0">
              <a:buFontTx/>
              <a:buNone/>
              <a:defRPr sz="100">
                <a:no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9"/>
          <p:cNvSpPr>
            <a:spLocks noGrp="1"/>
          </p:cNvSpPr>
          <p:nvPr>
            <p:ph type="body" sz="quarter" idx="15" hasCustomPrompt="1"/>
          </p:nvPr>
        </p:nvSpPr>
        <p:spPr>
          <a:xfrm>
            <a:off x="0" y="5646738"/>
            <a:ext cx="6099175" cy="492099"/>
          </a:xfrm>
          <a:solidFill>
            <a:schemeClr val="bg1">
              <a:alpha val="60000"/>
            </a:schemeClr>
          </a:solidFill>
          <a:ln>
            <a:noFill/>
          </a:ln>
        </p:spPr>
        <p:txBody>
          <a:bodyPr wrap="square" lIns="360000" tIns="0" rIns="0" bIns="180000" anchor="t" anchorCtr="0">
            <a:spAutoFit/>
          </a:bodyPr>
          <a:lstStyle>
            <a:lvl1pPr marL="0" indent="0">
              <a:buNone/>
              <a:defRPr sz="2200" b="0" i="0" baseline="0">
                <a:solidFill>
                  <a:srgbClr val="F5A748"/>
                </a:solidFill>
                <a:latin typeface="Calibri Light"/>
                <a:cs typeface="Calibri Light"/>
              </a:defRPr>
            </a:lvl1pPr>
          </a:lstStyle>
          <a:p>
            <a:pPr lvl="0"/>
            <a:r>
              <a:rPr lang="de-DE" err="1"/>
              <a:t>Subline</a:t>
            </a:r>
            <a:r>
              <a:rPr lang="de-DE"/>
              <a:t> bearbeiten</a:t>
            </a:r>
          </a:p>
        </p:txBody>
      </p:sp>
      <p:sp>
        <p:nvSpPr>
          <p:cNvPr id="21" name="Rechteck 20"/>
          <p:cNvSpPr/>
          <p:nvPr userDrawn="1"/>
        </p:nvSpPr>
        <p:spPr>
          <a:xfrm>
            <a:off x="0" y="0"/>
            <a:ext cx="12204000" cy="180000"/>
          </a:xfrm>
          <a:prstGeom prst="rect">
            <a:avLst/>
          </a:prstGeom>
          <a:solidFill>
            <a:srgbClr val="0427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04374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fik Tropfen und 4 Inhalts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r>
              <a:rPr lang="de-DE"/>
              <a:t>COSMO CONSULT-Gruppe</a:t>
            </a:r>
          </a:p>
        </p:txBody>
      </p:sp>
      <p:sp>
        <p:nvSpPr>
          <p:cNvPr id="4" name="Foliennummernplatzhalter 3"/>
          <p:cNvSpPr>
            <a:spLocks noGrp="1"/>
          </p:cNvSpPr>
          <p:nvPr>
            <p:ph type="sldNum" sz="quarter" idx="11"/>
          </p:nvPr>
        </p:nvSpPr>
        <p:spPr/>
        <p:txBody>
          <a:bodyPr/>
          <a:lstStyle/>
          <a:p>
            <a:fld id="{910FF099-12B5-C14B-9A65-18C54232B64D}" type="slidenum">
              <a:rPr lang="de-DE" smtClean="0"/>
              <a:pPr/>
              <a:t>‹Nr.›</a:t>
            </a:fld>
            <a:endParaRPr lang="de-DE"/>
          </a:p>
        </p:txBody>
      </p:sp>
      <p:cxnSp>
        <p:nvCxnSpPr>
          <p:cNvPr id="5" name="Gerade Verbindung 41"/>
          <p:cNvCxnSpPr/>
          <p:nvPr userDrawn="1"/>
        </p:nvCxnSpPr>
        <p:spPr bwMode="auto">
          <a:xfrm flipH="1">
            <a:off x="3169710" y="5613282"/>
            <a:ext cx="42015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Gerade Verbindung 42"/>
          <p:cNvCxnSpPr/>
          <p:nvPr userDrawn="1"/>
        </p:nvCxnSpPr>
        <p:spPr bwMode="auto">
          <a:xfrm flipH="1">
            <a:off x="7289800" y="5613282"/>
            <a:ext cx="17610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 name="Gerade Verbindung 43"/>
          <p:cNvCxnSpPr/>
          <p:nvPr userDrawn="1"/>
        </p:nvCxnSpPr>
        <p:spPr bwMode="auto">
          <a:xfrm flipH="1">
            <a:off x="8627533" y="3251082"/>
            <a:ext cx="42333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Gerade Verbindung 44"/>
          <p:cNvCxnSpPr/>
          <p:nvPr userDrawn="1"/>
        </p:nvCxnSpPr>
        <p:spPr bwMode="auto">
          <a:xfrm flipH="1">
            <a:off x="3169711" y="3251082"/>
            <a:ext cx="5217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9" name="Bild 58" descr="Kreise_3 Kopi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7979" y="1447801"/>
            <a:ext cx="4925568" cy="4898136"/>
          </a:xfrm>
          <a:prstGeom prst="rect">
            <a:avLst/>
          </a:prstGeom>
        </p:spPr>
      </p:pic>
      <p:sp>
        <p:nvSpPr>
          <p:cNvPr id="15" name="Rechteck 14"/>
          <p:cNvSpPr/>
          <p:nvPr userDrawn="1"/>
        </p:nvSpPr>
        <p:spPr>
          <a:xfrm>
            <a:off x="358775" y="26566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endParaRPr lang="de-DE" sz="1400" noProof="1">
              <a:solidFill>
                <a:schemeClr val="tx1"/>
              </a:solidFill>
              <a:latin typeface="Calibri Light"/>
              <a:cs typeface="Calibri Light"/>
            </a:endParaRPr>
          </a:p>
        </p:txBody>
      </p:sp>
      <p:sp>
        <p:nvSpPr>
          <p:cNvPr id="16" name="Rechteck 15"/>
          <p:cNvSpPr/>
          <p:nvPr userDrawn="1"/>
        </p:nvSpPr>
        <p:spPr>
          <a:xfrm>
            <a:off x="358775" y="5018813"/>
            <a:ext cx="2700000" cy="1059672"/>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br>
              <a:rPr lang="de-DE" sz="1400" noProof="1">
                <a:solidFill>
                  <a:schemeClr val="tx1"/>
                </a:solidFill>
                <a:latin typeface="Calibri Light"/>
                <a:cs typeface="Calibri Light"/>
              </a:rPr>
            </a:br>
            <a:endParaRPr lang="de-DE" sz="1400" noProof="1">
              <a:solidFill>
                <a:schemeClr val="tx1"/>
              </a:solidFill>
              <a:latin typeface="Calibri Light"/>
              <a:cs typeface="Calibri Light"/>
            </a:endParaRPr>
          </a:p>
        </p:txBody>
      </p:sp>
      <p:sp>
        <p:nvSpPr>
          <p:cNvPr id="17" name="Rechteck 16"/>
          <p:cNvSpPr/>
          <p:nvPr userDrawn="1"/>
        </p:nvSpPr>
        <p:spPr>
          <a:xfrm>
            <a:off x="9123700" y="26566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p:txBody>
      </p:sp>
      <p:sp>
        <p:nvSpPr>
          <p:cNvPr id="18" name="Rechteck 17"/>
          <p:cNvSpPr/>
          <p:nvPr userDrawn="1"/>
        </p:nvSpPr>
        <p:spPr>
          <a:xfrm>
            <a:off x="9123700" y="50188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p:txBody>
      </p:sp>
      <p:sp>
        <p:nvSpPr>
          <p:cNvPr id="19" name="Textplatzhalter 8"/>
          <p:cNvSpPr>
            <a:spLocks noGrp="1"/>
          </p:cNvSpPr>
          <p:nvPr>
            <p:ph type="body" sz="quarter" idx="15" hasCustomPrompt="1"/>
          </p:nvPr>
        </p:nvSpPr>
        <p:spPr>
          <a:xfrm>
            <a:off x="6050273" y="300146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0" name="Textplatzhalter 8"/>
          <p:cNvSpPr>
            <a:spLocks noGrp="1"/>
          </p:cNvSpPr>
          <p:nvPr>
            <p:ph type="body" sz="quarter" idx="16" hasCustomPrompt="1"/>
          </p:nvPr>
        </p:nvSpPr>
        <p:spPr>
          <a:xfrm>
            <a:off x="9306000" y="283340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1" name="Textplatzhalter 8"/>
          <p:cNvSpPr>
            <a:spLocks noGrp="1"/>
          </p:cNvSpPr>
          <p:nvPr>
            <p:ph type="body" sz="quarter" idx="17" hasCustomPrompt="1"/>
          </p:nvPr>
        </p:nvSpPr>
        <p:spPr>
          <a:xfrm>
            <a:off x="9305999" y="5189713"/>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2" name="Textplatzhalter 8"/>
          <p:cNvSpPr>
            <a:spLocks noGrp="1"/>
          </p:cNvSpPr>
          <p:nvPr>
            <p:ph type="body" sz="quarter" idx="18" hasCustomPrompt="1"/>
          </p:nvPr>
        </p:nvSpPr>
        <p:spPr>
          <a:xfrm>
            <a:off x="515842" y="5189713"/>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3" name="Textplatzhalter 8"/>
          <p:cNvSpPr>
            <a:spLocks noGrp="1"/>
          </p:cNvSpPr>
          <p:nvPr>
            <p:ph type="body" sz="quarter" idx="19" hasCustomPrompt="1"/>
          </p:nvPr>
        </p:nvSpPr>
        <p:spPr>
          <a:xfrm>
            <a:off x="515842" y="283340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4" name="Textplatzhalter 8"/>
          <p:cNvSpPr>
            <a:spLocks noGrp="1"/>
          </p:cNvSpPr>
          <p:nvPr>
            <p:ph type="body" sz="quarter" idx="20" hasCustomPrompt="1"/>
          </p:nvPr>
        </p:nvSpPr>
        <p:spPr>
          <a:xfrm>
            <a:off x="3825233" y="3464869"/>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a:t>
            </a:r>
          </a:p>
          <a:p>
            <a:pPr lvl="0"/>
            <a:r>
              <a:rPr lang="de-DE"/>
              <a:t>ergänzen.</a:t>
            </a:r>
          </a:p>
        </p:txBody>
      </p:sp>
      <p:sp>
        <p:nvSpPr>
          <p:cNvPr id="25" name="Textplatzhalter 8"/>
          <p:cNvSpPr>
            <a:spLocks noGrp="1"/>
          </p:cNvSpPr>
          <p:nvPr>
            <p:ph type="body" sz="quarter" idx="21" hasCustomPrompt="1"/>
          </p:nvPr>
        </p:nvSpPr>
        <p:spPr>
          <a:xfrm>
            <a:off x="3825232" y="5116649"/>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6" name="Textplatzhalter 8"/>
          <p:cNvSpPr>
            <a:spLocks noGrp="1"/>
          </p:cNvSpPr>
          <p:nvPr>
            <p:ph type="body" sz="quarter" idx="22" hasCustomPrompt="1"/>
          </p:nvPr>
        </p:nvSpPr>
        <p:spPr>
          <a:xfrm>
            <a:off x="5965529" y="5318811"/>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a:t>
            </a:r>
          </a:p>
          <a:p>
            <a:pPr lvl="0"/>
            <a:r>
              <a:rPr lang="de-DE"/>
              <a:t>ergänzen.</a:t>
            </a:r>
          </a:p>
        </p:txBody>
      </p:sp>
    </p:spTree>
    <p:extLst>
      <p:ext uri="{BB962C8B-B14F-4D97-AF65-F5344CB8AC3E}">
        <p14:creationId xmlns:p14="http://schemas.microsoft.com/office/powerpoint/2010/main" val="3504832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Inhaltselemente mit überschriftsfelder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r>
              <a:rPr lang="de-DE"/>
              <a:t>COSMO CONSULT-Gruppe</a:t>
            </a:r>
          </a:p>
        </p:txBody>
      </p:sp>
      <p:sp>
        <p:nvSpPr>
          <p:cNvPr id="4" name="Foliennummernplatzhalter 3"/>
          <p:cNvSpPr>
            <a:spLocks noGrp="1"/>
          </p:cNvSpPr>
          <p:nvPr>
            <p:ph type="sldNum" sz="quarter" idx="11"/>
          </p:nvPr>
        </p:nvSpPr>
        <p:spPr/>
        <p:txBody>
          <a:bodyPr/>
          <a:lstStyle/>
          <a:p>
            <a:fld id="{910FF099-12B5-C14B-9A65-18C54232B64D}" type="slidenum">
              <a:rPr lang="de-DE" smtClean="0"/>
              <a:pPr/>
              <a:t>‹Nr.›</a:t>
            </a:fld>
            <a:endParaRPr lang="de-DE"/>
          </a:p>
        </p:txBody>
      </p:sp>
      <p:sp>
        <p:nvSpPr>
          <p:cNvPr id="5" name="Ecken des Rechtecks auf der gleichen Seite abrunden 24"/>
          <p:cNvSpPr/>
          <p:nvPr userDrawn="1"/>
        </p:nvSpPr>
        <p:spPr bwMode="auto">
          <a:xfrm>
            <a:off x="358775" y="4399438"/>
            <a:ext cx="11464925" cy="420212"/>
          </a:xfrm>
          <a:prstGeom prst="round2SameRect">
            <a:avLst>
              <a:gd name="adj1" fmla="val 11685"/>
              <a:gd name="adj2" fmla="val 0"/>
            </a:avLst>
          </a:prstGeom>
          <a:solidFill>
            <a:schemeClr val="accent1"/>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defTabSz="801688" eaLnBrk="0" hangingPunct="0"/>
            <a:endParaRPr lang="de-DE" sz="1200" noProof="1">
              <a:solidFill>
                <a:srgbClr val="04276E"/>
              </a:solidFill>
              <a:latin typeface="Calibri Light"/>
              <a:cs typeface="Calibri Light"/>
            </a:endParaRPr>
          </a:p>
        </p:txBody>
      </p:sp>
      <p:sp>
        <p:nvSpPr>
          <p:cNvPr id="6" name="Rechteck 5"/>
          <p:cNvSpPr/>
          <p:nvPr userDrawn="1"/>
        </p:nvSpPr>
        <p:spPr>
          <a:xfrm>
            <a:off x="35877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endParaRPr lang="de-DE" sz="1200" noProof="1">
              <a:solidFill>
                <a:schemeClr val="tx1"/>
              </a:solidFill>
              <a:latin typeface="Calibri Light"/>
              <a:cs typeface="Calibri Light"/>
            </a:endParaRPr>
          </a:p>
        </p:txBody>
      </p:sp>
      <p:sp>
        <p:nvSpPr>
          <p:cNvPr id="7" name="Ecken des Rechtecks auf der gleichen Seite abrunden 26"/>
          <p:cNvSpPr/>
          <p:nvPr userDrawn="1"/>
        </p:nvSpPr>
        <p:spPr bwMode="auto">
          <a:xfrm>
            <a:off x="358775" y="2646838"/>
            <a:ext cx="1720850" cy="420212"/>
          </a:xfrm>
          <a:prstGeom prst="round2SameRect">
            <a:avLst>
              <a:gd name="adj1" fmla="val 11685"/>
              <a:gd name="adj2" fmla="val 0"/>
            </a:avLst>
          </a:prstGeom>
          <a:solidFill>
            <a:schemeClr val="accent1"/>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300" u="none" strike="noStrike" cap="none" normalizeH="0" baseline="0">
              <a:ln>
                <a:noFill/>
              </a:ln>
              <a:solidFill>
                <a:schemeClr val="accent6"/>
              </a:solidFill>
              <a:effectLst/>
              <a:latin typeface="Calibri Light"/>
              <a:cs typeface="Calibri Light"/>
            </a:endParaRPr>
          </a:p>
        </p:txBody>
      </p:sp>
      <p:cxnSp>
        <p:nvCxnSpPr>
          <p:cNvPr id="8" name="Gerade Verbindung 36"/>
          <p:cNvCxnSpPr>
            <a:stCxn id="12" idx="2"/>
            <a:endCxn id="7" idx="0"/>
          </p:cNvCxnSpPr>
          <p:nvPr userDrawn="1"/>
        </p:nvCxnSpPr>
        <p:spPr bwMode="auto">
          <a:xfrm flipH="1">
            <a:off x="2079625" y="2856944"/>
            <a:ext cx="802322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9" name="Gruppierung 37"/>
          <p:cNvGrpSpPr/>
          <p:nvPr userDrawn="1"/>
        </p:nvGrpSpPr>
        <p:grpSpPr>
          <a:xfrm rot="5400000">
            <a:off x="11411393" y="4553160"/>
            <a:ext cx="244197" cy="123683"/>
            <a:chOff x="4648201" y="2038350"/>
            <a:chExt cx="383204" cy="194088"/>
          </a:xfrm>
        </p:grpSpPr>
        <p:cxnSp>
          <p:nvCxnSpPr>
            <p:cNvPr id="10" name="Gerade Verbindung 38"/>
            <p:cNvCxnSpPr/>
            <p:nvPr/>
          </p:nvCxnSpPr>
          <p:spPr bwMode="auto">
            <a:xfrm flipH="1">
              <a:off x="4648201" y="2038350"/>
              <a:ext cx="196849"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Gerade Verbindung 39"/>
            <p:cNvCxnSpPr/>
            <p:nvPr/>
          </p:nvCxnSpPr>
          <p:spPr bwMode="auto">
            <a:xfrm>
              <a:off x="4845050" y="2038350"/>
              <a:ext cx="186355"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2" name="Ecken des Rechtecks auf der gleichen Seite abrunden 40"/>
          <p:cNvSpPr/>
          <p:nvPr userDrawn="1"/>
        </p:nvSpPr>
        <p:spPr bwMode="auto">
          <a:xfrm>
            <a:off x="10102850" y="2646838"/>
            <a:ext cx="1720850" cy="420212"/>
          </a:xfrm>
          <a:prstGeom prst="round2SameRect">
            <a:avLst>
              <a:gd name="adj1" fmla="val 5641"/>
              <a:gd name="adj2" fmla="val 0"/>
            </a:avLst>
          </a:prstGeom>
          <a:solidFill>
            <a:schemeClr val="accent6"/>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300" u="none" strike="noStrike" cap="none" normalizeH="0" baseline="0">
              <a:ln>
                <a:noFill/>
              </a:ln>
              <a:solidFill>
                <a:schemeClr val="bg1"/>
              </a:solidFill>
              <a:effectLst/>
              <a:latin typeface="Calibri Light"/>
              <a:cs typeface="Calibri Light"/>
            </a:endParaRPr>
          </a:p>
        </p:txBody>
      </p:sp>
      <p:sp>
        <p:nvSpPr>
          <p:cNvPr id="13" name="Ecken des Rechtecks auf der gleichen Seite abrunden 92"/>
          <p:cNvSpPr/>
          <p:nvPr userDrawn="1"/>
        </p:nvSpPr>
        <p:spPr bwMode="auto">
          <a:xfrm>
            <a:off x="2307590" y="2646838"/>
            <a:ext cx="1720850" cy="420212"/>
          </a:xfrm>
          <a:prstGeom prst="round2SameRect">
            <a:avLst>
              <a:gd name="adj1" fmla="val 11685"/>
              <a:gd name="adj2" fmla="val 0"/>
            </a:avLst>
          </a:prstGeom>
          <a:solidFill>
            <a:schemeClr val="bg2">
              <a:lumMod val="20000"/>
              <a:lumOff val="8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a:solidFill>
                <a:schemeClr val="accent6"/>
              </a:solidFill>
              <a:latin typeface="Calibri Light"/>
              <a:cs typeface="Calibri Light"/>
            </a:endParaRPr>
          </a:p>
        </p:txBody>
      </p:sp>
      <p:sp>
        <p:nvSpPr>
          <p:cNvPr id="14" name="Ecken des Rechtecks auf der gleichen Seite abrunden 93"/>
          <p:cNvSpPr/>
          <p:nvPr userDrawn="1"/>
        </p:nvSpPr>
        <p:spPr bwMode="auto">
          <a:xfrm>
            <a:off x="4256405" y="2646838"/>
            <a:ext cx="1720850" cy="420212"/>
          </a:xfrm>
          <a:prstGeom prst="round2SameRect">
            <a:avLst>
              <a:gd name="adj1" fmla="val 11685"/>
              <a:gd name="adj2" fmla="val 0"/>
            </a:avLst>
          </a:prstGeom>
          <a:solidFill>
            <a:schemeClr val="bg2">
              <a:lumMod val="40000"/>
              <a:lumOff val="6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a:solidFill>
                <a:schemeClr val="accent6"/>
              </a:solidFill>
              <a:latin typeface="Calibri Light"/>
              <a:cs typeface="Calibri Light"/>
            </a:endParaRPr>
          </a:p>
        </p:txBody>
      </p:sp>
      <p:sp>
        <p:nvSpPr>
          <p:cNvPr id="15" name="Ecken des Rechtecks auf der gleichen Seite abrunden 94"/>
          <p:cNvSpPr/>
          <p:nvPr userDrawn="1"/>
        </p:nvSpPr>
        <p:spPr bwMode="auto">
          <a:xfrm>
            <a:off x="6205220" y="2646838"/>
            <a:ext cx="1720850" cy="420212"/>
          </a:xfrm>
          <a:prstGeom prst="round2SameRect">
            <a:avLst>
              <a:gd name="adj1" fmla="val 11685"/>
              <a:gd name="adj2" fmla="val 0"/>
            </a:avLst>
          </a:prstGeom>
          <a:solidFill>
            <a:schemeClr val="bg2">
              <a:lumMod val="60000"/>
              <a:lumOff val="4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a:solidFill>
                <a:schemeClr val="accent6"/>
              </a:solidFill>
              <a:latin typeface="Calibri Light"/>
              <a:cs typeface="Calibri Light"/>
            </a:endParaRPr>
          </a:p>
        </p:txBody>
      </p:sp>
      <p:sp>
        <p:nvSpPr>
          <p:cNvPr id="16" name="Ecken des Rechtecks auf der gleichen Seite abrunden 95"/>
          <p:cNvSpPr/>
          <p:nvPr userDrawn="1"/>
        </p:nvSpPr>
        <p:spPr bwMode="auto">
          <a:xfrm>
            <a:off x="8154035" y="2646838"/>
            <a:ext cx="1720850" cy="420212"/>
          </a:xfrm>
          <a:prstGeom prst="round2SameRect">
            <a:avLst>
              <a:gd name="adj1" fmla="val 11685"/>
              <a:gd name="adj2" fmla="val 0"/>
            </a:avLst>
          </a:prstGeom>
          <a:solidFill>
            <a:schemeClr val="bg2"/>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a:solidFill>
                <a:schemeClr val="accent6"/>
              </a:solidFill>
              <a:latin typeface="Calibri Light"/>
              <a:cs typeface="Calibri Light"/>
            </a:endParaRPr>
          </a:p>
        </p:txBody>
      </p:sp>
      <p:grpSp>
        <p:nvGrpSpPr>
          <p:cNvPr id="17" name="Gruppierung 96"/>
          <p:cNvGrpSpPr/>
          <p:nvPr userDrawn="1"/>
        </p:nvGrpSpPr>
        <p:grpSpPr>
          <a:xfrm rot="5400000">
            <a:off x="554667" y="4553160"/>
            <a:ext cx="244197" cy="123683"/>
            <a:chOff x="4648201" y="2038350"/>
            <a:chExt cx="383204" cy="194088"/>
          </a:xfrm>
        </p:grpSpPr>
        <p:cxnSp>
          <p:nvCxnSpPr>
            <p:cNvPr id="18" name="Gerade Verbindung 97"/>
            <p:cNvCxnSpPr/>
            <p:nvPr/>
          </p:nvCxnSpPr>
          <p:spPr bwMode="auto">
            <a:xfrm flipH="1">
              <a:off x="4648201" y="2038350"/>
              <a:ext cx="196849"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Gerade Verbindung 98"/>
            <p:cNvCxnSpPr/>
            <p:nvPr/>
          </p:nvCxnSpPr>
          <p:spPr bwMode="auto">
            <a:xfrm>
              <a:off x="4845050" y="2038350"/>
              <a:ext cx="186355"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0" name="Rechteck 19"/>
          <p:cNvSpPr/>
          <p:nvPr userDrawn="1"/>
        </p:nvSpPr>
        <p:spPr>
          <a:xfrm>
            <a:off x="230760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a:solidFill>
                <a:schemeClr val="tx1"/>
              </a:solidFill>
              <a:latin typeface="Calibri Light"/>
              <a:cs typeface="Calibri Light"/>
            </a:endParaRPr>
          </a:p>
        </p:txBody>
      </p:sp>
      <p:sp>
        <p:nvSpPr>
          <p:cNvPr id="21" name="Rechteck 20"/>
          <p:cNvSpPr/>
          <p:nvPr userDrawn="1"/>
        </p:nvSpPr>
        <p:spPr>
          <a:xfrm>
            <a:off x="425642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a:solidFill>
                <a:schemeClr val="tx1"/>
              </a:solidFill>
              <a:latin typeface="Calibri Light"/>
              <a:cs typeface="Calibri Light"/>
            </a:endParaRPr>
          </a:p>
        </p:txBody>
      </p:sp>
      <p:sp>
        <p:nvSpPr>
          <p:cNvPr id="22" name="Rechteck 21"/>
          <p:cNvSpPr/>
          <p:nvPr userDrawn="1"/>
        </p:nvSpPr>
        <p:spPr>
          <a:xfrm>
            <a:off x="620525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a:solidFill>
                <a:schemeClr val="tx1"/>
              </a:solidFill>
              <a:latin typeface="Calibri Light"/>
              <a:cs typeface="Calibri Light"/>
            </a:endParaRPr>
          </a:p>
        </p:txBody>
      </p:sp>
      <p:sp>
        <p:nvSpPr>
          <p:cNvPr id="23" name="Rechteck 22"/>
          <p:cNvSpPr/>
          <p:nvPr userDrawn="1"/>
        </p:nvSpPr>
        <p:spPr>
          <a:xfrm>
            <a:off x="815407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a:solidFill>
                <a:schemeClr val="tx1"/>
              </a:solidFill>
              <a:latin typeface="Calibri Light"/>
              <a:cs typeface="Calibri Light"/>
            </a:endParaRPr>
          </a:p>
        </p:txBody>
      </p:sp>
      <p:sp>
        <p:nvSpPr>
          <p:cNvPr id="24" name="Rechteck 23"/>
          <p:cNvSpPr/>
          <p:nvPr userDrawn="1"/>
        </p:nvSpPr>
        <p:spPr>
          <a:xfrm>
            <a:off x="1010290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a:solidFill>
                <a:schemeClr val="tx1"/>
              </a:solidFill>
              <a:latin typeface="Calibri Light"/>
              <a:cs typeface="Calibri Light"/>
            </a:endParaRPr>
          </a:p>
        </p:txBody>
      </p:sp>
      <p:sp>
        <p:nvSpPr>
          <p:cNvPr id="25" name="Textplatzhalter 8"/>
          <p:cNvSpPr>
            <a:spLocks noGrp="1"/>
          </p:cNvSpPr>
          <p:nvPr>
            <p:ph type="body" sz="quarter" idx="21" hasCustomPrompt="1"/>
          </p:nvPr>
        </p:nvSpPr>
        <p:spPr>
          <a:xfrm>
            <a:off x="6302103" y="264094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26" name="Textplatzhalter 8"/>
          <p:cNvSpPr>
            <a:spLocks noGrp="1"/>
          </p:cNvSpPr>
          <p:nvPr>
            <p:ph type="body" sz="quarter" idx="22" hasCustomPrompt="1"/>
          </p:nvPr>
        </p:nvSpPr>
        <p:spPr>
          <a:xfrm>
            <a:off x="455658" y="2646838"/>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27" name="Textplatzhalter 8"/>
          <p:cNvSpPr>
            <a:spLocks noGrp="1"/>
          </p:cNvSpPr>
          <p:nvPr>
            <p:ph type="body" sz="quarter" idx="23" hasCustomPrompt="1"/>
          </p:nvPr>
        </p:nvSpPr>
        <p:spPr>
          <a:xfrm>
            <a:off x="2421572" y="264094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28" name="Textplatzhalter 8"/>
          <p:cNvSpPr>
            <a:spLocks noGrp="1"/>
          </p:cNvSpPr>
          <p:nvPr>
            <p:ph type="body" sz="quarter" idx="24" hasCustomPrompt="1"/>
          </p:nvPr>
        </p:nvSpPr>
        <p:spPr>
          <a:xfrm>
            <a:off x="4370387" y="2631055"/>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29" name="Textplatzhalter 8"/>
          <p:cNvSpPr>
            <a:spLocks noGrp="1"/>
          </p:cNvSpPr>
          <p:nvPr>
            <p:ph type="body" sz="quarter" idx="25" hasCustomPrompt="1"/>
          </p:nvPr>
        </p:nvSpPr>
        <p:spPr>
          <a:xfrm>
            <a:off x="8268017" y="2645720"/>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0" name="Textplatzhalter 8"/>
          <p:cNvSpPr>
            <a:spLocks noGrp="1"/>
          </p:cNvSpPr>
          <p:nvPr>
            <p:ph type="body" sz="quarter" idx="26" hasCustomPrompt="1"/>
          </p:nvPr>
        </p:nvSpPr>
        <p:spPr>
          <a:xfrm>
            <a:off x="4737666" y="4399438"/>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1" name="Textplatzhalter 8"/>
          <p:cNvSpPr>
            <a:spLocks noGrp="1"/>
          </p:cNvSpPr>
          <p:nvPr>
            <p:ph type="body" sz="quarter" idx="27" hasCustomPrompt="1"/>
          </p:nvPr>
        </p:nvSpPr>
        <p:spPr>
          <a:xfrm>
            <a:off x="10233931" y="265642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2" name="Textplatzhalter 8"/>
          <p:cNvSpPr>
            <a:spLocks noGrp="1"/>
          </p:cNvSpPr>
          <p:nvPr>
            <p:ph type="body" sz="quarter" idx="28" hasCustomPrompt="1"/>
          </p:nvPr>
        </p:nvSpPr>
        <p:spPr>
          <a:xfrm>
            <a:off x="455638"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3" name="Textplatzhalter 8"/>
          <p:cNvSpPr>
            <a:spLocks noGrp="1"/>
          </p:cNvSpPr>
          <p:nvPr>
            <p:ph type="body" sz="quarter" idx="29" hasCustomPrompt="1"/>
          </p:nvPr>
        </p:nvSpPr>
        <p:spPr>
          <a:xfrm>
            <a:off x="2421572"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4" name="Textplatzhalter 8"/>
          <p:cNvSpPr>
            <a:spLocks noGrp="1"/>
          </p:cNvSpPr>
          <p:nvPr>
            <p:ph type="body" sz="quarter" idx="30" hasCustomPrompt="1"/>
          </p:nvPr>
        </p:nvSpPr>
        <p:spPr>
          <a:xfrm>
            <a:off x="4370386"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5" name="Textplatzhalter 8"/>
          <p:cNvSpPr>
            <a:spLocks noGrp="1"/>
          </p:cNvSpPr>
          <p:nvPr>
            <p:ph type="body" sz="quarter" idx="31" hasCustomPrompt="1"/>
          </p:nvPr>
        </p:nvSpPr>
        <p:spPr>
          <a:xfrm>
            <a:off x="6302102"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6" name="Textplatzhalter 8"/>
          <p:cNvSpPr>
            <a:spLocks noGrp="1"/>
          </p:cNvSpPr>
          <p:nvPr>
            <p:ph type="body" sz="quarter" idx="32" hasCustomPrompt="1"/>
          </p:nvPr>
        </p:nvSpPr>
        <p:spPr>
          <a:xfrm>
            <a:off x="8268017"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7" name="Textplatzhalter 8"/>
          <p:cNvSpPr>
            <a:spLocks noGrp="1"/>
          </p:cNvSpPr>
          <p:nvPr>
            <p:ph type="body" sz="quarter" idx="33" hasCustomPrompt="1"/>
          </p:nvPr>
        </p:nvSpPr>
        <p:spPr>
          <a:xfrm>
            <a:off x="10233930"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Tree>
    <p:extLst>
      <p:ext uri="{BB962C8B-B14F-4D97-AF65-F5344CB8AC3E}">
        <p14:creationId xmlns:p14="http://schemas.microsoft.com/office/powerpoint/2010/main" val="374270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k Strahl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r>
              <a:rPr lang="de-DE"/>
              <a:t>COSMO CONSULT-Gruppe</a:t>
            </a:r>
          </a:p>
        </p:txBody>
      </p:sp>
      <p:sp>
        <p:nvSpPr>
          <p:cNvPr id="4" name="Foliennummernplatzhalter 3"/>
          <p:cNvSpPr>
            <a:spLocks noGrp="1"/>
          </p:cNvSpPr>
          <p:nvPr>
            <p:ph type="sldNum" sz="quarter" idx="11"/>
          </p:nvPr>
        </p:nvSpPr>
        <p:spPr/>
        <p:txBody>
          <a:bodyPr/>
          <a:lstStyle/>
          <a:p>
            <a:fld id="{910FF099-12B5-C14B-9A65-18C54232B64D}" type="slidenum">
              <a:rPr lang="de-DE" smtClean="0"/>
              <a:pPr/>
              <a:t>‹Nr.›</a:t>
            </a:fld>
            <a:endParaRPr lang="de-DE"/>
          </a:p>
        </p:txBody>
      </p:sp>
      <p:sp>
        <p:nvSpPr>
          <p:cNvPr id="5" name="Ellipse 4"/>
          <p:cNvSpPr/>
          <p:nvPr userDrawn="1"/>
        </p:nvSpPr>
        <p:spPr>
          <a:xfrm>
            <a:off x="4861008" y="3529114"/>
            <a:ext cx="1331561" cy="1307055"/>
          </a:xfrm>
          <a:prstGeom prst="ellipse">
            <a:avLst/>
          </a:prstGeom>
          <a:solidFill>
            <a:schemeClr val="accent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p:cNvPicPr>
            <a:picLocks noChangeAspect="1"/>
          </p:cNvPicPr>
          <p:nvPr userDrawn="1"/>
        </p:nvPicPr>
        <p:blipFill rotWithShape="1">
          <a:blip r:embed="rId2"/>
          <a:srcRect t="1" b="39535"/>
          <a:stretch/>
        </p:blipFill>
        <p:spPr>
          <a:xfrm>
            <a:off x="3707176" y="3826262"/>
            <a:ext cx="3639223" cy="720000"/>
          </a:xfrm>
          <a:prstGeom prst="rect">
            <a:avLst/>
          </a:prstGeom>
        </p:spPr>
      </p:pic>
      <p:cxnSp>
        <p:nvCxnSpPr>
          <p:cNvPr id="20" name="Gerader Verbinder 19"/>
          <p:cNvCxnSpPr>
            <a:cxnSpLocks/>
          </p:cNvCxnSpPr>
          <p:nvPr userDrawn="1"/>
        </p:nvCxnSpPr>
        <p:spPr>
          <a:xfrm>
            <a:off x="3812174" y="1972059"/>
            <a:ext cx="1226261" cy="1516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r Verbinder 20"/>
          <p:cNvCxnSpPr>
            <a:cxnSpLocks/>
          </p:cNvCxnSpPr>
          <p:nvPr userDrawn="1"/>
        </p:nvCxnSpPr>
        <p:spPr>
          <a:xfrm>
            <a:off x="6186380" y="4714083"/>
            <a:ext cx="2001858" cy="105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p:cNvCxnSpPr>
            <a:cxnSpLocks/>
          </p:cNvCxnSpPr>
          <p:nvPr userDrawn="1"/>
        </p:nvCxnSpPr>
        <p:spPr>
          <a:xfrm flipH="1">
            <a:off x="6296688" y="3690193"/>
            <a:ext cx="1709885" cy="308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p:cNvCxnSpPr>
            <a:cxnSpLocks/>
          </p:cNvCxnSpPr>
          <p:nvPr userDrawn="1"/>
        </p:nvCxnSpPr>
        <p:spPr>
          <a:xfrm>
            <a:off x="3637124" y="3158419"/>
            <a:ext cx="1155468" cy="549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p:cNvCxnSpPr>
            <a:cxnSpLocks/>
          </p:cNvCxnSpPr>
          <p:nvPr userDrawn="1"/>
        </p:nvCxnSpPr>
        <p:spPr>
          <a:xfrm flipH="1">
            <a:off x="5909320" y="1810288"/>
            <a:ext cx="1369581" cy="157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Gerader Verbinder 24"/>
          <p:cNvCxnSpPr>
            <a:cxnSpLocks/>
          </p:cNvCxnSpPr>
          <p:nvPr userDrawn="1"/>
        </p:nvCxnSpPr>
        <p:spPr>
          <a:xfrm flipH="1">
            <a:off x="5475896" y="2629028"/>
            <a:ext cx="10322" cy="721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r Verbinder 25"/>
          <p:cNvCxnSpPr>
            <a:cxnSpLocks/>
          </p:cNvCxnSpPr>
          <p:nvPr userDrawn="1"/>
        </p:nvCxnSpPr>
        <p:spPr>
          <a:xfrm flipH="1">
            <a:off x="6192265" y="2999406"/>
            <a:ext cx="860976" cy="674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p:cNvCxnSpPr>
            <a:cxnSpLocks/>
          </p:cNvCxnSpPr>
          <p:nvPr userDrawn="1"/>
        </p:nvCxnSpPr>
        <p:spPr>
          <a:xfrm>
            <a:off x="4074102" y="3924717"/>
            <a:ext cx="682055" cy="8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r Verbinder 27"/>
          <p:cNvCxnSpPr>
            <a:cxnSpLocks/>
          </p:cNvCxnSpPr>
          <p:nvPr userDrawn="1"/>
        </p:nvCxnSpPr>
        <p:spPr>
          <a:xfrm flipV="1">
            <a:off x="3425328" y="4397877"/>
            <a:ext cx="1330829" cy="307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Gerader Verbinder 28"/>
          <p:cNvCxnSpPr>
            <a:cxnSpLocks/>
          </p:cNvCxnSpPr>
          <p:nvPr userDrawn="1"/>
        </p:nvCxnSpPr>
        <p:spPr>
          <a:xfrm flipV="1">
            <a:off x="3347732" y="4799167"/>
            <a:ext cx="1583530" cy="1112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Gerader Verbinder 29"/>
          <p:cNvCxnSpPr>
            <a:cxnSpLocks/>
          </p:cNvCxnSpPr>
          <p:nvPr userDrawn="1"/>
        </p:nvCxnSpPr>
        <p:spPr>
          <a:xfrm flipV="1">
            <a:off x="5056448" y="5015066"/>
            <a:ext cx="316127" cy="108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p:cNvCxnSpPr>
            <a:cxnSpLocks/>
          </p:cNvCxnSpPr>
          <p:nvPr userDrawn="1"/>
        </p:nvCxnSpPr>
        <p:spPr>
          <a:xfrm flipH="1" flipV="1">
            <a:off x="5830926" y="4945517"/>
            <a:ext cx="355455" cy="492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Gerader Verbinder 31"/>
          <p:cNvCxnSpPr>
            <a:cxnSpLocks/>
          </p:cNvCxnSpPr>
          <p:nvPr userDrawn="1"/>
        </p:nvCxnSpPr>
        <p:spPr>
          <a:xfrm>
            <a:off x="6297420" y="4274189"/>
            <a:ext cx="1153830" cy="2885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43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fik Fragezeich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r>
              <a:rPr lang="de-DE"/>
              <a:t>COSMO CONSULT-Gruppe</a:t>
            </a:r>
          </a:p>
        </p:txBody>
      </p:sp>
      <p:sp>
        <p:nvSpPr>
          <p:cNvPr id="4" name="Foliennummernplatzhalter 3"/>
          <p:cNvSpPr>
            <a:spLocks noGrp="1"/>
          </p:cNvSpPr>
          <p:nvPr>
            <p:ph type="sldNum" sz="quarter" idx="11"/>
          </p:nvPr>
        </p:nvSpPr>
        <p:spPr/>
        <p:txBody>
          <a:bodyPr/>
          <a:lstStyle/>
          <a:p>
            <a:fld id="{910FF099-12B5-C14B-9A65-18C54232B64D}" type="slidenum">
              <a:rPr lang="de-DE" smtClean="0"/>
              <a:pPr/>
              <a:t>‹Nr.›</a:t>
            </a:fld>
            <a:endParaRPr lang="de-DE"/>
          </a:p>
        </p:txBody>
      </p:sp>
      <p:grpSp>
        <p:nvGrpSpPr>
          <p:cNvPr id="7" name="Gruppieren 6"/>
          <p:cNvGrpSpPr>
            <a:grpSpLocks noChangeAspect="1"/>
          </p:cNvGrpSpPr>
          <p:nvPr userDrawn="1"/>
        </p:nvGrpSpPr>
        <p:grpSpPr>
          <a:xfrm>
            <a:off x="4257014" y="1328189"/>
            <a:ext cx="3347342" cy="4320000"/>
            <a:chOff x="2647156" y="1538207"/>
            <a:chExt cx="2832852" cy="3656011"/>
          </a:xfrm>
        </p:grpSpPr>
        <p:sp>
          <p:nvSpPr>
            <p:cNvPr id="8" name="WordArt 2"/>
            <p:cNvSpPr>
              <a:spLocks noChangeArrowheads="1" noChangeShapeType="1" noTextEdit="1"/>
            </p:cNvSpPr>
            <p:nvPr/>
          </p:nvSpPr>
          <p:spPr bwMode="gray">
            <a:xfrm rot="432278">
              <a:off x="3513442" y="1538207"/>
              <a:ext cx="1322388" cy="2166937"/>
            </a:xfrm>
            <a:prstGeom prst="rect">
              <a:avLst/>
            </a:prstGeom>
          </p:spPr>
          <p:txBody>
            <a:bodyPr wrap="none" fromWordArt="1">
              <a:prstTxWarp prst="textPlain">
                <a:avLst>
                  <a:gd name="adj" fmla="val 50000"/>
                </a:avLst>
              </a:prstTxWarp>
            </a:bodyPr>
            <a:lstStyle/>
            <a:p>
              <a:pPr algn="ctr"/>
              <a:r>
                <a:rPr lang="de-DE" sz="3600" kern="10">
                  <a:ln w="19050">
                    <a:solidFill>
                      <a:srgbClr val="FFFFFF"/>
                    </a:solidFill>
                    <a:round/>
                    <a:headEnd/>
                    <a:tailEnd/>
                  </a:ln>
                  <a:solidFill>
                    <a:srgbClr val="BED054"/>
                  </a:solidFill>
                  <a:effectLst>
                    <a:outerShdw dist="63500" dir="2212194" algn="ctr" rotWithShape="0">
                      <a:srgbClr val="000000">
                        <a:alpha val="50000"/>
                      </a:srgbClr>
                    </a:outerShdw>
                  </a:effectLst>
                  <a:latin typeface="Arial Black"/>
                </a:rPr>
                <a:t>?</a:t>
              </a:r>
            </a:p>
          </p:txBody>
        </p:sp>
        <p:sp>
          <p:nvSpPr>
            <p:cNvPr id="9" name="WordArt 5"/>
            <p:cNvSpPr>
              <a:spLocks noChangeArrowheads="1" noChangeShapeType="1" noTextEdit="1"/>
            </p:cNvSpPr>
            <p:nvPr/>
          </p:nvSpPr>
          <p:spPr bwMode="gray">
            <a:xfrm rot="21143795">
              <a:off x="2647156" y="2680912"/>
              <a:ext cx="1004887" cy="1647825"/>
            </a:xfrm>
            <a:prstGeom prst="rect">
              <a:avLst/>
            </a:prstGeom>
          </p:spPr>
          <p:txBody>
            <a:bodyPr wrap="none" fromWordArt="1">
              <a:prstTxWarp prst="textPlain">
                <a:avLst>
                  <a:gd name="adj" fmla="val 50000"/>
                </a:avLst>
              </a:prstTxWarp>
            </a:bodyPr>
            <a:lstStyle/>
            <a:p>
              <a:pPr algn="ctr"/>
              <a:r>
                <a:rPr lang="de-DE" sz="3600" kern="10">
                  <a:ln w="19050">
                    <a:solidFill>
                      <a:srgbClr val="FFFFFF"/>
                    </a:solidFill>
                    <a:round/>
                    <a:headEnd/>
                    <a:tailEnd/>
                  </a:ln>
                  <a:solidFill>
                    <a:srgbClr val="F5A748"/>
                  </a:solidFill>
                  <a:effectLst>
                    <a:outerShdw dist="63500" dir="2212194" algn="ctr" rotWithShape="0">
                      <a:srgbClr val="000000">
                        <a:alpha val="50000"/>
                      </a:srgbClr>
                    </a:outerShdw>
                  </a:effectLst>
                  <a:latin typeface="Arial Black"/>
                </a:rPr>
                <a:t>?</a:t>
              </a:r>
            </a:p>
          </p:txBody>
        </p:sp>
        <p:sp>
          <p:nvSpPr>
            <p:cNvPr id="10" name="WordArt 6"/>
            <p:cNvSpPr>
              <a:spLocks noChangeArrowheads="1" noChangeShapeType="1" noTextEdit="1"/>
            </p:cNvSpPr>
            <p:nvPr/>
          </p:nvSpPr>
          <p:spPr bwMode="gray">
            <a:xfrm>
              <a:off x="3501983" y="2216068"/>
              <a:ext cx="1978025" cy="2978150"/>
            </a:xfrm>
            <a:prstGeom prst="rect">
              <a:avLst/>
            </a:prstGeom>
          </p:spPr>
          <p:txBody>
            <a:bodyPr wrap="none" fromWordArt="1">
              <a:prstTxWarp prst="textPlain">
                <a:avLst>
                  <a:gd name="adj" fmla="val 50000"/>
                </a:avLst>
              </a:prstTxWarp>
            </a:bodyPr>
            <a:lstStyle/>
            <a:p>
              <a:pPr algn="ctr"/>
              <a:r>
                <a:rPr lang="de-DE" sz="3600" kern="10">
                  <a:ln w="19050">
                    <a:solidFill>
                      <a:srgbClr val="FFFFFF"/>
                    </a:solidFill>
                    <a:round/>
                    <a:headEnd/>
                    <a:tailEnd/>
                  </a:ln>
                  <a:solidFill>
                    <a:srgbClr val="C4DCF1"/>
                  </a:solidFill>
                  <a:effectLst>
                    <a:outerShdw dist="63500" dir="2212194" algn="ctr" rotWithShape="0">
                      <a:srgbClr val="000000">
                        <a:alpha val="50000"/>
                      </a:srgbClr>
                    </a:outerShdw>
                  </a:effectLst>
                  <a:latin typeface="Arial Black"/>
                </a:rPr>
                <a:t>?</a:t>
              </a:r>
            </a:p>
          </p:txBody>
        </p:sp>
      </p:grpSp>
    </p:spTree>
    <p:extLst>
      <p:ext uri="{BB962C8B-B14F-4D97-AF65-F5344CB8AC3E}">
        <p14:creationId xmlns:p14="http://schemas.microsoft.com/office/powerpoint/2010/main" val="2912368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rtner-/Referenzübersich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de-DE"/>
              <a:t>COSMO CONSULT-Gruppe</a:t>
            </a:r>
          </a:p>
        </p:txBody>
      </p:sp>
      <p:sp>
        <p:nvSpPr>
          <p:cNvPr id="6" name="Foliennummernplatzhalter 5"/>
          <p:cNvSpPr>
            <a:spLocks noGrp="1"/>
          </p:cNvSpPr>
          <p:nvPr>
            <p:ph type="sldNum" sz="quarter" idx="12"/>
          </p:nvPr>
        </p:nvSpPr>
        <p:spPr/>
        <p:txBody>
          <a:bodyPr/>
          <a:lstStyle/>
          <a:p>
            <a:fld id="{42C75FBE-3FB3-8848-B50D-3C158A720CFB}" type="slidenum">
              <a:rPr lang="de-DE" smtClean="0"/>
              <a:t>‹Nr.›</a:t>
            </a:fld>
            <a:endParaRPr lang="de-DE"/>
          </a:p>
        </p:txBody>
      </p:sp>
      <p:sp>
        <p:nvSpPr>
          <p:cNvPr id="12" name="Textplatzhalter 8"/>
          <p:cNvSpPr>
            <a:spLocks noGrp="1"/>
          </p:cNvSpPr>
          <p:nvPr>
            <p:ph type="body" sz="quarter" idx="15" hasCustomPrompt="1"/>
          </p:nvPr>
        </p:nvSpPr>
        <p:spPr>
          <a:xfrm>
            <a:off x="2201334" y="1574601"/>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5"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p>
            <a:r>
              <a:rPr lang="de-DE"/>
              <a:t>Titelmasterformat durch Klicken bearbeiten</a:t>
            </a:r>
          </a:p>
        </p:txBody>
      </p:sp>
      <p:sp>
        <p:nvSpPr>
          <p:cNvPr id="30" name="Textplatzhalter 8"/>
          <p:cNvSpPr>
            <a:spLocks noGrp="1"/>
          </p:cNvSpPr>
          <p:nvPr>
            <p:ph type="body" sz="quarter" idx="17" hasCustomPrompt="1"/>
          </p:nvPr>
        </p:nvSpPr>
        <p:spPr>
          <a:xfrm>
            <a:off x="2201334" y="2275803"/>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32" name="Textplatzhalter 8"/>
          <p:cNvSpPr>
            <a:spLocks noGrp="1"/>
          </p:cNvSpPr>
          <p:nvPr>
            <p:ph type="body" sz="quarter" idx="19" hasCustomPrompt="1"/>
          </p:nvPr>
        </p:nvSpPr>
        <p:spPr>
          <a:xfrm>
            <a:off x="2201334" y="2977005"/>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34" name="Textplatzhalter 8"/>
          <p:cNvSpPr>
            <a:spLocks noGrp="1"/>
          </p:cNvSpPr>
          <p:nvPr>
            <p:ph type="body" sz="quarter" idx="21" hasCustomPrompt="1"/>
          </p:nvPr>
        </p:nvSpPr>
        <p:spPr>
          <a:xfrm>
            <a:off x="2201334" y="3678207"/>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36" name="Textplatzhalter 8"/>
          <p:cNvSpPr>
            <a:spLocks noGrp="1"/>
          </p:cNvSpPr>
          <p:nvPr>
            <p:ph type="body" sz="quarter" idx="23" hasCustomPrompt="1"/>
          </p:nvPr>
        </p:nvSpPr>
        <p:spPr>
          <a:xfrm>
            <a:off x="2201334" y="4379409"/>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38" name="Textplatzhalter 8"/>
          <p:cNvSpPr>
            <a:spLocks noGrp="1"/>
          </p:cNvSpPr>
          <p:nvPr>
            <p:ph type="body" sz="quarter" idx="25" hasCustomPrompt="1"/>
          </p:nvPr>
        </p:nvSpPr>
        <p:spPr>
          <a:xfrm>
            <a:off x="2201334" y="5080611"/>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40" name="Textplatzhalter 8"/>
          <p:cNvSpPr>
            <a:spLocks noGrp="1"/>
          </p:cNvSpPr>
          <p:nvPr>
            <p:ph type="body" sz="quarter" idx="27" hasCustomPrompt="1"/>
          </p:nvPr>
        </p:nvSpPr>
        <p:spPr>
          <a:xfrm>
            <a:off x="2201334" y="5781813"/>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cxnSp>
        <p:nvCxnSpPr>
          <p:cNvPr id="3" name="Gerade Verbindung 2"/>
          <p:cNvCxnSpPr/>
          <p:nvPr userDrawn="1"/>
        </p:nvCxnSpPr>
        <p:spPr>
          <a:xfrm>
            <a:off x="360000" y="1440000"/>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userDrawn="1"/>
        </p:nvCxnSpPr>
        <p:spPr>
          <a:xfrm>
            <a:off x="360000" y="6348413"/>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userDrawn="1"/>
        </p:nvCxnSpPr>
        <p:spPr>
          <a:xfrm>
            <a:off x="360000" y="2141202"/>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userDrawn="1"/>
        </p:nvCxnSpPr>
        <p:spPr>
          <a:xfrm>
            <a:off x="360000" y="2842404"/>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60000" y="3543606"/>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6" name="Gerade Verbindung 25"/>
          <p:cNvCxnSpPr/>
          <p:nvPr userDrawn="1"/>
        </p:nvCxnSpPr>
        <p:spPr>
          <a:xfrm>
            <a:off x="360000" y="4244808"/>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userDrawn="1"/>
        </p:nvCxnSpPr>
        <p:spPr>
          <a:xfrm>
            <a:off x="360000" y="4946010"/>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a:off x="360000" y="5647212"/>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sp>
        <p:nvSpPr>
          <p:cNvPr id="7" name="Bildplatzhalter 6"/>
          <p:cNvSpPr>
            <a:spLocks noGrp="1"/>
          </p:cNvSpPr>
          <p:nvPr>
            <p:ph type="pic" sz="quarter" idx="28" hasCustomPrompt="1"/>
          </p:nvPr>
        </p:nvSpPr>
        <p:spPr>
          <a:xfrm>
            <a:off x="360000" y="1502601"/>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2" name="Bildplatzhalter 6"/>
          <p:cNvSpPr>
            <a:spLocks noGrp="1"/>
          </p:cNvSpPr>
          <p:nvPr>
            <p:ph type="pic" sz="quarter" idx="29" hasCustomPrompt="1"/>
          </p:nvPr>
        </p:nvSpPr>
        <p:spPr>
          <a:xfrm>
            <a:off x="360000" y="2203803"/>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3" name="Bildplatzhalter 6"/>
          <p:cNvSpPr>
            <a:spLocks noGrp="1"/>
          </p:cNvSpPr>
          <p:nvPr>
            <p:ph type="pic" sz="quarter" idx="30" hasCustomPrompt="1"/>
          </p:nvPr>
        </p:nvSpPr>
        <p:spPr>
          <a:xfrm>
            <a:off x="360000" y="2905005"/>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4" name="Bildplatzhalter 6"/>
          <p:cNvSpPr>
            <a:spLocks noGrp="1"/>
          </p:cNvSpPr>
          <p:nvPr>
            <p:ph type="pic" sz="quarter" idx="31" hasCustomPrompt="1"/>
          </p:nvPr>
        </p:nvSpPr>
        <p:spPr>
          <a:xfrm>
            <a:off x="360000" y="3606207"/>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5" name="Bildplatzhalter 6"/>
          <p:cNvSpPr>
            <a:spLocks noGrp="1"/>
          </p:cNvSpPr>
          <p:nvPr>
            <p:ph type="pic" sz="quarter" idx="32" hasCustomPrompt="1"/>
          </p:nvPr>
        </p:nvSpPr>
        <p:spPr>
          <a:xfrm>
            <a:off x="360000" y="4307409"/>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6" name="Bildplatzhalter 6"/>
          <p:cNvSpPr>
            <a:spLocks noGrp="1"/>
          </p:cNvSpPr>
          <p:nvPr>
            <p:ph type="pic" sz="quarter" idx="33" hasCustomPrompt="1"/>
          </p:nvPr>
        </p:nvSpPr>
        <p:spPr>
          <a:xfrm>
            <a:off x="360000" y="5008611"/>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7" name="Bildplatzhalter 6"/>
          <p:cNvSpPr>
            <a:spLocks noGrp="1"/>
          </p:cNvSpPr>
          <p:nvPr>
            <p:ph type="pic" sz="quarter" idx="34" hasCustomPrompt="1"/>
          </p:nvPr>
        </p:nvSpPr>
        <p:spPr>
          <a:xfrm>
            <a:off x="360000" y="5709813"/>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Tree>
    <p:extLst>
      <p:ext uri="{BB962C8B-B14F-4D97-AF65-F5344CB8AC3E}">
        <p14:creationId xmlns:p14="http://schemas.microsoft.com/office/powerpoint/2010/main" val="3092308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de-DE"/>
              <a:t>COSMO CONSULT-Gruppe</a:t>
            </a:r>
          </a:p>
        </p:txBody>
      </p:sp>
      <p:sp>
        <p:nvSpPr>
          <p:cNvPr id="6" name="Foliennummernplatzhalter 5"/>
          <p:cNvSpPr>
            <a:spLocks noGrp="1"/>
          </p:cNvSpPr>
          <p:nvPr>
            <p:ph type="sldNum" sz="quarter" idx="12"/>
          </p:nvPr>
        </p:nvSpPr>
        <p:spPr/>
        <p:txBody>
          <a:bodyPr/>
          <a:lstStyle/>
          <a:p>
            <a:fld id="{BF6334C8-1BC3-A648-8111-6B9A7A4282C7}" type="slidenum">
              <a:rPr lang="de-DE" smtClean="0"/>
              <a:t>‹Nr.›</a:t>
            </a:fld>
            <a:endParaRPr lang="de-DE"/>
          </a:p>
        </p:txBody>
      </p:sp>
      <p:sp>
        <p:nvSpPr>
          <p:cNvPr id="12" name="Textplatzhalter 8"/>
          <p:cNvSpPr>
            <a:spLocks noGrp="1"/>
          </p:cNvSpPr>
          <p:nvPr>
            <p:ph type="body" sz="quarter" idx="15" hasCustomPrompt="1"/>
          </p:nvPr>
        </p:nvSpPr>
        <p:spPr>
          <a:xfrm>
            <a:off x="972000" y="18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13" name="Textplatzhalter 8"/>
          <p:cNvSpPr>
            <a:spLocks noGrp="1"/>
          </p:cNvSpPr>
          <p:nvPr>
            <p:ph type="body" sz="quarter" idx="16" hasCustomPrompt="1"/>
          </p:nvPr>
        </p:nvSpPr>
        <p:spPr>
          <a:xfrm>
            <a:off x="360000" y="18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25"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lvl1pPr>
              <a:defRPr>
                <a:solidFill>
                  <a:srgbClr val="04276E"/>
                </a:solidFill>
              </a:defRPr>
            </a:lvl1pPr>
          </a:lstStyle>
          <a:p>
            <a:r>
              <a:rPr lang="de-DE"/>
              <a:t>Titelmasterformat durch Klicken bearbeiten</a:t>
            </a:r>
          </a:p>
        </p:txBody>
      </p:sp>
      <p:sp>
        <p:nvSpPr>
          <p:cNvPr id="30" name="Textplatzhalter 8"/>
          <p:cNvSpPr>
            <a:spLocks noGrp="1"/>
          </p:cNvSpPr>
          <p:nvPr>
            <p:ph type="body" sz="quarter" idx="17" hasCustomPrompt="1"/>
          </p:nvPr>
        </p:nvSpPr>
        <p:spPr>
          <a:xfrm>
            <a:off x="972000" y="24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31" name="Textplatzhalter 8"/>
          <p:cNvSpPr>
            <a:spLocks noGrp="1"/>
          </p:cNvSpPr>
          <p:nvPr>
            <p:ph type="body" sz="quarter" idx="18" hasCustomPrompt="1"/>
          </p:nvPr>
        </p:nvSpPr>
        <p:spPr>
          <a:xfrm>
            <a:off x="360000" y="24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32" name="Textplatzhalter 8"/>
          <p:cNvSpPr>
            <a:spLocks noGrp="1"/>
          </p:cNvSpPr>
          <p:nvPr>
            <p:ph type="body" sz="quarter" idx="19" hasCustomPrompt="1"/>
          </p:nvPr>
        </p:nvSpPr>
        <p:spPr>
          <a:xfrm>
            <a:off x="972000" y="30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33" name="Textplatzhalter 8"/>
          <p:cNvSpPr>
            <a:spLocks noGrp="1"/>
          </p:cNvSpPr>
          <p:nvPr>
            <p:ph type="body" sz="quarter" idx="20" hasCustomPrompt="1"/>
          </p:nvPr>
        </p:nvSpPr>
        <p:spPr>
          <a:xfrm>
            <a:off x="360000" y="30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34" name="Textplatzhalter 8"/>
          <p:cNvSpPr>
            <a:spLocks noGrp="1"/>
          </p:cNvSpPr>
          <p:nvPr>
            <p:ph type="body" sz="quarter" idx="21" hasCustomPrompt="1"/>
          </p:nvPr>
        </p:nvSpPr>
        <p:spPr>
          <a:xfrm>
            <a:off x="972000" y="36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35" name="Textplatzhalter 8"/>
          <p:cNvSpPr>
            <a:spLocks noGrp="1"/>
          </p:cNvSpPr>
          <p:nvPr>
            <p:ph type="body" sz="quarter" idx="22" hasCustomPrompt="1"/>
          </p:nvPr>
        </p:nvSpPr>
        <p:spPr>
          <a:xfrm>
            <a:off x="360000" y="36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36" name="Textplatzhalter 8"/>
          <p:cNvSpPr>
            <a:spLocks noGrp="1"/>
          </p:cNvSpPr>
          <p:nvPr>
            <p:ph type="body" sz="quarter" idx="23" hasCustomPrompt="1"/>
          </p:nvPr>
        </p:nvSpPr>
        <p:spPr>
          <a:xfrm>
            <a:off x="972000" y="42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37" name="Textplatzhalter 8"/>
          <p:cNvSpPr>
            <a:spLocks noGrp="1"/>
          </p:cNvSpPr>
          <p:nvPr>
            <p:ph type="body" sz="quarter" idx="24" hasCustomPrompt="1"/>
          </p:nvPr>
        </p:nvSpPr>
        <p:spPr>
          <a:xfrm>
            <a:off x="360000" y="42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38" name="Textplatzhalter 8"/>
          <p:cNvSpPr>
            <a:spLocks noGrp="1"/>
          </p:cNvSpPr>
          <p:nvPr>
            <p:ph type="body" sz="quarter" idx="25" hasCustomPrompt="1"/>
          </p:nvPr>
        </p:nvSpPr>
        <p:spPr>
          <a:xfrm>
            <a:off x="972000" y="48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39" name="Textplatzhalter 8"/>
          <p:cNvSpPr>
            <a:spLocks noGrp="1"/>
          </p:cNvSpPr>
          <p:nvPr>
            <p:ph type="body" sz="quarter" idx="26" hasCustomPrompt="1"/>
          </p:nvPr>
        </p:nvSpPr>
        <p:spPr>
          <a:xfrm>
            <a:off x="360000" y="48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40" name="Textplatzhalter 8"/>
          <p:cNvSpPr>
            <a:spLocks noGrp="1"/>
          </p:cNvSpPr>
          <p:nvPr>
            <p:ph type="body" sz="quarter" idx="27" hasCustomPrompt="1"/>
          </p:nvPr>
        </p:nvSpPr>
        <p:spPr>
          <a:xfrm>
            <a:off x="972000" y="54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41" name="Textplatzhalter 8"/>
          <p:cNvSpPr>
            <a:spLocks noGrp="1"/>
          </p:cNvSpPr>
          <p:nvPr>
            <p:ph type="body" sz="quarter" idx="28" hasCustomPrompt="1"/>
          </p:nvPr>
        </p:nvSpPr>
        <p:spPr>
          <a:xfrm>
            <a:off x="360000" y="54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Tree>
    <p:extLst>
      <p:ext uri="{BB962C8B-B14F-4D97-AF65-F5344CB8AC3E}">
        <p14:creationId xmlns:p14="http://schemas.microsoft.com/office/powerpoint/2010/main" val="3899236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Übersichtsfolie mit runden Bilder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a:t>Headline bearbeiten</a:t>
            </a:r>
          </a:p>
        </p:txBody>
      </p:sp>
      <p:sp>
        <p:nvSpPr>
          <p:cNvPr id="5" name="Datumsplatzhalter 4"/>
          <p:cNvSpPr>
            <a:spLocks noGrp="1"/>
          </p:cNvSpPr>
          <p:nvPr>
            <p:ph type="dt" sz="half" idx="10"/>
          </p:nvPr>
        </p:nvSpPr>
        <p:spPr/>
        <p:txBody>
          <a:bodyPr/>
          <a:lstStyle>
            <a:lvl1pPr>
              <a:defRPr>
                <a:solidFill>
                  <a:srgbClr val="57666D"/>
                </a:solidFill>
              </a:defRPr>
            </a:lvl1pPr>
          </a:lstStyle>
          <a:p>
            <a:r>
              <a:rPr lang="de-DE"/>
              <a:t>COSMO CONSULT-Gruppe</a:t>
            </a:r>
          </a:p>
        </p:txBody>
      </p:sp>
      <p:sp>
        <p:nvSpPr>
          <p:cNvPr id="7" name="Foliennummernplatzhalter 6"/>
          <p:cNvSpPr>
            <a:spLocks noGrp="1"/>
          </p:cNvSpPr>
          <p:nvPr>
            <p:ph type="sldNum" sz="quarter" idx="12"/>
          </p:nvPr>
        </p:nvSpPr>
        <p:spPr/>
        <p:txBody>
          <a:bodyPr/>
          <a:lstStyle>
            <a:lvl1pPr>
              <a:defRPr>
                <a:solidFill>
                  <a:srgbClr val="57666D"/>
                </a:solidFill>
              </a:defRPr>
            </a:lvl1pPr>
          </a:lstStyle>
          <a:p>
            <a:fld id="{02701303-9B4A-DD43-9D28-A35D6EAF86C2}" type="slidenum">
              <a:rPr lang="de-DE" smtClean="0"/>
              <a:pPr/>
              <a:t>‹Nr.›</a:t>
            </a:fld>
            <a:endParaRPr lang="de-DE"/>
          </a:p>
        </p:txBody>
      </p:sp>
      <p:sp>
        <p:nvSpPr>
          <p:cNvPr id="6" name="Bildplatzhalter 5"/>
          <p:cNvSpPr>
            <a:spLocks noGrp="1"/>
          </p:cNvSpPr>
          <p:nvPr>
            <p:ph type="pic" sz="quarter" idx="18"/>
          </p:nvPr>
        </p:nvSpPr>
        <p:spPr>
          <a:xfrm>
            <a:off x="1368000"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8" name="Textplatzhalter 7"/>
          <p:cNvSpPr>
            <a:spLocks noGrp="1"/>
          </p:cNvSpPr>
          <p:nvPr>
            <p:ph type="body" sz="quarter" idx="21" hasCustomPrompt="1"/>
          </p:nvPr>
        </p:nvSpPr>
        <p:spPr>
          <a:xfrm>
            <a:off x="360000"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
        <p:nvSpPr>
          <p:cNvPr id="20" name="Bildplatzhalter 5"/>
          <p:cNvSpPr>
            <a:spLocks noGrp="1"/>
          </p:cNvSpPr>
          <p:nvPr>
            <p:ph type="pic" sz="quarter" idx="22"/>
          </p:nvPr>
        </p:nvSpPr>
        <p:spPr>
          <a:xfrm>
            <a:off x="9096167"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21" name="Textplatzhalter 7"/>
          <p:cNvSpPr>
            <a:spLocks noGrp="1"/>
          </p:cNvSpPr>
          <p:nvPr>
            <p:ph type="body" sz="quarter" idx="23" hasCustomPrompt="1"/>
          </p:nvPr>
        </p:nvSpPr>
        <p:spPr>
          <a:xfrm>
            <a:off x="808816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
        <p:nvSpPr>
          <p:cNvPr id="22" name="Bildplatzhalter 5"/>
          <p:cNvSpPr>
            <a:spLocks noGrp="1"/>
          </p:cNvSpPr>
          <p:nvPr>
            <p:ph type="pic" sz="quarter" idx="24"/>
          </p:nvPr>
        </p:nvSpPr>
        <p:spPr>
          <a:xfrm>
            <a:off x="5236317"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23" name="Textplatzhalter 7"/>
          <p:cNvSpPr>
            <a:spLocks noGrp="1"/>
          </p:cNvSpPr>
          <p:nvPr>
            <p:ph type="body" sz="quarter" idx="25" hasCustomPrompt="1"/>
          </p:nvPr>
        </p:nvSpPr>
        <p:spPr>
          <a:xfrm>
            <a:off x="422831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
        <p:nvSpPr>
          <p:cNvPr id="24" name="Bildplatzhalter 5"/>
          <p:cNvSpPr>
            <a:spLocks noGrp="1"/>
          </p:cNvSpPr>
          <p:nvPr>
            <p:ph type="pic" sz="quarter" idx="26"/>
          </p:nvPr>
        </p:nvSpPr>
        <p:spPr>
          <a:xfrm>
            <a:off x="1368000"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25" name="Textplatzhalter 7"/>
          <p:cNvSpPr>
            <a:spLocks noGrp="1"/>
          </p:cNvSpPr>
          <p:nvPr>
            <p:ph type="body" sz="quarter" idx="27" hasCustomPrompt="1"/>
          </p:nvPr>
        </p:nvSpPr>
        <p:spPr>
          <a:xfrm>
            <a:off x="360000"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
        <p:nvSpPr>
          <p:cNvPr id="26" name="Bildplatzhalter 5"/>
          <p:cNvSpPr>
            <a:spLocks noGrp="1"/>
          </p:cNvSpPr>
          <p:nvPr>
            <p:ph type="pic" sz="quarter" idx="28"/>
          </p:nvPr>
        </p:nvSpPr>
        <p:spPr>
          <a:xfrm>
            <a:off x="9096167"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27" name="Textplatzhalter 7"/>
          <p:cNvSpPr>
            <a:spLocks noGrp="1"/>
          </p:cNvSpPr>
          <p:nvPr>
            <p:ph type="body" sz="quarter" idx="29" hasCustomPrompt="1"/>
          </p:nvPr>
        </p:nvSpPr>
        <p:spPr>
          <a:xfrm>
            <a:off x="808816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
        <p:nvSpPr>
          <p:cNvPr id="28" name="Bildplatzhalter 5"/>
          <p:cNvSpPr>
            <a:spLocks noGrp="1"/>
          </p:cNvSpPr>
          <p:nvPr>
            <p:ph type="pic" sz="quarter" idx="30"/>
          </p:nvPr>
        </p:nvSpPr>
        <p:spPr>
          <a:xfrm>
            <a:off x="5236317"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29" name="Textplatzhalter 7"/>
          <p:cNvSpPr>
            <a:spLocks noGrp="1"/>
          </p:cNvSpPr>
          <p:nvPr>
            <p:ph type="body" sz="quarter" idx="31" hasCustomPrompt="1"/>
          </p:nvPr>
        </p:nvSpPr>
        <p:spPr>
          <a:xfrm>
            <a:off x="422831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Tree>
    <p:extLst>
      <p:ext uri="{BB962C8B-B14F-4D97-AF65-F5344CB8AC3E}">
        <p14:creationId xmlns:p14="http://schemas.microsoft.com/office/powerpoint/2010/main" val="2327751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ennfolie Text">
    <p:spTree>
      <p:nvGrpSpPr>
        <p:cNvPr id="1" name=""/>
        <p:cNvGrpSpPr/>
        <p:nvPr/>
      </p:nvGrpSpPr>
      <p:grpSpPr>
        <a:xfrm>
          <a:off x="0" y="0"/>
          <a:ext cx="0" cy="0"/>
          <a:chOff x="0" y="0"/>
          <a:chExt cx="0" cy="0"/>
        </a:xfrm>
      </p:grpSpPr>
      <p:sp>
        <p:nvSpPr>
          <p:cNvPr id="8" name="Bildplatzhalter 6"/>
          <p:cNvSpPr>
            <a:spLocks noGrp="1"/>
          </p:cNvSpPr>
          <p:nvPr>
            <p:ph type="pic" sz="quarter" idx="13" hasCustomPrompt="1"/>
          </p:nvPr>
        </p:nvSpPr>
        <p:spPr>
          <a:xfrm>
            <a:off x="0" y="180000"/>
            <a:ext cx="12186000" cy="6678000"/>
          </a:xfrm>
          <a:noFill/>
          <a:ln>
            <a:noFill/>
          </a:ln>
        </p:spPr>
        <p:txBody>
          <a:bodyPr rIns="360000" anchor="ctr"/>
          <a:lstStyle>
            <a:lvl1pPr marL="0" indent="0" algn="r">
              <a:buNone/>
              <a:defRPr sz="1400" baseline="0">
                <a:solidFill>
                  <a:srgbClr val="F5A748"/>
                </a:solidFill>
              </a:defRPr>
            </a:lvl1pPr>
          </a:lstStyle>
          <a:p>
            <a:r>
              <a:rPr lang="de-DE"/>
              <a:t>Bild auf Platzhalter ziehen oder durch </a:t>
            </a:r>
            <a:br>
              <a:rPr lang="de-DE"/>
            </a:br>
            <a:r>
              <a:rPr lang="de-DE"/>
              <a:t>Klicken auf Symbol hinzufügen</a:t>
            </a:r>
          </a:p>
        </p:txBody>
      </p:sp>
      <p:sp>
        <p:nvSpPr>
          <p:cNvPr id="11" name="Textplatzhalter 10"/>
          <p:cNvSpPr>
            <a:spLocks noGrp="1"/>
          </p:cNvSpPr>
          <p:nvPr>
            <p:ph type="body" sz="quarter" idx="14" hasCustomPrompt="1"/>
          </p:nvPr>
        </p:nvSpPr>
        <p:spPr>
          <a:xfrm>
            <a:off x="0" y="894413"/>
            <a:ext cx="6098400" cy="5454000"/>
          </a:xfrm>
          <a:solidFill>
            <a:schemeClr val="bg1">
              <a:alpha val="65000"/>
            </a:schemeClr>
          </a:solidFill>
        </p:spPr>
        <p:txBody>
          <a:bodyPr lIns="360000" rIns="360000" bIns="324000" anchor="b" anchorCtr="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
        <p:nvSpPr>
          <p:cNvPr id="3" name="Datumsplatzhalter 2"/>
          <p:cNvSpPr>
            <a:spLocks noGrp="1"/>
          </p:cNvSpPr>
          <p:nvPr>
            <p:ph type="dt" sz="half" idx="10"/>
          </p:nvPr>
        </p:nvSpPr>
        <p:spPr/>
        <p:txBody>
          <a:bodyPr/>
          <a:lstStyle/>
          <a:p>
            <a:r>
              <a:rPr lang="de-DE"/>
              <a:t>COSMO CONSULT-Gruppe</a:t>
            </a:r>
          </a:p>
        </p:txBody>
      </p:sp>
      <p:sp>
        <p:nvSpPr>
          <p:cNvPr id="5" name="Foliennummernplatzhalter 4"/>
          <p:cNvSpPr>
            <a:spLocks noGrp="1"/>
          </p:cNvSpPr>
          <p:nvPr>
            <p:ph type="sldNum" sz="quarter" idx="12"/>
          </p:nvPr>
        </p:nvSpPr>
        <p:spPr/>
        <p:txBody>
          <a:bodyPr/>
          <a:lstStyle/>
          <a:p>
            <a:fld id="{F82D676F-9EE1-1C4D-97E1-47A25CE24039}" type="slidenum">
              <a:rPr lang="de-DE" smtClean="0"/>
              <a:t>‹Nr.›</a:t>
            </a:fld>
            <a:endParaRPr lang="de-DE"/>
          </a:p>
        </p:txBody>
      </p:sp>
      <p:sp>
        <p:nvSpPr>
          <p:cNvPr id="2" name="Titel 1"/>
          <p:cNvSpPr>
            <a:spLocks noGrp="1"/>
          </p:cNvSpPr>
          <p:nvPr>
            <p:ph type="title" hasCustomPrompt="1"/>
          </p:nvPr>
        </p:nvSpPr>
        <p:spPr>
          <a:xfrm>
            <a:off x="360000" y="1260000"/>
            <a:ext cx="5739175" cy="365600"/>
          </a:xfrm>
        </p:spPr>
        <p:txBody>
          <a:bodyPr rIns="360000" anchor="t" anchorCtr="0">
            <a:spAutoFit/>
          </a:bodyPr>
          <a:lstStyle>
            <a:lvl1pPr>
              <a:defRPr b="1" i="0">
                <a:solidFill>
                  <a:srgbClr val="04276E"/>
                </a:solidFill>
                <a:latin typeface="Calibri"/>
                <a:cs typeface="Calibri"/>
              </a:defRPr>
            </a:lvl1pPr>
          </a:lstStyle>
          <a:p>
            <a:r>
              <a:rPr lang="de-DE"/>
              <a:t>Headline bearbeiten</a:t>
            </a:r>
          </a:p>
        </p:txBody>
      </p:sp>
    </p:spTree>
    <p:extLst>
      <p:ext uri="{BB962C8B-B14F-4D97-AF65-F5344CB8AC3E}">
        <p14:creationId xmlns:p14="http://schemas.microsoft.com/office/powerpoint/2010/main" val="158191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rennfolie ohne Text">
    <p:spTree>
      <p:nvGrpSpPr>
        <p:cNvPr id="1" name=""/>
        <p:cNvGrpSpPr/>
        <p:nvPr/>
      </p:nvGrpSpPr>
      <p:grpSpPr>
        <a:xfrm>
          <a:off x="0" y="0"/>
          <a:ext cx="0" cy="0"/>
          <a:chOff x="0" y="0"/>
          <a:chExt cx="0" cy="0"/>
        </a:xfrm>
      </p:grpSpPr>
      <p:sp>
        <p:nvSpPr>
          <p:cNvPr id="8" name="Bildplatzhalter 6"/>
          <p:cNvSpPr>
            <a:spLocks noGrp="1"/>
          </p:cNvSpPr>
          <p:nvPr>
            <p:ph type="pic" sz="quarter" idx="13" hasCustomPrompt="1"/>
          </p:nvPr>
        </p:nvSpPr>
        <p:spPr>
          <a:xfrm>
            <a:off x="0" y="180000"/>
            <a:ext cx="12186000" cy="6678000"/>
          </a:xfrm>
          <a:noFill/>
          <a:ln>
            <a:noFill/>
          </a:ln>
        </p:spPr>
        <p:txBody>
          <a:bodyPr rIns="360000" anchor="ctr"/>
          <a:lstStyle>
            <a:lvl1pPr marL="0" indent="0" algn="r">
              <a:buNone/>
              <a:defRPr sz="1400" baseline="0">
                <a:solidFill>
                  <a:srgbClr val="F5A748"/>
                </a:solidFill>
              </a:defRPr>
            </a:lvl1pPr>
          </a:lstStyle>
          <a:p>
            <a:r>
              <a:rPr lang="de-DE"/>
              <a:t>Bild auf Platzhalter ziehen oder durch </a:t>
            </a:r>
            <a:br>
              <a:rPr lang="de-DE"/>
            </a:br>
            <a:r>
              <a:rPr lang="de-DE"/>
              <a:t>Klicken auf Symbol hinzufügen</a:t>
            </a:r>
          </a:p>
        </p:txBody>
      </p:sp>
      <p:sp>
        <p:nvSpPr>
          <p:cNvPr id="3" name="Datumsplatzhalter 2"/>
          <p:cNvSpPr>
            <a:spLocks noGrp="1"/>
          </p:cNvSpPr>
          <p:nvPr>
            <p:ph type="dt" sz="half" idx="10"/>
          </p:nvPr>
        </p:nvSpPr>
        <p:spPr/>
        <p:txBody>
          <a:bodyPr/>
          <a:lstStyle/>
          <a:p>
            <a:r>
              <a:rPr lang="de-DE"/>
              <a:t>COSMO CONSULT-Gruppe</a:t>
            </a:r>
          </a:p>
        </p:txBody>
      </p:sp>
      <p:sp>
        <p:nvSpPr>
          <p:cNvPr id="5" name="Foliennummernplatzhalter 4"/>
          <p:cNvSpPr>
            <a:spLocks noGrp="1"/>
          </p:cNvSpPr>
          <p:nvPr>
            <p:ph type="sldNum" sz="quarter" idx="12"/>
          </p:nvPr>
        </p:nvSpPr>
        <p:spPr/>
        <p:txBody>
          <a:bodyPr/>
          <a:lstStyle/>
          <a:p>
            <a:fld id="{01F2E850-098A-954E-AAAF-8F12161840B6}" type="slidenum">
              <a:rPr lang="de-DE" smtClean="0"/>
              <a:t>‹Nr.›</a:t>
            </a:fld>
            <a:endParaRPr lang="de-DE"/>
          </a:p>
        </p:txBody>
      </p:sp>
      <p:sp>
        <p:nvSpPr>
          <p:cNvPr id="2" name="Titel 1"/>
          <p:cNvSpPr>
            <a:spLocks noGrp="1"/>
          </p:cNvSpPr>
          <p:nvPr>
            <p:ph type="title" hasCustomPrompt="1"/>
          </p:nvPr>
        </p:nvSpPr>
        <p:spPr>
          <a:xfrm>
            <a:off x="0" y="890588"/>
            <a:ext cx="6099175" cy="1057447"/>
          </a:xfrm>
          <a:solidFill>
            <a:schemeClr val="bg1">
              <a:alpha val="65000"/>
            </a:schemeClr>
          </a:solidFill>
        </p:spPr>
        <p:txBody>
          <a:bodyPr wrap="square" lIns="360000" tIns="360000" rIns="360000" bIns="324000" anchor="t" anchorCtr="0">
            <a:spAutoFit/>
          </a:bodyPr>
          <a:lstStyle>
            <a:lvl1pPr>
              <a:defRPr b="1" i="0">
                <a:solidFill>
                  <a:srgbClr val="04276E"/>
                </a:solidFill>
                <a:latin typeface="Calibri"/>
                <a:cs typeface="Calibri"/>
              </a:defRPr>
            </a:lvl1pPr>
          </a:lstStyle>
          <a:p>
            <a:r>
              <a:rPr lang="de-DE"/>
              <a:t>Headline bearbeiten</a:t>
            </a:r>
          </a:p>
        </p:txBody>
      </p:sp>
    </p:spTree>
    <p:extLst>
      <p:ext uri="{BB962C8B-B14F-4D97-AF65-F5344CB8AC3E}">
        <p14:creationId xmlns:p14="http://schemas.microsoft.com/office/powerpoint/2010/main" val="291771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selement">
    <p:spTree>
      <p:nvGrpSpPr>
        <p:cNvPr id="1" name=""/>
        <p:cNvGrpSpPr/>
        <p:nvPr/>
      </p:nvGrpSpPr>
      <p:grpSpPr>
        <a:xfrm>
          <a:off x="0" y="0"/>
          <a:ext cx="0" cy="0"/>
          <a:chOff x="0" y="0"/>
          <a:chExt cx="0" cy="0"/>
        </a:xfrm>
      </p:grpSpPr>
      <p:sp>
        <p:nvSpPr>
          <p:cNvPr id="15"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p>
            <a:r>
              <a:rPr lang="de-DE"/>
              <a:t>Titelmasterformat durch Klicken bearbeiten</a:t>
            </a:r>
          </a:p>
        </p:txBody>
      </p:sp>
      <p:sp>
        <p:nvSpPr>
          <p:cNvPr id="17" name="Datumsplatzhalter 3"/>
          <p:cNvSpPr>
            <a:spLocks noGrp="1"/>
          </p:cNvSpPr>
          <p:nvPr>
            <p:ph type="dt" sz="half" idx="2"/>
          </p:nvPr>
        </p:nvSpPr>
        <p:spPr>
          <a:xfrm>
            <a:off x="360000" y="6480000"/>
            <a:ext cx="2743200" cy="365125"/>
          </a:xfrm>
          <a:prstGeom prst="rect">
            <a:avLst/>
          </a:prstGeom>
        </p:spPr>
        <p:txBody>
          <a:bodyPr vert="horz" lIns="0" tIns="0" rIns="0" bIns="0" rtlCol="0" anchor="ctr"/>
          <a:lstStyle>
            <a:lvl1pPr algn="l">
              <a:defRPr sz="1200">
                <a:solidFill>
                  <a:srgbClr val="57666D"/>
                </a:solidFill>
              </a:defRPr>
            </a:lvl1pPr>
          </a:lstStyle>
          <a:p>
            <a:r>
              <a:rPr lang="de-DE"/>
              <a:t>COSMO CONSULT-Gruppe</a:t>
            </a:r>
          </a:p>
        </p:txBody>
      </p:sp>
      <p:sp>
        <p:nvSpPr>
          <p:cNvPr id="18" name="Foliennummernplatzhalter 5"/>
          <p:cNvSpPr>
            <a:spLocks noGrp="1"/>
          </p:cNvSpPr>
          <p:nvPr>
            <p:ph type="sldNum" sz="quarter" idx="4"/>
          </p:nvPr>
        </p:nvSpPr>
        <p:spPr>
          <a:xfrm>
            <a:off x="9306000" y="6480000"/>
            <a:ext cx="2520000" cy="365125"/>
          </a:xfrm>
          <a:prstGeom prst="rect">
            <a:avLst/>
          </a:prstGeom>
        </p:spPr>
        <p:txBody>
          <a:bodyPr vert="horz" lIns="0" tIns="0" rIns="0" bIns="0" rtlCol="0" anchor="ctr"/>
          <a:lstStyle>
            <a:lvl1pPr algn="r">
              <a:defRPr sz="1200">
                <a:solidFill>
                  <a:srgbClr val="57666D"/>
                </a:solidFill>
              </a:defRPr>
            </a:lvl1pPr>
          </a:lstStyle>
          <a:p>
            <a:r>
              <a:rPr lang="de-DE"/>
              <a:t> </a:t>
            </a:r>
            <a:fld id="{F0389FF0-EA6C-204E-82DF-16D97CC1B00E}" type="slidenum">
              <a:rPr lang="de-DE" smtClean="0"/>
              <a:pPr/>
              <a:t>‹Nr.›</a:t>
            </a:fld>
            <a:endParaRPr lang="de-DE"/>
          </a:p>
        </p:txBody>
      </p:sp>
      <p:sp>
        <p:nvSpPr>
          <p:cNvPr id="19" name="Rechteck 18"/>
          <p:cNvSpPr/>
          <p:nvPr userDrawn="1"/>
        </p:nvSpPr>
        <p:spPr>
          <a:xfrm>
            <a:off x="0" y="0"/>
            <a:ext cx="12204000" cy="180000"/>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0" hasCustomPrompt="1"/>
          </p:nvPr>
        </p:nvSpPr>
        <p:spPr>
          <a:xfrm>
            <a:off x="360000" y="1440000"/>
            <a:ext cx="11466000" cy="4896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52584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element Grafik">
    <p:spTree>
      <p:nvGrpSpPr>
        <p:cNvPr id="1" name=""/>
        <p:cNvGrpSpPr/>
        <p:nvPr/>
      </p:nvGrpSpPr>
      <p:grpSpPr>
        <a:xfrm>
          <a:off x="0" y="0"/>
          <a:ext cx="0" cy="0"/>
          <a:chOff x="0" y="0"/>
          <a:chExt cx="0" cy="0"/>
        </a:xfrm>
      </p:grpSpPr>
      <p:sp>
        <p:nvSpPr>
          <p:cNvPr id="7"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p>
            <a:r>
              <a:rPr lang="de-DE"/>
              <a:t>Titelmasterformat durch Klicken bearbeiten</a:t>
            </a:r>
          </a:p>
        </p:txBody>
      </p:sp>
      <p:sp>
        <p:nvSpPr>
          <p:cNvPr id="9" name="Datumsplatzhalter 3"/>
          <p:cNvSpPr>
            <a:spLocks noGrp="1"/>
          </p:cNvSpPr>
          <p:nvPr>
            <p:ph type="dt" sz="half" idx="2"/>
          </p:nvPr>
        </p:nvSpPr>
        <p:spPr>
          <a:xfrm>
            <a:off x="360000" y="6480000"/>
            <a:ext cx="2743200" cy="365125"/>
          </a:xfrm>
          <a:prstGeom prst="rect">
            <a:avLst/>
          </a:prstGeom>
        </p:spPr>
        <p:txBody>
          <a:bodyPr vert="horz" lIns="0" tIns="0" rIns="0" bIns="0" rtlCol="0" anchor="ctr"/>
          <a:lstStyle>
            <a:lvl1pPr algn="l">
              <a:defRPr sz="1200">
                <a:solidFill>
                  <a:srgbClr val="57666D"/>
                </a:solidFill>
              </a:defRPr>
            </a:lvl1pPr>
          </a:lstStyle>
          <a:p>
            <a:r>
              <a:rPr lang="de-DE"/>
              <a:t>COSMO CONSULT-Gruppe</a:t>
            </a:r>
          </a:p>
        </p:txBody>
      </p:sp>
      <p:sp>
        <p:nvSpPr>
          <p:cNvPr id="10" name="Foliennummernplatzhalter 5"/>
          <p:cNvSpPr>
            <a:spLocks noGrp="1"/>
          </p:cNvSpPr>
          <p:nvPr>
            <p:ph type="sldNum" sz="quarter" idx="4"/>
          </p:nvPr>
        </p:nvSpPr>
        <p:spPr>
          <a:xfrm>
            <a:off x="9306000" y="6480000"/>
            <a:ext cx="2520000" cy="365125"/>
          </a:xfrm>
          <a:prstGeom prst="rect">
            <a:avLst/>
          </a:prstGeom>
        </p:spPr>
        <p:txBody>
          <a:bodyPr vert="horz" lIns="0" tIns="0" rIns="0" bIns="0" rtlCol="0" anchor="ctr"/>
          <a:lstStyle>
            <a:lvl1pPr algn="r">
              <a:defRPr sz="1200">
                <a:solidFill>
                  <a:srgbClr val="57666D"/>
                </a:solidFill>
              </a:defRPr>
            </a:lvl1pPr>
          </a:lstStyle>
          <a:p>
            <a:r>
              <a:rPr lang="de-DE"/>
              <a:t> </a:t>
            </a:r>
            <a:fld id="{F8D3F001-1235-3E46-B6AC-155F8364F3AC}" type="slidenum">
              <a:rPr lang="de-DE" smtClean="0"/>
              <a:pPr/>
              <a:t>‹Nr.›</a:t>
            </a:fld>
            <a:endParaRPr lang="de-DE"/>
          </a:p>
        </p:txBody>
      </p:sp>
      <p:sp>
        <p:nvSpPr>
          <p:cNvPr id="3" name="Bildplatzhalter 2"/>
          <p:cNvSpPr>
            <a:spLocks noGrp="1"/>
          </p:cNvSpPr>
          <p:nvPr>
            <p:ph type="pic" sz="quarter" idx="10" hasCustomPrompt="1"/>
          </p:nvPr>
        </p:nvSpPr>
        <p:spPr>
          <a:xfrm>
            <a:off x="360000" y="1440000"/>
            <a:ext cx="11466000" cy="4896000"/>
          </a:xfrm>
        </p:spPr>
        <p:txBody>
          <a:bodyPr/>
          <a:lstStyle>
            <a:lvl1pPr marL="0" indent="0" algn="l">
              <a:buFont typeface="Arial"/>
              <a:buNone/>
              <a:defRPr sz="1400" baseline="0">
                <a:solidFill>
                  <a:srgbClr val="F5A748"/>
                </a:solidFill>
              </a:defRPr>
            </a:lvl1pPr>
          </a:lstStyle>
          <a:p>
            <a:r>
              <a:rPr lang="de-DE"/>
              <a:t>Grafik einfügen (31,85 x 13,6 cm)</a:t>
            </a:r>
          </a:p>
        </p:txBody>
      </p:sp>
    </p:spTree>
    <p:extLst>
      <p:ext uri="{BB962C8B-B14F-4D97-AF65-F5344CB8AC3E}">
        <p14:creationId xmlns:p14="http://schemas.microsoft.com/office/powerpoint/2010/main" val="397851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sfeld mit Grafikelement links">
    <p:spTree>
      <p:nvGrpSpPr>
        <p:cNvPr id="1" name=""/>
        <p:cNvGrpSpPr/>
        <p:nvPr/>
      </p:nvGrpSpPr>
      <p:grpSpPr>
        <a:xfrm>
          <a:off x="0" y="0"/>
          <a:ext cx="0" cy="0"/>
          <a:chOff x="0" y="0"/>
          <a:chExt cx="0" cy="0"/>
        </a:xfrm>
      </p:grpSpPr>
      <p:sp>
        <p:nvSpPr>
          <p:cNvPr id="9" name="Bildplatzhalter 8"/>
          <p:cNvSpPr>
            <a:spLocks noGrp="1"/>
          </p:cNvSpPr>
          <p:nvPr>
            <p:ph type="pic" sz="quarter" idx="14" hasCustomPrompt="1"/>
          </p:nvPr>
        </p:nvSpPr>
        <p:spPr>
          <a:xfrm>
            <a:off x="360000" y="1440000"/>
            <a:ext cx="3619500" cy="4896000"/>
          </a:xfrm>
          <a:ln>
            <a:noFill/>
          </a:ln>
        </p:spPr>
        <p:txBody>
          <a:bodyPr anchor="ctr" anchorCtr="0"/>
          <a:lstStyle>
            <a:lvl1pPr marL="0" indent="0" algn="ctr">
              <a:buFont typeface="Arial"/>
              <a:buNone/>
              <a:defRPr sz="1400">
                <a:solidFill>
                  <a:schemeClr val="bg2"/>
                </a:solidFill>
              </a:defRPr>
            </a:lvl1pPr>
          </a:lstStyle>
          <a:p>
            <a:r>
              <a:rPr lang="de-DE"/>
              <a:t>Bild auf Platzhalter ziehen oder </a:t>
            </a:r>
            <a:br>
              <a:rPr lang="de-DE"/>
            </a:br>
            <a:r>
              <a:rPr lang="de-DE"/>
              <a:t>durch Klicken auf Symbol hinzufügen</a:t>
            </a:r>
          </a:p>
          <a:p>
            <a:endParaRPr lang="de-DE"/>
          </a:p>
          <a:p>
            <a:endParaRPr lang="de-DE"/>
          </a:p>
          <a:p>
            <a:endParaRPr lang="de-DE"/>
          </a:p>
        </p:txBody>
      </p:sp>
      <p:sp>
        <p:nvSpPr>
          <p:cNvPr id="11"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p>
            <a:r>
              <a:rPr lang="de-DE"/>
              <a:t>Titelmasterformat durch Klicken bearbeiten</a:t>
            </a:r>
          </a:p>
        </p:txBody>
      </p:sp>
      <p:sp>
        <p:nvSpPr>
          <p:cNvPr id="13" name="Datumsplatzhalter 3"/>
          <p:cNvSpPr>
            <a:spLocks noGrp="1"/>
          </p:cNvSpPr>
          <p:nvPr>
            <p:ph type="dt" sz="half" idx="2"/>
          </p:nvPr>
        </p:nvSpPr>
        <p:spPr>
          <a:xfrm>
            <a:off x="360000" y="6480000"/>
            <a:ext cx="2743200" cy="365125"/>
          </a:xfrm>
          <a:prstGeom prst="rect">
            <a:avLst/>
          </a:prstGeom>
        </p:spPr>
        <p:txBody>
          <a:bodyPr vert="horz" lIns="0" tIns="0" rIns="0" bIns="0" rtlCol="0" anchor="ctr"/>
          <a:lstStyle>
            <a:lvl1pPr algn="l">
              <a:defRPr sz="1200">
                <a:solidFill>
                  <a:srgbClr val="57666D"/>
                </a:solidFill>
              </a:defRPr>
            </a:lvl1pPr>
          </a:lstStyle>
          <a:p>
            <a:r>
              <a:rPr lang="de-DE"/>
              <a:t>COSMO CONSULT-Gruppe</a:t>
            </a:r>
          </a:p>
        </p:txBody>
      </p:sp>
      <p:sp>
        <p:nvSpPr>
          <p:cNvPr id="14" name="Foliennummernplatzhalter 5"/>
          <p:cNvSpPr>
            <a:spLocks noGrp="1"/>
          </p:cNvSpPr>
          <p:nvPr>
            <p:ph type="sldNum" sz="quarter" idx="4"/>
          </p:nvPr>
        </p:nvSpPr>
        <p:spPr>
          <a:xfrm>
            <a:off x="9306000" y="6480000"/>
            <a:ext cx="2520000" cy="365125"/>
          </a:xfrm>
          <a:prstGeom prst="rect">
            <a:avLst/>
          </a:prstGeom>
        </p:spPr>
        <p:txBody>
          <a:bodyPr vert="horz" lIns="0" tIns="0" rIns="0" bIns="0" rtlCol="0" anchor="ctr"/>
          <a:lstStyle>
            <a:lvl1pPr algn="r">
              <a:defRPr sz="1200">
                <a:solidFill>
                  <a:srgbClr val="57666D"/>
                </a:solidFill>
              </a:defRPr>
            </a:lvl1pPr>
          </a:lstStyle>
          <a:p>
            <a:r>
              <a:rPr lang="de-DE"/>
              <a:t> </a:t>
            </a:r>
            <a:fld id="{F351C83F-1FF3-F445-921B-CA488E545EB7}" type="slidenum">
              <a:rPr lang="de-DE" smtClean="0"/>
              <a:pPr/>
              <a:t>‹Nr.›</a:t>
            </a:fld>
            <a:endParaRPr lang="de-DE"/>
          </a:p>
        </p:txBody>
      </p:sp>
      <p:sp>
        <p:nvSpPr>
          <p:cNvPr id="15" name="Textplatzhalter 2"/>
          <p:cNvSpPr>
            <a:spLocks noGrp="1"/>
          </p:cNvSpPr>
          <p:nvPr>
            <p:ph idx="1"/>
          </p:nvPr>
        </p:nvSpPr>
        <p:spPr>
          <a:xfrm>
            <a:off x="4191000" y="1440000"/>
            <a:ext cx="7635000" cy="4896000"/>
          </a:xfrm>
          <a:prstGeom prst="rect">
            <a:avLst/>
          </a:prstGeom>
          <a:noFill/>
          <a:ln w="12700">
            <a:noFill/>
            <a:miter lim="800000"/>
          </a:ln>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56346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fik Tropfen und 2 Inhalts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r>
              <a:rPr lang="de-DE"/>
              <a:t>COSMO CONSULT-Gruppe</a:t>
            </a:r>
          </a:p>
        </p:txBody>
      </p:sp>
      <p:sp>
        <p:nvSpPr>
          <p:cNvPr id="4" name="Foliennummernplatzhalter 3"/>
          <p:cNvSpPr>
            <a:spLocks noGrp="1"/>
          </p:cNvSpPr>
          <p:nvPr>
            <p:ph type="sldNum" sz="quarter" idx="11"/>
          </p:nvPr>
        </p:nvSpPr>
        <p:spPr/>
        <p:txBody>
          <a:bodyPr/>
          <a:lstStyle/>
          <a:p>
            <a:fld id="{910FF099-12B5-C14B-9A65-18C54232B64D}" type="slidenum">
              <a:rPr lang="de-DE" smtClean="0"/>
              <a:pPr/>
              <a:t>‹Nr.›</a:t>
            </a:fld>
            <a:endParaRPr lang="de-DE"/>
          </a:p>
        </p:txBody>
      </p:sp>
      <p:pic>
        <p:nvPicPr>
          <p:cNvPr id="8" name="Bild 6" descr="Kreise_1 Kopi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9000" y="1450277"/>
            <a:ext cx="7872984" cy="4898136"/>
          </a:xfrm>
          <a:prstGeom prst="rect">
            <a:avLst/>
          </a:prstGeom>
        </p:spPr>
      </p:pic>
      <p:sp>
        <p:nvSpPr>
          <p:cNvPr id="12" name="Textplatzhalter 8"/>
          <p:cNvSpPr>
            <a:spLocks noGrp="1"/>
          </p:cNvSpPr>
          <p:nvPr>
            <p:ph type="body" sz="quarter" idx="15" hasCustomPrompt="1"/>
          </p:nvPr>
        </p:nvSpPr>
        <p:spPr>
          <a:xfrm>
            <a:off x="2825609" y="3785799"/>
            <a:ext cx="1688073"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13" name="Textplatzhalter 8"/>
          <p:cNvSpPr>
            <a:spLocks noGrp="1"/>
          </p:cNvSpPr>
          <p:nvPr>
            <p:ph type="body" sz="quarter" idx="16" hasCustomPrompt="1"/>
          </p:nvPr>
        </p:nvSpPr>
        <p:spPr>
          <a:xfrm>
            <a:off x="7663746" y="3785799"/>
            <a:ext cx="1737949"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Tree>
    <p:extLst>
      <p:ext uri="{BB962C8B-B14F-4D97-AF65-F5344CB8AC3E}">
        <p14:creationId xmlns:p14="http://schemas.microsoft.com/office/powerpoint/2010/main" val="3316986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p>
            <a:r>
              <a:rPr lang="de-DE"/>
              <a:t>Headline bearbeiten</a:t>
            </a:r>
          </a:p>
        </p:txBody>
      </p:sp>
      <p:sp>
        <p:nvSpPr>
          <p:cNvPr id="3" name="Textplatzhalter 2"/>
          <p:cNvSpPr>
            <a:spLocks noGrp="1"/>
          </p:cNvSpPr>
          <p:nvPr>
            <p:ph type="body" idx="1"/>
          </p:nvPr>
        </p:nvSpPr>
        <p:spPr>
          <a:xfrm>
            <a:off x="360000" y="1440000"/>
            <a:ext cx="11466000" cy="4896000"/>
          </a:xfrm>
          <a:prstGeom prst="rect">
            <a:avLst/>
          </a:prstGeom>
          <a:noFill/>
          <a:ln w="12700">
            <a:noFill/>
            <a:miter lim="800000"/>
          </a:ln>
        </p:spPr>
        <p:txBody>
          <a:bodyPr vert="horz" lIns="0" tIns="0" rIns="0" bIns="0" rtlCol="0">
            <a:noAutofit/>
          </a:body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360000" y="6480000"/>
            <a:ext cx="2743200" cy="365125"/>
          </a:xfrm>
          <a:prstGeom prst="rect">
            <a:avLst/>
          </a:prstGeom>
        </p:spPr>
        <p:txBody>
          <a:bodyPr vert="horz" lIns="0" tIns="0" rIns="0" bIns="0" rtlCol="0" anchor="ctr"/>
          <a:lstStyle>
            <a:lvl1pPr algn="l">
              <a:defRPr sz="1200">
                <a:solidFill>
                  <a:schemeClr val="tx1"/>
                </a:solidFill>
              </a:defRPr>
            </a:lvl1pPr>
          </a:lstStyle>
          <a:p>
            <a:r>
              <a:rPr lang="de-DE"/>
              <a:t>COSMO CONSULT-Gruppe</a:t>
            </a:r>
          </a:p>
        </p:txBody>
      </p:sp>
      <p:sp>
        <p:nvSpPr>
          <p:cNvPr id="6" name="Foliennummernplatzhalter 5"/>
          <p:cNvSpPr>
            <a:spLocks noGrp="1"/>
          </p:cNvSpPr>
          <p:nvPr>
            <p:ph type="sldNum" sz="quarter" idx="4"/>
          </p:nvPr>
        </p:nvSpPr>
        <p:spPr>
          <a:xfrm>
            <a:off x="9306000" y="6480000"/>
            <a:ext cx="2520000" cy="365125"/>
          </a:xfrm>
          <a:prstGeom prst="rect">
            <a:avLst/>
          </a:prstGeom>
        </p:spPr>
        <p:txBody>
          <a:bodyPr vert="horz" lIns="0" tIns="0" rIns="0" bIns="0" rtlCol="0" anchor="ctr"/>
          <a:lstStyle>
            <a:lvl1pPr algn="r">
              <a:defRPr sz="1200">
                <a:solidFill>
                  <a:schemeClr val="tx1"/>
                </a:solidFill>
              </a:defRPr>
            </a:lvl1pPr>
          </a:lstStyle>
          <a:p>
            <a:fld id="{910FF099-12B5-C14B-9A65-18C54232B64D}" type="slidenum">
              <a:rPr lang="de-DE" smtClean="0"/>
              <a:pPr/>
              <a:t>‹Nr.›</a:t>
            </a:fld>
            <a:endParaRPr lang="de-DE"/>
          </a:p>
        </p:txBody>
      </p:sp>
      <p:sp>
        <p:nvSpPr>
          <p:cNvPr id="7" name="Rechteck 6"/>
          <p:cNvSpPr/>
          <p:nvPr userDrawn="1"/>
        </p:nvSpPr>
        <p:spPr>
          <a:xfrm>
            <a:off x="0" y="0"/>
            <a:ext cx="12204000" cy="1800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rgbClr val="031D53"/>
              </a:solidFill>
            </a:endParaRPr>
          </a:p>
        </p:txBody>
      </p:sp>
    </p:spTree>
    <p:extLst>
      <p:ext uri="{BB962C8B-B14F-4D97-AF65-F5344CB8AC3E}">
        <p14:creationId xmlns:p14="http://schemas.microsoft.com/office/powerpoint/2010/main" val="2570711814"/>
      </p:ext>
    </p:extLst>
  </p:cSld>
  <p:clrMap bg1="lt1" tx1="dk1" bg2="lt2" tx2="dk2" accent1="accent1" accent2="accent2" accent3="accent3" accent4="accent4" accent5="accent5" accent6="accent6" hlink="hlink" folHlink="folHlink"/>
  <p:sldLayoutIdLst>
    <p:sldLayoutId id="2147483649" r:id="rId1"/>
    <p:sldLayoutId id="2147483685" r:id="rId2"/>
    <p:sldLayoutId id="2147483689" r:id="rId3"/>
    <p:sldLayoutId id="2147483654" r:id="rId4"/>
    <p:sldLayoutId id="2147483692" r:id="rId5"/>
    <p:sldLayoutId id="2147483650" r:id="rId6"/>
    <p:sldLayoutId id="2147483690" r:id="rId7"/>
    <p:sldLayoutId id="2147483679" r:id="rId8"/>
    <p:sldLayoutId id="2147483696" r:id="rId9"/>
    <p:sldLayoutId id="2147483694" r:id="rId10"/>
    <p:sldLayoutId id="2147483695" r:id="rId11"/>
    <p:sldLayoutId id="2147483693" r:id="rId12"/>
    <p:sldLayoutId id="2147483697" r:id="rId13"/>
    <p:sldLayoutId id="2147483691" r:id="rId14"/>
  </p:sldLayoutIdLst>
  <p:hf hdr="0" ftr="0"/>
  <p:txStyles>
    <p:title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p:titleStyle>
    <p:bodyStyle>
      <a:lvl1pPr marL="228600" indent="-228600" algn="l" defTabSz="914400" rtl="0" eaLnBrk="1" latinLnBrk="0" hangingPunct="1">
        <a:lnSpc>
          <a:spcPct val="100000"/>
        </a:lnSpc>
        <a:spcBef>
          <a:spcPts val="1000"/>
        </a:spcBef>
        <a:buClr>
          <a:srgbClr val="F5A748"/>
        </a:buClr>
        <a:buSzPct val="100000"/>
        <a:buFontTx/>
        <a:buBlip>
          <a:blip r:embed="rId16"/>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17"/>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7.sv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7.sv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7.sv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7.sv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25.png"/><Relationship Id="rId4" Type="http://schemas.openxmlformats.org/officeDocument/2006/relationships/image" Target="../media/image24.wmf"/></Relationships>
</file>

<file path=ppt/slides/_rels/slide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hyperlink" Target="https://jpearson.blog/2019/01/31/vs-code-powershell-git-5-things/" TargetMode="External"/><Relationship Id="rId2" Type="http://schemas.openxmlformats.org/officeDocument/2006/relationships/hyperlink" Target="https://code.visualstudio.com/docs/getstarted/introvideos" TargetMode="External"/><Relationship Id="rId1" Type="http://schemas.openxmlformats.org/officeDocument/2006/relationships/slideLayout" Target="../slideLayouts/slideLayout6.xml"/><Relationship Id="rId4" Type="http://schemas.openxmlformats.org/officeDocument/2006/relationships/hyperlink" Target="https://code.visualstudio.com/docs/getstarted/tips-and-trick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48.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5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17.svg"/></Relationships>
</file>

<file path=ppt/slides/_rels/slide6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ACAF56DA-27FD-4613-965A-FA0CE340CCD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 r="52"/>
          <a:stretch>
            <a:fillRect/>
          </a:stretch>
        </p:blipFill>
        <p:spPr/>
      </p:pic>
      <p:sp>
        <p:nvSpPr>
          <p:cNvPr id="3" name="Titel 2"/>
          <p:cNvSpPr>
            <a:spLocks noGrp="1"/>
          </p:cNvSpPr>
          <p:nvPr>
            <p:ph type="title"/>
          </p:nvPr>
        </p:nvSpPr>
        <p:spPr/>
        <p:txBody>
          <a:bodyPr/>
          <a:lstStyle/>
          <a:p>
            <a:r>
              <a:rPr lang="en-US" dirty="0"/>
              <a:t>Microsoft AL </a:t>
            </a:r>
          </a:p>
        </p:txBody>
      </p:sp>
      <p:sp>
        <p:nvSpPr>
          <p:cNvPr id="4" name="Textplatzhalter 3"/>
          <p:cNvSpPr>
            <a:spLocks noGrp="1"/>
          </p:cNvSpPr>
          <p:nvPr>
            <p:ph type="body" sz="quarter" idx="16"/>
          </p:nvPr>
        </p:nvSpPr>
        <p:spPr/>
        <p:txBody>
          <a:bodyPr/>
          <a:lstStyle/>
          <a:p>
            <a:endParaRPr lang="de-DE" dirty="0"/>
          </a:p>
        </p:txBody>
      </p:sp>
      <p:sp>
        <p:nvSpPr>
          <p:cNvPr id="5" name="Textplatzhalter 4"/>
          <p:cNvSpPr>
            <a:spLocks noGrp="1"/>
          </p:cNvSpPr>
          <p:nvPr>
            <p:ph type="body" sz="quarter" idx="15"/>
          </p:nvPr>
        </p:nvSpPr>
        <p:spPr>
          <a:xfrm>
            <a:off x="0" y="5646738"/>
            <a:ext cx="6099175" cy="520312"/>
          </a:xfrm>
        </p:spPr>
        <p:txBody>
          <a:bodyPr/>
          <a:lstStyle/>
          <a:p>
            <a:r>
              <a:rPr lang="de-DE" dirty="0" err="1">
                <a:solidFill>
                  <a:srgbClr val="FF0000"/>
                </a:solidFill>
              </a:rPr>
              <a:t>Importants</a:t>
            </a:r>
            <a:r>
              <a:rPr lang="de-DE" dirty="0">
                <a:solidFill>
                  <a:srgbClr val="FF0000"/>
                </a:solidFill>
              </a:rPr>
              <a:t> and </a:t>
            </a:r>
            <a:r>
              <a:rPr lang="de-DE" dirty="0" err="1">
                <a:solidFill>
                  <a:srgbClr val="FF0000"/>
                </a:solidFill>
              </a:rPr>
              <a:t>Excercises</a:t>
            </a:r>
            <a:endParaRPr lang="de-DE" dirty="0">
              <a:solidFill>
                <a:srgbClr val="FF0000"/>
              </a:solidFill>
            </a:endParaRPr>
          </a:p>
        </p:txBody>
      </p:sp>
    </p:spTree>
    <p:extLst>
      <p:ext uri="{BB962C8B-B14F-4D97-AF65-F5344CB8AC3E}">
        <p14:creationId xmlns:p14="http://schemas.microsoft.com/office/powerpoint/2010/main" val="249155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de-DE" dirty="0">
                <a:solidFill>
                  <a:schemeClr val="bg2"/>
                </a:solidFill>
              </a:rPr>
              <a:t>APP </a:t>
            </a:r>
            <a:r>
              <a:rPr lang="de-DE" dirty="0" err="1">
                <a:solidFill>
                  <a:schemeClr val="bg2"/>
                </a:solidFill>
              </a:rPr>
              <a:t>Organization</a:t>
            </a:r>
            <a:r>
              <a:rPr lang="de-DE" dirty="0">
                <a:solidFill>
                  <a:schemeClr val="bg2"/>
                </a:solidFill>
              </a:rPr>
              <a:t> -  </a:t>
            </a:r>
            <a:r>
              <a:rPr lang="de-DE" dirty="0" err="1">
                <a:solidFill>
                  <a:schemeClr val="bg2"/>
                </a:solidFill>
              </a:rPr>
              <a:t>Naming</a:t>
            </a:r>
            <a:r>
              <a:rPr lang="de-DE" dirty="0">
                <a:solidFill>
                  <a:schemeClr val="bg2"/>
                </a:solidFill>
              </a:rPr>
              <a:t> </a:t>
            </a:r>
            <a:r>
              <a:rPr lang="de-DE" dirty="0" err="1">
                <a:solidFill>
                  <a:schemeClr val="bg2"/>
                </a:solidFill>
              </a:rPr>
              <a:t>Conventions</a:t>
            </a:r>
            <a:r>
              <a:rPr lang="de-DE" dirty="0">
                <a:solidFill>
                  <a:schemeClr val="bg2"/>
                </a:solidFill>
              </a:rPr>
              <a:t> Agent Folders / Files</a:t>
            </a: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10</a:t>
            </a:fld>
            <a:endParaRPr lang="de-DE" dirty="0"/>
          </a:p>
        </p:txBody>
      </p:sp>
      <p:sp>
        <p:nvSpPr>
          <p:cNvPr id="23" name="Rechteck 22">
            <a:extLst>
              <a:ext uri="{FF2B5EF4-FFF2-40B4-BE49-F238E27FC236}">
                <a16:creationId xmlns:a16="http://schemas.microsoft.com/office/drawing/2014/main" id="{CD4D02BB-9502-46F1-8BBD-DC892A7E96B6}"/>
              </a:ext>
            </a:extLst>
          </p:cNvPr>
          <p:cNvSpPr/>
          <p:nvPr/>
        </p:nvSpPr>
        <p:spPr>
          <a:xfrm>
            <a:off x="2820322" y="1802287"/>
            <a:ext cx="943276"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&lt;Type&gt;</a:t>
            </a:r>
            <a:endParaRPr lang="en-GB" dirty="0"/>
          </a:p>
        </p:txBody>
      </p:sp>
      <p:sp>
        <p:nvSpPr>
          <p:cNvPr id="24" name="Rechteck 23">
            <a:extLst>
              <a:ext uri="{FF2B5EF4-FFF2-40B4-BE49-F238E27FC236}">
                <a16:creationId xmlns:a16="http://schemas.microsoft.com/office/drawing/2014/main" id="{5954A455-4DC0-4563-B6FA-45BB3ACEB9CE}"/>
              </a:ext>
            </a:extLst>
          </p:cNvPr>
          <p:cNvSpPr/>
          <p:nvPr/>
        </p:nvSpPr>
        <p:spPr>
          <a:xfrm>
            <a:off x="4198546" y="1802287"/>
            <a:ext cx="4071281"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&lt;Agent </a:t>
            </a:r>
            <a:r>
              <a:rPr lang="de-DE" dirty="0" err="1"/>
              <a:t>Object</a:t>
            </a:r>
            <a:r>
              <a:rPr lang="de-DE" dirty="0"/>
              <a:t> Name, </a:t>
            </a:r>
            <a:r>
              <a:rPr lang="de-DE" dirty="0" err="1"/>
              <a:t>abbreviated</a:t>
            </a:r>
            <a:r>
              <a:rPr lang="de-DE" dirty="0"/>
              <a:t>&gt;</a:t>
            </a:r>
            <a:endParaRPr lang="en-GB" dirty="0"/>
          </a:p>
        </p:txBody>
      </p:sp>
      <p:sp>
        <p:nvSpPr>
          <p:cNvPr id="25" name="Rechteck 24">
            <a:extLst>
              <a:ext uri="{FF2B5EF4-FFF2-40B4-BE49-F238E27FC236}">
                <a16:creationId xmlns:a16="http://schemas.microsoft.com/office/drawing/2014/main" id="{0C309707-6707-4258-B743-771585CE37CB}"/>
              </a:ext>
            </a:extLst>
          </p:cNvPr>
          <p:cNvSpPr/>
          <p:nvPr/>
        </p:nvSpPr>
        <p:spPr>
          <a:xfrm>
            <a:off x="9756246" y="1801942"/>
            <a:ext cx="1406893" cy="39704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rgbClr val="04276E"/>
                </a:solidFill>
              </a:rPr>
              <a:t>[.&lt;</a:t>
            </a:r>
            <a:r>
              <a:rPr lang="de-DE" i="1" dirty="0" err="1">
                <a:solidFill>
                  <a:srgbClr val="04276E"/>
                </a:solidFill>
              </a:rPr>
              <a:t>Subtype</a:t>
            </a:r>
            <a:r>
              <a:rPr lang="de-DE" i="1" dirty="0">
                <a:solidFill>
                  <a:srgbClr val="04276E"/>
                </a:solidFill>
              </a:rPr>
              <a:t>&gt;]</a:t>
            </a:r>
            <a:endParaRPr lang="en-GB" i="1" dirty="0">
              <a:solidFill>
                <a:srgbClr val="04276E"/>
              </a:solidFill>
            </a:endParaRPr>
          </a:p>
        </p:txBody>
      </p:sp>
      <p:sp>
        <p:nvSpPr>
          <p:cNvPr id="26" name="Rechteck 25">
            <a:extLst>
              <a:ext uri="{FF2B5EF4-FFF2-40B4-BE49-F238E27FC236}">
                <a16:creationId xmlns:a16="http://schemas.microsoft.com/office/drawing/2014/main" id="{53E8F2FA-8FFF-4212-A911-0C46220B18C1}"/>
              </a:ext>
            </a:extLst>
          </p:cNvPr>
          <p:cNvSpPr/>
          <p:nvPr/>
        </p:nvSpPr>
        <p:spPr>
          <a:xfrm>
            <a:off x="8309590" y="1803942"/>
            <a:ext cx="1406893" cy="3970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rgbClr val="04276E"/>
                </a:solidFill>
              </a:rPr>
              <a:t>[.&lt;Origin&gt;]</a:t>
            </a:r>
            <a:endParaRPr lang="en-GB" i="1" dirty="0">
              <a:solidFill>
                <a:srgbClr val="04276E"/>
              </a:solidFill>
            </a:endParaRPr>
          </a:p>
        </p:txBody>
      </p:sp>
      <p:sp>
        <p:nvSpPr>
          <p:cNvPr id="27" name="Rechteck 26">
            <a:extLst>
              <a:ext uri="{FF2B5EF4-FFF2-40B4-BE49-F238E27FC236}">
                <a16:creationId xmlns:a16="http://schemas.microsoft.com/office/drawing/2014/main" id="{3CF58FDE-5E36-4140-805E-591519DDC71D}"/>
              </a:ext>
            </a:extLst>
          </p:cNvPr>
          <p:cNvSpPr/>
          <p:nvPr/>
        </p:nvSpPr>
        <p:spPr>
          <a:xfrm>
            <a:off x="11216424" y="1801943"/>
            <a:ext cx="425116"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.al</a:t>
            </a:r>
            <a:endParaRPr lang="en-GB" dirty="0"/>
          </a:p>
        </p:txBody>
      </p:sp>
      <p:sp>
        <p:nvSpPr>
          <p:cNvPr id="28" name="Rechteck 27">
            <a:extLst>
              <a:ext uri="{FF2B5EF4-FFF2-40B4-BE49-F238E27FC236}">
                <a16:creationId xmlns:a16="http://schemas.microsoft.com/office/drawing/2014/main" id="{263FF830-DA6A-41D3-9EAE-EBEC15F44931}"/>
              </a:ext>
            </a:extLst>
          </p:cNvPr>
          <p:cNvSpPr/>
          <p:nvPr/>
        </p:nvSpPr>
        <p:spPr>
          <a:xfrm>
            <a:off x="2820322" y="1308666"/>
            <a:ext cx="943276"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&lt;Type&gt;</a:t>
            </a:r>
            <a:endParaRPr lang="en-GB" dirty="0"/>
          </a:p>
        </p:txBody>
      </p:sp>
      <p:sp>
        <p:nvSpPr>
          <p:cNvPr id="29" name="Rechteck 28">
            <a:extLst>
              <a:ext uri="{FF2B5EF4-FFF2-40B4-BE49-F238E27FC236}">
                <a16:creationId xmlns:a16="http://schemas.microsoft.com/office/drawing/2014/main" id="{B43C775D-806F-4599-8281-D37AC7B9AAAD}"/>
              </a:ext>
            </a:extLst>
          </p:cNvPr>
          <p:cNvSpPr/>
          <p:nvPr/>
        </p:nvSpPr>
        <p:spPr>
          <a:xfrm>
            <a:off x="4198546" y="1308666"/>
            <a:ext cx="4071281"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&lt;Agent </a:t>
            </a:r>
            <a:r>
              <a:rPr lang="de-DE" dirty="0" err="1"/>
              <a:t>Object</a:t>
            </a:r>
            <a:r>
              <a:rPr lang="de-DE" dirty="0"/>
              <a:t> Name, </a:t>
            </a:r>
            <a:r>
              <a:rPr lang="de-DE" dirty="0" err="1"/>
              <a:t>abbreviated</a:t>
            </a:r>
            <a:r>
              <a:rPr lang="de-DE" dirty="0"/>
              <a:t>&gt;</a:t>
            </a:r>
            <a:endParaRPr lang="en-GB" dirty="0"/>
          </a:p>
        </p:txBody>
      </p:sp>
      <p:sp>
        <p:nvSpPr>
          <p:cNvPr id="30" name="Rechteck 29">
            <a:extLst>
              <a:ext uri="{FF2B5EF4-FFF2-40B4-BE49-F238E27FC236}">
                <a16:creationId xmlns:a16="http://schemas.microsoft.com/office/drawing/2014/main" id="{FF23D4DD-6AF7-4BCA-99DE-BBD6718FE984}"/>
              </a:ext>
            </a:extLst>
          </p:cNvPr>
          <p:cNvSpPr/>
          <p:nvPr/>
        </p:nvSpPr>
        <p:spPr>
          <a:xfrm>
            <a:off x="8309591" y="1308322"/>
            <a:ext cx="1406893" cy="3970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rgbClr val="04276E"/>
                </a:solidFill>
              </a:rPr>
              <a:t>[.&lt;Origin&gt;]</a:t>
            </a:r>
            <a:endParaRPr lang="en-GB" i="1" dirty="0">
              <a:solidFill>
                <a:srgbClr val="04276E"/>
              </a:solidFill>
            </a:endParaRPr>
          </a:p>
        </p:txBody>
      </p:sp>
      <p:sp>
        <p:nvSpPr>
          <p:cNvPr id="31" name="Rechteck 30">
            <a:extLst>
              <a:ext uri="{FF2B5EF4-FFF2-40B4-BE49-F238E27FC236}">
                <a16:creationId xmlns:a16="http://schemas.microsoft.com/office/drawing/2014/main" id="{939C89C9-03B5-4CD6-8B85-A9D117EE2891}"/>
              </a:ext>
            </a:extLst>
          </p:cNvPr>
          <p:cNvSpPr/>
          <p:nvPr/>
        </p:nvSpPr>
        <p:spPr>
          <a:xfrm>
            <a:off x="2820322" y="2295909"/>
            <a:ext cx="943276"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CCO</a:t>
            </a:r>
            <a:endParaRPr lang="en-GB" dirty="0"/>
          </a:p>
        </p:txBody>
      </p:sp>
      <p:sp>
        <p:nvSpPr>
          <p:cNvPr id="32" name="Rechteck 31">
            <a:extLst>
              <a:ext uri="{FF2B5EF4-FFF2-40B4-BE49-F238E27FC236}">
                <a16:creationId xmlns:a16="http://schemas.microsoft.com/office/drawing/2014/main" id="{28CF5B64-5FE4-4712-A8DD-1D6C5FAF46B7}"/>
              </a:ext>
            </a:extLst>
          </p:cNvPr>
          <p:cNvSpPr/>
          <p:nvPr/>
        </p:nvSpPr>
        <p:spPr>
          <a:xfrm>
            <a:off x="5391082" y="2295909"/>
            <a:ext cx="2878745"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&lt;Agent </a:t>
            </a:r>
            <a:r>
              <a:rPr lang="de-DE" dirty="0" err="1"/>
              <a:t>Object</a:t>
            </a:r>
            <a:r>
              <a:rPr lang="de-DE" dirty="0"/>
              <a:t> Name&gt;</a:t>
            </a:r>
            <a:endParaRPr lang="en-GB" dirty="0"/>
          </a:p>
        </p:txBody>
      </p:sp>
      <p:sp>
        <p:nvSpPr>
          <p:cNvPr id="33" name="Rechteck 32">
            <a:extLst>
              <a:ext uri="{FF2B5EF4-FFF2-40B4-BE49-F238E27FC236}">
                <a16:creationId xmlns:a16="http://schemas.microsoft.com/office/drawing/2014/main" id="{09A891F6-14FC-486C-B2D6-EF678D22128A}"/>
              </a:ext>
            </a:extLst>
          </p:cNvPr>
          <p:cNvSpPr/>
          <p:nvPr/>
        </p:nvSpPr>
        <p:spPr>
          <a:xfrm>
            <a:off x="8309591" y="2295564"/>
            <a:ext cx="1406893" cy="39704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rgbClr val="04276E"/>
                </a:solidFill>
              </a:rPr>
              <a:t>[_+]</a:t>
            </a:r>
            <a:endParaRPr lang="en-GB" i="1" dirty="0">
              <a:solidFill>
                <a:srgbClr val="04276E"/>
              </a:solidFill>
            </a:endParaRPr>
          </a:p>
        </p:txBody>
      </p:sp>
      <p:sp>
        <p:nvSpPr>
          <p:cNvPr id="34" name="Rechteck 33">
            <a:extLst>
              <a:ext uri="{FF2B5EF4-FFF2-40B4-BE49-F238E27FC236}">
                <a16:creationId xmlns:a16="http://schemas.microsoft.com/office/drawing/2014/main" id="{DF085442-85BA-4B87-A88D-DD2DBEFCF301}"/>
              </a:ext>
            </a:extLst>
          </p:cNvPr>
          <p:cNvSpPr/>
          <p:nvPr/>
        </p:nvSpPr>
        <p:spPr>
          <a:xfrm>
            <a:off x="3792681" y="1308666"/>
            <a:ext cx="376782"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
            </a:r>
            <a:endParaRPr lang="en-GB" dirty="0"/>
          </a:p>
        </p:txBody>
      </p:sp>
      <p:sp>
        <p:nvSpPr>
          <p:cNvPr id="35" name="Rechteck 34">
            <a:extLst>
              <a:ext uri="{FF2B5EF4-FFF2-40B4-BE49-F238E27FC236}">
                <a16:creationId xmlns:a16="http://schemas.microsoft.com/office/drawing/2014/main" id="{551B0AFC-738E-4EF3-9BB4-30F6E348622F}"/>
              </a:ext>
            </a:extLst>
          </p:cNvPr>
          <p:cNvSpPr/>
          <p:nvPr/>
        </p:nvSpPr>
        <p:spPr>
          <a:xfrm>
            <a:off x="3792681" y="1802287"/>
            <a:ext cx="376782"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
            </a:r>
            <a:endParaRPr lang="en-GB" dirty="0"/>
          </a:p>
        </p:txBody>
      </p:sp>
      <p:sp>
        <p:nvSpPr>
          <p:cNvPr id="36" name="Rechteck 35">
            <a:extLst>
              <a:ext uri="{FF2B5EF4-FFF2-40B4-BE49-F238E27FC236}">
                <a16:creationId xmlns:a16="http://schemas.microsoft.com/office/drawing/2014/main" id="{399959B0-004C-493A-AD3C-5DFF5622F651}"/>
              </a:ext>
            </a:extLst>
          </p:cNvPr>
          <p:cNvSpPr/>
          <p:nvPr/>
        </p:nvSpPr>
        <p:spPr>
          <a:xfrm>
            <a:off x="3792885" y="2295909"/>
            <a:ext cx="1568910" cy="39704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rgbClr val="04276E"/>
                </a:solidFill>
              </a:rPr>
              <a:t>[Agent Type]</a:t>
            </a:r>
            <a:endParaRPr lang="en-GB" i="1" dirty="0">
              <a:solidFill>
                <a:srgbClr val="04276E"/>
              </a:solidFill>
            </a:endParaRPr>
          </a:p>
        </p:txBody>
      </p:sp>
      <p:sp>
        <p:nvSpPr>
          <p:cNvPr id="7" name="Rechteck 6">
            <a:extLst>
              <a:ext uri="{FF2B5EF4-FFF2-40B4-BE49-F238E27FC236}">
                <a16:creationId xmlns:a16="http://schemas.microsoft.com/office/drawing/2014/main" id="{0B3859EC-16B8-40CB-B40A-E37DA0488CBE}"/>
              </a:ext>
            </a:extLst>
          </p:cNvPr>
          <p:cNvSpPr/>
          <p:nvPr/>
        </p:nvSpPr>
        <p:spPr>
          <a:xfrm>
            <a:off x="294346" y="1308321"/>
            <a:ext cx="2171443" cy="397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4276E"/>
                </a:solidFill>
              </a:rPr>
              <a:t>Folder </a:t>
            </a:r>
            <a:r>
              <a:rPr lang="de-DE" dirty="0" err="1">
                <a:solidFill>
                  <a:srgbClr val="04276E"/>
                </a:solidFill>
              </a:rPr>
              <a:t>Names</a:t>
            </a:r>
            <a:endParaRPr lang="en-GB" dirty="0">
              <a:solidFill>
                <a:srgbClr val="04276E"/>
              </a:solidFill>
            </a:endParaRPr>
          </a:p>
        </p:txBody>
      </p:sp>
      <p:sp>
        <p:nvSpPr>
          <p:cNvPr id="40" name="Rechteck 39">
            <a:extLst>
              <a:ext uri="{FF2B5EF4-FFF2-40B4-BE49-F238E27FC236}">
                <a16:creationId xmlns:a16="http://schemas.microsoft.com/office/drawing/2014/main" id="{784E758D-571D-475D-B220-0AEE16C32838}"/>
              </a:ext>
            </a:extLst>
          </p:cNvPr>
          <p:cNvSpPr/>
          <p:nvPr/>
        </p:nvSpPr>
        <p:spPr>
          <a:xfrm>
            <a:off x="294346" y="1801942"/>
            <a:ext cx="2171443" cy="397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4276E"/>
                </a:solidFill>
              </a:rPr>
              <a:t>File </a:t>
            </a:r>
            <a:r>
              <a:rPr lang="de-DE" dirty="0" err="1">
                <a:solidFill>
                  <a:srgbClr val="04276E"/>
                </a:solidFill>
              </a:rPr>
              <a:t>Names</a:t>
            </a:r>
            <a:endParaRPr lang="en-GB" dirty="0">
              <a:solidFill>
                <a:srgbClr val="04276E"/>
              </a:solidFill>
            </a:endParaRPr>
          </a:p>
        </p:txBody>
      </p:sp>
      <p:sp>
        <p:nvSpPr>
          <p:cNvPr id="41" name="Rechteck 40">
            <a:extLst>
              <a:ext uri="{FF2B5EF4-FFF2-40B4-BE49-F238E27FC236}">
                <a16:creationId xmlns:a16="http://schemas.microsoft.com/office/drawing/2014/main" id="{135D477E-FF1B-466B-B18D-AF867CB2E0D7}"/>
              </a:ext>
            </a:extLst>
          </p:cNvPr>
          <p:cNvSpPr/>
          <p:nvPr/>
        </p:nvSpPr>
        <p:spPr>
          <a:xfrm>
            <a:off x="294346" y="2295563"/>
            <a:ext cx="2171443" cy="397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Object</a:t>
            </a:r>
            <a:r>
              <a:rPr lang="de-DE" dirty="0">
                <a:solidFill>
                  <a:srgbClr val="04276E"/>
                </a:solidFill>
              </a:rPr>
              <a:t> </a:t>
            </a:r>
            <a:r>
              <a:rPr lang="de-DE" dirty="0" err="1">
                <a:solidFill>
                  <a:srgbClr val="04276E"/>
                </a:solidFill>
              </a:rPr>
              <a:t>Names</a:t>
            </a:r>
            <a:endParaRPr lang="en-GB" dirty="0">
              <a:solidFill>
                <a:srgbClr val="04276E"/>
              </a:solidFill>
            </a:endParaRPr>
          </a:p>
        </p:txBody>
      </p:sp>
      <p:sp>
        <p:nvSpPr>
          <p:cNvPr id="2" name="Rechteck 1">
            <a:extLst>
              <a:ext uri="{FF2B5EF4-FFF2-40B4-BE49-F238E27FC236}">
                <a16:creationId xmlns:a16="http://schemas.microsoft.com/office/drawing/2014/main" id="{89DAFE3A-D239-4DFC-A873-DF1F7BC16CB9}"/>
              </a:ext>
            </a:extLst>
          </p:cNvPr>
          <p:cNvSpPr/>
          <p:nvPr/>
        </p:nvSpPr>
        <p:spPr>
          <a:xfrm>
            <a:off x="4783878" y="3429000"/>
            <a:ext cx="6806669" cy="48094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denotes</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Type </a:t>
            </a:r>
            <a:r>
              <a:rPr lang="de-DE" sz="1200" dirty="0" err="1">
                <a:solidFill>
                  <a:schemeClr val="accent6">
                    <a:lumMod val="40000"/>
                    <a:lumOff val="60000"/>
                  </a:schemeClr>
                </a:solidFill>
              </a:rPr>
              <a:t>of</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source </a:t>
            </a:r>
            <a:r>
              <a:rPr lang="de-DE" sz="1200" dirty="0" err="1">
                <a:solidFill>
                  <a:schemeClr val="accent6">
                    <a:lumMod val="40000"/>
                    <a:lumOff val="60000"/>
                  </a:schemeClr>
                </a:solidFill>
              </a:rPr>
              <a:t>Object</a:t>
            </a:r>
            <a:endParaRPr lang="de-DE" sz="1200" dirty="0">
              <a:solidFill>
                <a:schemeClr val="accent6">
                  <a:lumMod val="40000"/>
                  <a:lumOff val="60000"/>
                </a:schemeClr>
              </a:solidFill>
            </a:endParaRPr>
          </a:p>
          <a:p>
            <a:r>
              <a:rPr lang="de-DE" sz="1200" dirty="0" err="1">
                <a:solidFill>
                  <a:schemeClr val="accent6">
                    <a:lumMod val="40000"/>
                    <a:lumOff val="60000"/>
                  </a:schemeClr>
                </a:solidFill>
              </a:rPr>
              <a:t>could</a:t>
            </a:r>
            <a:r>
              <a:rPr lang="de-DE" sz="1200" dirty="0">
                <a:solidFill>
                  <a:schemeClr val="accent6">
                    <a:lumMod val="40000"/>
                    <a:lumOff val="60000"/>
                  </a:schemeClr>
                </a:solidFill>
              </a:rPr>
              <a:t> </a:t>
            </a:r>
            <a:r>
              <a:rPr lang="de-DE" sz="1200" dirty="0" err="1">
                <a:solidFill>
                  <a:schemeClr val="accent6">
                    <a:lumMod val="40000"/>
                    <a:lumOff val="60000"/>
                  </a:schemeClr>
                </a:solidFill>
              </a:rPr>
              <a:t>be</a:t>
            </a:r>
            <a:r>
              <a:rPr lang="de-DE" sz="1200" dirty="0">
                <a:solidFill>
                  <a:schemeClr val="accent6">
                    <a:lumMod val="40000"/>
                    <a:lumOff val="60000"/>
                  </a:schemeClr>
                </a:solidFill>
              </a:rPr>
              <a:t> TAB, PAG, REP, COD, …</a:t>
            </a:r>
            <a:endParaRPr lang="en-GB" sz="1200" dirty="0">
              <a:solidFill>
                <a:schemeClr val="accent6">
                  <a:lumMod val="40000"/>
                  <a:lumOff val="60000"/>
                </a:schemeClr>
              </a:solidFill>
            </a:endParaRPr>
          </a:p>
        </p:txBody>
      </p:sp>
      <p:sp>
        <p:nvSpPr>
          <p:cNvPr id="44" name="Rechteck 43">
            <a:extLst>
              <a:ext uri="{FF2B5EF4-FFF2-40B4-BE49-F238E27FC236}">
                <a16:creationId xmlns:a16="http://schemas.microsoft.com/office/drawing/2014/main" id="{24D99B5F-2232-498D-B636-D159C32CC6BE}"/>
              </a:ext>
            </a:extLst>
          </p:cNvPr>
          <p:cNvSpPr/>
          <p:nvPr/>
        </p:nvSpPr>
        <p:spPr>
          <a:xfrm>
            <a:off x="2820322" y="3429000"/>
            <a:ext cx="1819385" cy="48094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Type</a:t>
            </a:r>
            <a:endParaRPr lang="en-GB" sz="1200" dirty="0">
              <a:solidFill>
                <a:schemeClr val="accent6">
                  <a:lumMod val="40000"/>
                  <a:lumOff val="60000"/>
                </a:schemeClr>
              </a:solidFill>
            </a:endParaRPr>
          </a:p>
        </p:txBody>
      </p:sp>
      <p:sp>
        <p:nvSpPr>
          <p:cNvPr id="45" name="Rechteck 44">
            <a:extLst>
              <a:ext uri="{FF2B5EF4-FFF2-40B4-BE49-F238E27FC236}">
                <a16:creationId xmlns:a16="http://schemas.microsoft.com/office/drawing/2014/main" id="{8A5F40BC-449B-4A6F-A592-939C88264145}"/>
              </a:ext>
            </a:extLst>
          </p:cNvPr>
          <p:cNvSpPr/>
          <p:nvPr/>
        </p:nvSpPr>
        <p:spPr>
          <a:xfrm>
            <a:off x="4783878" y="3973245"/>
            <a:ext cx="6806669" cy="72000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means</a:t>
            </a:r>
            <a:r>
              <a:rPr lang="de-DE" sz="1200" dirty="0">
                <a:solidFill>
                  <a:schemeClr val="accent6">
                    <a:lumMod val="40000"/>
                    <a:lumOff val="60000"/>
                  </a:schemeClr>
                </a:solidFill>
              </a:rPr>
              <a:t> </a:t>
            </a:r>
            <a:r>
              <a:rPr lang="de-DE" sz="1200" dirty="0" err="1">
                <a:solidFill>
                  <a:schemeClr val="accent6">
                    <a:lumMod val="40000"/>
                    <a:lumOff val="60000"/>
                  </a:schemeClr>
                </a:solidFill>
              </a:rPr>
              <a:t>without</a:t>
            </a:r>
            <a:r>
              <a:rPr lang="de-DE" sz="1200" dirty="0">
                <a:solidFill>
                  <a:schemeClr val="accent6">
                    <a:lumMod val="40000"/>
                    <a:lumOff val="60000"/>
                  </a:schemeClr>
                </a:solidFill>
              </a:rPr>
              <a:t> </a:t>
            </a:r>
            <a:r>
              <a:rPr lang="de-DE" sz="1200" dirty="0" err="1">
                <a:solidFill>
                  <a:schemeClr val="accent6">
                    <a:lumMod val="40000"/>
                    <a:lumOff val="60000"/>
                  </a:schemeClr>
                </a:solidFill>
              </a:rPr>
              <a:t>spaces</a:t>
            </a:r>
            <a:r>
              <a:rPr lang="de-DE" sz="1200" dirty="0">
                <a:solidFill>
                  <a:schemeClr val="accent6">
                    <a:lumMod val="40000"/>
                    <a:lumOff val="60000"/>
                  </a:schemeClr>
                </a:solidFill>
              </a:rPr>
              <a:t> …,</a:t>
            </a:r>
          </a:p>
          <a:p>
            <a:r>
              <a:rPr lang="de-DE" sz="1200" dirty="0" err="1">
                <a:solidFill>
                  <a:schemeClr val="accent6">
                    <a:lumMod val="40000"/>
                    <a:lumOff val="60000"/>
                  </a:schemeClr>
                </a:solidFill>
              </a:rPr>
              <a:t>as</a:t>
            </a:r>
            <a:r>
              <a:rPr lang="de-DE" sz="1200" dirty="0">
                <a:solidFill>
                  <a:schemeClr val="accent6">
                    <a:lumMod val="40000"/>
                    <a:lumOff val="60000"/>
                  </a:schemeClr>
                </a:solidFill>
              </a:rPr>
              <a:t> </a:t>
            </a:r>
            <a:r>
              <a:rPr lang="de-DE" sz="1200" dirty="0" err="1">
                <a:solidFill>
                  <a:schemeClr val="accent6">
                    <a:lumMod val="40000"/>
                    <a:lumOff val="60000"/>
                  </a:schemeClr>
                </a:solidFill>
              </a:rPr>
              <a:t>suggested</a:t>
            </a:r>
            <a:r>
              <a:rPr lang="de-DE" sz="1200" dirty="0">
                <a:solidFill>
                  <a:schemeClr val="accent6">
                    <a:lumMod val="40000"/>
                    <a:lumOff val="60000"/>
                  </a:schemeClr>
                </a:solidFill>
              </a:rPr>
              <a:t> </a:t>
            </a:r>
            <a:r>
              <a:rPr lang="de-DE" sz="1200" dirty="0" err="1">
                <a:solidFill>
                  <a:schemeClr val="accent6">
                    <a:lumMod val="40000"/>
                    <a:lumOff val="60000"/>
                  </a:schemeClr>
                </a:solidFill>
              </a:rPr>
              <a:t>as</a:t>
            </a:r>
            <a:r>
              <a:rPr lang="de-DE" sz="1200" dirty="0">
                <a:solidFill>
                  <a:schemeClr val="accent6">
                    <a:lumMod val="40000"/>
                    <a:lumOff val="60000"/>
                  </a:schemeClr>
                </a:solidFill>
              </a:rPr>
              <a:t> Variable Name </a:t>
            </a:r>
            <a:r>
              <a:rPr lang="de-DE" sz="1200" dirty="0" err="1">
                <a:solidFill>
                  <a:schemeClr val="accent6">
                    <a:lumMod val="40000"/>
                    <a:lumOff val="60000"/>
                  </a:schemeClr>
                </a:solidFill>
              </a:rPr>
              <a:t>by</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Designer</a:t>
            </a:r>
          </a:p>
          <a:p>
            <a:r>
              <a:rPr lang="de-DE" sz="1200" dirty="0">
                <a:solidFill>
                  <a:schemeClr val="accent6">
                    <a:lumMod val="40000"/>
                    <a:lumOff val="60000"/>
                  </a:schemeClr>
                </a:solidFill>
              </a:rPr>
              <a:t>„</a:t>
            </a:r>
            <a:r>
              <a:rPr lang="de-DE" sz="1200" dirty="0" err="1">
                <a:solidFill>
                  <a:schemeClr val="accent6">
                    <a:lumMod val="40000"/>
                    <a:lumOff val="60000"/>
                  </a:schemeClr>
                </a:solidFill>
              </a:rPr>
              <a:t>Purchase</a:t>
            </a:r>
            <a:r>
              <a:rPr lang="de-DE" sz="1200" dirty="0">
                <a:solidFill>
                  <a:schemeClr val="accent6">
                    <a:lumMod val="40000"/>
                    <a:lumOff val="60000"/>
                  </a:schemeClr>
                </a:solidFill>
              </a:rPr>
              <a:t> Header </a:t>
            </a:r>
            <a:r>
              <a:rPr lang="de-DE" sz="1200" dirty="0">
                <a:solidFill>
                  <a:schemeClr val="accent6">
                    <a:lumMod val="40000"/>
                    <a:lumOff val="60000"/>
                  </a:schemeClr>
                </a:solidFill>
                <a:sym typeface="Wingdings" panose="05000000000000000000" pitchFamily="2" charset="2"/>
              </a:rPr>
              <a:t> </a:t>
            </a:r>
            <a:r>
              <a:rPr lang="de-DE" sz="1200" dirty="0" err="1">
                <a:solidFill>
                  <a:schemeClr val="accent6">
                    <a:lumMod val="40000"/>
                    <a:lumOff val="60000"/>
                  </a:schemeClr>
                </a:solidFill>
                <a:sym typeface="Wingdings" panose="05000000000000000000" pitchFamily="2" charset="2"/>
              </a:rPr>
              <a:t>PurchaseHeader</a:t>
            </a:r>
            <a:r>
              <a:rPr lang="de-DE" sz="1200" dirty="0">
                <a:solidFill>
                  <a:schemeClr val="accent6">
                    <a:lumMod val="40000"/>
                    <a:lumOff val="60000"/>
                  </a:schemeClr>
                </a:solidFill>
                <a:sym typeface="Wingdings" panose="05000000000000000000" pitchFamily="2" charset="2"/>
              </a:rPr>
              <a:t>“</a:t>
            </a:r>
            <a:endParaRPr lang="en-GB" sz="1200" dirty="0">
              <a:solidFill>
                <a:schemeClr val="accent6">
                  <a:lumMod val="40000"/>
                  <a:lumOff val="60000"/>
                </a:schemeClr>
              </a:solidFill>
            </a:endParaRPr>
          </a:p>
        </p:txBody>
      </p:sp>
      <p:sp>
        <p:nvSpPr>
          <p:cNvPr id="46" name="Rechteck 45">
            <a:extLst>
              <a:ext uri="{FF2B5EF4-FFF2-40B4-BE49-F238E27FC236}">
                <a16:creationId xmlns:a16="http://schemas.microsoft.com/office/drawing/2014/main" id="{6908EA72-67E7-4A42-8C1F-9069430AC190}"/>
              </a:ext>
            </a:extLst>
          </p:cNvPr>
          <p:cNvSpPr/>
          <p:nvPr/>
        </p:nvSpPr>
        <p:spPr>
          <a:xfrm>
            <a:off x="2820322" y="3973245"/>
            <a:ext cx="1819385" cy="72000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t>
            </a:r>
            <a:r>
              <a:rPr lang="de-DE" sz="1200" dirty="0" err="1">
                <a:solidFill>
                  <a:schemeClr val="accent6">
                    <a:lumMod val="40000"/>
                    <a:lumOff val="60000"/>
                  </a:schemeClr>
                </a:solidFill>
              </a:rPr>
              <a:t>abbreviated</a:t>
            </a:r>
            <a:r>
              <a:rPr lang="de-DE" sz="1200" dirty="0">
                <a:solidFill>
                  <a:schemeClr val="accent6">
                    <a:lumMod val="40000"/>
                    <a:lumOff val="60000"/>
                  </a:schemeClr>
                </a:solidFill>
              </a:rPr>
              <a:t>“</a:t>
            </a:r>
            <a:endParaRPr lang="en-GB" sz="1200" dirty="0">
              <a:solidFill>
                <a:schemeClr val="accent6">
                  <a:lumMod val="40000"/>
                  <a:lumOff val="60000"/>
                </a:schemeClr>
              </a:solidFill>
            </a:endParaRPr>
          </a:p>
        </p:txBody>
      </p:sp>
      <p:sp>
        <p:nvSpPr>
          <p:cNvPr id="47" name="Rechteck 46">
            <a:extLst>
              <a:ext uri="{FF2B5EF4-FFF2-40B4-BE49-F238E27FC236}">
                <a16:creationId xmlns:a16="http://schemas.microsoft.com/office/drawing/2014/main" id="{BCBF06CF-3A16-4C0C-80A0-B6956FE7F521}"/>
              </a:ext>
            </a:extLst>
          </p:cNvPr>
          <p:cNvSpPr/>
          <p:nvPr/>
        </p:nvSpPr>
        <p:spPr>
          <a:xfrm>
            <a:off x="4783878" y="5169565"/>
            <a:ext cx="6806669"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chemeClr val="accent6">
                    <a:lumMod val="40000"/>
                    <a:lumOff val="60000"/>
                  </a:schemeClr>
                </a:solidFill>
              </a:rPr>
              <a:t>[„“, „ext“, „code“];        „ext“ </a:t>
            </a:r>
            <a:r>
              <a:rPr lang="de-DE" sz="1200" dirty="0" err="1">
                <a:solidFill>
                  <a:schemeClr val="accent6">
                    <a:lumMod val="40000"/>
                    <a:lumOff val="60000"/>
                  </a:schemeClr>
                </a:solidFill>
              </a:rPr>
              <a:t>for</a:t>
            </a:r>
            <a:r>
              <a:rPr lang="de-DE" sz="1200" dirty="0">
                <a:solidFill>
                  <a:schemeClr val="accent6">
                    <a:lumMod val="40000"/>
                    <a:lumOff val="60000"/>
                  </a:schemeClr>
                </a:solidFill>
              </a:rPr>
              <a:t> </a:t>
            </a:r>
            <a:r>
              <a:rPr lang="de-DE" sz="1200" dirty="0" err="1">
                <a:solidFill>
                  <a:schemeClr val="accent6">
                    <a:lumMod val="40000"/>
                    <a:lumOff val="60000"/>
                  </a:schemeClr>
                </a:solidFill>
              </a:rPr>
              <a:t>extension</a:t>
            </a:r>
            <a:r>
              <a:rPr lang="de-DE" sz="1200" dirty="0">
                <a:solidFill>
                  <a:schemeClr val="accent6">
                    <a:lumMod val="40000"/>
                    <a:lumOff val="60000"/>
                  </a:schemeClr>
                </a:solidFill>
              </a:rPr>
              <a:t> </a:t>
            </a:r>
            <a:r>
              <a:rPr lang="de-DE" sz="1200" dirty="0" err="1">
                <a:solidFill>
                  <a:schemeClr val="accent6">
                    <a:lumMod val="40000"/>
                    <a:lumOff val="60000"/>
                  </a:schemeClr>
                </a:solidFill>
              </a:rPr>
              <a:t>objects</a:t>
            </a:r>
            <a:r>
              <a:rPr lang="de-DE" sz="1200" dirty="0">
                <a:solidFill>
                  <a:schemeClr val="accent6">
                    <a:lumMod val="40000"/>
                    <a:lumOff val="60000"/>
                  </a:schemeClr>
                </a:solidFill>
              </a:rPr>
              <a:t>;          „code“ </a:t>
            </a:r>
            <a:r>
              <a:rPr lang="de-DE" sz="1200" dirty="0" err="1">
                <a:solidFill>
                  <a:schemeClr val="accent6">
                    <a:lumMod val="40000"/>
                    <a:lumOff val="60000"/>
                  </a:schemeClr>
                </a:solidFill>
              </a:rPr>
              <a:t>for</a:t>
            </a:r>
            <a:r>
              <a:rPr lang="de-DE" sz="1200" dirty="0">
                <a:solidFill>
                  <a:schemeClr val="accent6">
                    <a:lumMod val="40000"/>
                    <a:lumOff val="60000"/>
                  </a:schemeClr>
                </a:solidFill>
              </a:rPr>
              <a:t> </a:t>
            </a:r>
            <a:r>
              <a:rPr lang="de-DE" sz="1200" dirty="0" err="1">
                <a:solidFill>
                  <a:srgbClr val="FF0000"/>
                </a:solidFill>
              </a:rPr>
              <a:t>Object</a:t>
            </a:r>
            <a:r>
              <a:rPr lang="de-DE" sz="1200" dirty="0">
                <a:solidFill>
                  <a:schemeClr val="accent6">
                    <a:lumMod val="40000"/>
                    <a:lumOff val="60000"/>
                  </a:schemeClr>
                </a:solidFill>
              </a:rPr>
              <a:t> Codeunits</a:t>
            </a:r>
            <a:endParaRPr lang="en-GB" sz="1200" dirty="0">
              <a:solidFill>
                <a:schemeClr val="accent6">
                  <a:lumMod val="40000"/>
                  <a:lumOff val="60000"/>
                </a:schemeClr>
              </a:solidFill>
            </a:endParaRPr>
          </a:p>
        </p:txBody>
      </p:sp>
      <p:sp>
        <p:nvSpPr>
          <p:cNvPr id="48" name="Rechteck 47">
            <a:extLst>
              <a:ext uri="{FF2B5EF4-FFF2-40B4-BE49-F238E27FC236}">
                <a16:creationId xmlns:a16="http://schemas.microsoft.com/office/drawing/2014/main" id="{3E6F0FDD-0022-4BB5-99A7-B2D37F6FF72F}"/>
              </a:ext>
            </a:extLst>
          </p:cNvPr>
          <p:cNvSpPr/>
          <p:nvPr/>
        </p:nvSpPr>
        <p:spPr>
          <a:xfrm>
            <a:off x="2820322" y="5169565"/>
            <a:ext cx="1819385"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accent6">
                    <a:lumMod val="40000"/>
                    <a:lumOff val="60000"/>
                  </a:schemeClr>
                </a:solidFill>
              </a:rPr>
              <a:t>Subtype</a:t>
            </a:r>
            <a:endParaRPr lang="en-GB" sz="1200" dirty="0">
              <a:solidFill>
                <a:schemeClr val="accent6">
                  <a:lumMod val="40000"/>
                  <a:lumOff val="60000"/>
                </a:schemeClr>
              </a:solidFill>
            </a:endParaRPr>
          </a:p>
        </p:txBody>
      </p:sp>
      <p:sp>
        <p:nvSpPr>
          <p:cNvPr id="49" name="Rechteck 48">
            <a:extLst>
              <a:ext uri="{FF2B5EF4-FFF2-40B4-BE49-F238E27FC236}">
                <a16:creationId xmlns:a16="http://schemas.microsoft.com/office/drawing/2014/main" id="{2469D9EA-AFFD-4225-9696-8F4B9D850E17}"/>
              </a:ext>
            </a:extLst>
          </p:cNvPr>
          <p:cNvSpPr/>
          <p:nvPr/>
        </p:nvSpPr>
        <p:spPr>
          <a:xfrm>
            <a:off x="4783878" y="4748559"/>
            <a:ext cx="6806669"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chemeClr val="accent6">
                    <a:lumMod val="40000"/>
                    <a:lumOff val="60000"/>
                  </a:schemeClr>
                </a:solidFill>
              </a:rPr>
              <a:t>[„“,“cc“];             „“ </a:t>
            </a:r>
            <a:r>
              <a:rPr lang="de-DE" sz="1200" dirty="0" err="1">
                <a:solidFill>
                  <a:schemeClr val="accent6">
                    <a:lumMod val="40000"/>
                    <a:lumOff val="60000"/>
                  </a:schemeClr>
                </a:solidFill>
              </a:rPr>
              <a:t>if</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a:t>
            </a:r>
            <a:r>
              <a:rPr lang="de-DE" sz="1200" dirty="0" err="1">
                <a:solidFill>
                  <a:schemeClr val="accent6">
                    <a:lumMod val="40000"/>
                    <a:lumOff val="60000"/>
                  </a:schemeClr>
                </a:solidFill>
              </a:rPr>
              <a:t>is</a:t>
            </a:r>
            <a:r>
              <a:rPr lang="de-DE" sz="1200" dirty="0">
                <a:solidFill>
                  <a:schemeClr val="accent6">
                    <a:lumMod val="40000"/>
                    <a:lumOff val="60000"/>
                  </a:schemeClr>
                </a:solidFill>
              </a:rPr>
              <a:t> </a:t>
            </a:r>
            <a:r>
              <a:rPr lang="de-DE" sz="1200" dirty="0" err="1">
                <a:solidFill>
                  <a:schemeClr val="accent6">
                    <a:lumMod val="40000"/>
                    <a:lumOff val="60000"/>
                  </a:schemeClr>
                </a:solidFill>
              </a:rPr>
              <a:t>app</a:t>
            </a:r>
            <a:r>
              <a:rPr lang="de-DE" sz="1200" dirty="0">
                <a:solidFill>
                  <a:schemeClr val="accent6">
                    <a:lumMod val="40000"/>
                    <a:lumOff val="60000"/>
                  </a:schemeClr>
                </a:solidFill>
              </a:rPr>
              <a:t>-external         „cc“ </a:t>
            </a:r>
            <a:r>
              <a:rPr lang="de-DE" sz="1200" dirty="0" err="1">
                <a:solidFill>
                  <a:schemeClr val="accent6">
                    <a:lumMod val="40000"/>
                    <a:lumOff val="60000"/>
                  </a:schemeClr>
                </a:solidFill>
              </a:rPr>
              <a:t>if</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a:t>
            </a:r>
            <a:r>
              <a:rPr lang="de-DE" sz="1200" dirty="0" err="1">
                <a:solidFill>
                  <a:schemeClr val="accent6">
                    <a:lumMod val="40000"/>
                    <a:lumOff val="60000"/>
                  </a:schemeClr>
                </a:solidFill>
              </a:rPr>
              <a:t>is</a:t>
            </a:r>
            <a:r>
              <a:rPr lang="de-DE" sz="1200" dirty="0">
                <a:solidFill>
                  <a:schemeClr val="accent6">
                    <a:lumMod val="40000"/>
                    <a:lumOff val="60000"/>
                  </a:schemeClr>
                </a:solidFill>
              </a:rPr>
              <a:t> </a:t>
            </a:r>
            <a:r>
              <a:rPr lang="de-DE" sz="1200" dirty="0" err="1">
                <a:solidFill>
                  <a:schemeClr val="accent6">
                    <a:lumMod val="40000"/>
                    <a:lumOff val="60000"/>
                  </a:schemeClr>
                </a:solidFill>
              </a:rPr>
              <a:t>app</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endParaRPr lang="de-DE" sz="1200" dirty="0">
              <a:solidFill>
                <a:schemeClr val="accent6">
                  <a:lumMod val="40000"/>
                  <a:lumOff val="60000"/>
                </a:schemeClr>
              </a:solidFill>
            </a:endParaRPr>
          </a:p>
        </p:txBody>
      </p:sp>
      <p:sp>
        <p:nvSpPr>
          <p:cNvPr id="50" name="Rechteck 49">
            <a:extLst>
              <a:ext uri="{FF2B5EF4-FFF2-40B4-BE49-F238E27FC236}">
                <a16:creationId xmlns:a16="http://schemas.microsoft.com/office/drawing/2014/main" id="{359A20C3-D6F5-4E5F-8D4C-5BE4BF5570A8}"/>
              </a:ext>
            </a:extLst>
          </p:cNvPr>
          <p:cNvSpPr/>
          <p:nvPr/>
        </p:nvSpPr>
        <p:spPr>
          <a:xfrm>
            <a:off x="2820322" y="4748559"/>
            <a:ext cx="1819385"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Origin</a:t>
            </a:r>
            <a:endParaRPr lang="en-GB" sz="1200" dirty="0">
              <a:solidFill>
                <a:schemeClr val="accent6">
                  <a:lumMod val="40000"/>
                  <a:lumOff val="60000"/>
                </a:schemeClr>
              </a:solidFill>
            </a:endParaRPr>
          </a:p>
        </p:txBody>
      </p:sp>
      <p:sp>
        <p:nvSpPr>
          <p:cNvPr id="51" name="Rechteck 50">
            <a:extLst>
              <a:ext uri="{FF2B5EF4-FFF2-40B4-BE49-F238E27FC236}">
                <a16:creationId xmlns:a16="http://schemas.microsoft.com/office/drawing/2014/main" id="{9BE3304C-8980-4345-83C8-CE5A174977B3}"/>
              </a:ext>
            </a:extLst>
          </p:cNvPr>
          <p:cNvSpPr/>
          <p:nvPr/>
        </p:nvSpPr>
        <p:spPr>
          <a:xfrm>
            <a:off x="4783878" y="6015883"/>
            <a:ext cx="6806669"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accent6">
                    <a:lumMod val="40000"/>
                    <a:lumOff val="60000"/>
                  </a:schemeClr>
                </a:solidFill>
              </a:rPr>
              <a:t>indicates in object names that the object extends a standard object.</a:t>
            </a:r>
            <a:endParaRPr lang="de-DE" sz="1200" dirty="0">
              <a:solidFill>
                <a:schemeClr val="accent6">
                  <a:lumMod val="40000"/>
                  <a:lumOff val="60000"/>
                </a:schemeClr>
              </a:solidFill>
            </a:endParaRPr>
          </a:p>
        </p:txBody>
      </p:sp>
      <p:sp>
        <p:nvSpPr>
          <p:cNvPr id="52" name="Rechteck 51">
            <a:extLst>
              <a:ext uri="{FF2B5EF4-FFF2-40B4-BE49-F238E27FC236}">
                <a16:creationId xmlns:a16="http://schemas.microsoft.com/office/drawing/2014/main" id="{6124FB14-48E6-487A-8F19-BE19CB3A29FC}"/>
              </a:ext>
            </a:extLst>
          </p:cNvPr>
          <p:cNvSpPr/>
          <p:nvPr/>
        </p:nvSpPr>
        <p:spPr>
          <a:xfrm>
            <a:off x="2820322" y="6015883"/>
            <a:ext cx="1819385"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Appendix „+“</a:t>
            </a:r>
            <a:endParaRPr lang="en-GB" sz="1200" dirty="0">
              <a:solidFill>
                <a:schemeClr val="accent6">
                  <a:lumMod val="40000"/>
                  <a:lumOff val="60000"/>
                </a:schemeClr>
              </a:solidFill>
            </a:endParaRPr>
          </a:p>
        </p:txBody>
      </p:sp>
      <p:sp>
        <p:nvSpPr>
          <p:cNvPr id="37" name="Rechteck 36">
            <a:extLst>
              <a:ext uri="{FF2B5EF4-FFF2-40B4-BE49-F238E27FC236}">
                <a16:creationId xmlns:a16="http://schemas.microsoft.com/office/drawing/2014/main" id="{85347BC1-3860-4BC4-8346-60C9336EC85B}"/>
              </a:ext>
            </a:extLst>
          </p:cNvPr>
          <p:cNvSpPr/>
          <p:nvPr/>
        </p:nvSpPr>
        <p:spPr>
          <a:xfrm>
            <a:off x="4783878" y="5592724"/>
            <a:ext cx="6806669"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accent6">
                    <a:lumMod val="40000"/>
                    <a:lumOff val="60000"/>
                  </a:schemeClr>
                </a:solidFill>
              </a:rPr>
              <a:t>Used for Object CUs only: indicates the type of the related object [T, P, R, X, C, …]</a:t>
            </a:r>
            <a:endParaRPr lang="de-DE" sz="1200" dirty="0">
              <a:solidFill>
                <a:schemeClr val="accent6">
                  <a:lumMod val="40000"/>
                  <a:lumOff val="60000"/>
                </a:schemeClr>
              </a:solidFill>
            </a:endParaRPr>
          </a:p>
        </p:txBody>
      </p:sp>
      <p:sp>
        <p:nvSpPr>
          <p:cNvPr id="38" name="Rechteck 37">
            <a:extLst>
              <a:ext uri="{FF2B5EF4-FFF2-40B4-BE49-F238E27FC236}">
                <a16:creationId xmlns:a16="http://schemas.microsoft.com/office/drawing/2014/main" id="{7D9CB90D-DFED-4CE9-AE40-91761DE5930A}"/>
              </a:ext>
            </a:extLst>
          </p:cNvPr>
          <p:cNvSpPr/>
          <p:nvPr/>
        </p:nvSpPr>
        <p:spPr>
          <a:xfrm>
            <a:off x="2820322" y="5592724"/>
            <a:ext cx="1819385"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„Agent Type“</a:t>
            </a:r>
            <a:endParaRPr lang="en-GB" sz="1200" dirty="0">
              <a:solidFill>
                <a:schemeClr val="accent6">
                  <a:lumMod val="40000"/>
                  <a:lumOff val="60000"/>
                </a:schemeClr>
              </a:solidFill>
            </a:endParaRPr>
          </a:p>
        </p:txBody>
      </p:sp>
      <p:sp>
        <p:nvSpPr>
          <p:cNvPr id="39" name="Rechteck 38">
            <a:extLst>
              <a:ext uri="{FF2B5EF4-FFF2-40B4-BE49-F238E27FC236}">
                <a16:creationId xmlns:a16="http://schemas.microsoft.com/office/drawing/2014/main" id="{ACBCC8E2-FA45-4589-9B68-F66726F37E8C}"/>
              </a:ext>
            </a:extLst>
          </p:cNvPr>
          <p:cNvSpPr/>
          <p:nvPr/>
        </p:nvSpPr>
        <p:spPr>
          <a:xfrm>
            <a:off x="2820322" y="2794268"/>
            <a:ext cx="5449505"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&lt;Folder Name&gt;</a:t>
            </a:r>
            <a:endParaRPr lang="en-GB" dirty="0"/>
          </a:p>
        </p:txBody>
      </p:sp>
      <p:sp>
        <p:nvSpPr>
          <p:cNvPr id="42" name="Rechteck 41">
            <a:extLst>
              <a:ext uri="{FF2B5EF4-FFF2-40B4-BE49-F238E27FC236}">
                <a16:creationId xmlns:a16="http://schemas.microsoft.com/office/drawing/2014/main" id="{E17CFA3C-3E5B-4598-A953-1C736E60C38E}"/>
              </a:ext>
            </a:extLst>
          </p:cNvPr>
          <p:cNvSpPr/>
          <p:nvPr/>
        </p:nvSpPr>
        <p:spPr>
          <a:xfrm>
            <a:off x="8309590" y="2794267"/>
            <a:ext cx="1406893"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.log</a:t>
            </a:r>
            <a:endParaRPr lang="en-GB" dirty="0">
              <a:solidFill>
                <a:schemeClr val="bg1"/>
              </a:solidFill>
            </a:endParaRPr>
          </a:p>
        </p:txBody>
      </p:sp>
      <p:sp>
        <p:nvSpPr>
          <p:cNvPr id="43" name="Rechteck 42">
            <a:extLst>
              <a:ext uri="{FF2B5EF4-FFF2-40B4-BE49-F238E27FC236}">
                <a16:creationId xmlns:a16="http://schemas.microsoft.com/office/drawing/2014/main" id="{CE079AF0-E77B-4249-817C-95A0292CC9D8}"/>
              </a:ext>
            </a:extLst>
          </p:cNvPr>
          <p:cNvSpPr/>
          <p:nvPr/>
        </p:nvSpPr>
        <p:spPr>
          <a:xfrm>
            <a:off x="294346" y="2794267"/>
            <a:ext cx="2171443" cy="397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4276E"/>
                </a:solidFill>
              </a:rPr>
              <a:t>Log File</a:t>
            </a:r>
            <a:endParaRPr lang="en-GB" dirty="0">
              <a:solidFill>
                <a:srgbClr val="04276E"/>
              </a:solidFill>
            </a:endParaRPr>
          </a:p>
        </p:txBody>
      </p:sp>
      <p:sp>
        <p:nvSpPr>
          <p:cNvPr id="5" name="Textfeld 4">
            <a:extLst>
              <a:ext uri="{FF2B5EF4-FFF2-40B4-BE49-F238E27FC236}">
                <a16:creationId xmlns:a16="http://schemas.microsoft.com/office/drawing/2014/main" id="{4EF8DAFB-690B-4EA4-8B39-A9F7DA0AAA02}"/>
              </a:ext>
            </a:extLst>
          </p:cNvPr>
          <p:cNvSpPr txBox="1"/>
          <p:nvPr/>
        </p:nvSpPr>
        <p:spPr>
          <a:xfrm>
            <a:off x="9786153" y="2840261"/>
            <a:ext cx="2653497" cy="307777"/>
          </a:xfrm>
          <a:prstGeom prst="rect">
            <a:avLst/>
          </a:prstGeom>
          <a:noFill/>
        </p:spPr>
        <p:txBody>
          <a:bodyPr wrap="square" rtlCol="0">
            <a:spAutoFit/>
          </a:bodyPr>
          <a:lstStyle/>
          <a:p>
            <a:r>
              <a:rPr lang="de-DE" sz="1400" dirty="0"/>
              <a:t>(</a:t>
            </a:r>
            <a:r>
              <a:rPr lang="de-DE" sz="1400" dirty="0" err="1"/>
              <a:t>for</a:t>
            </a:r>
            <a:r>
              <a:rPr lang="de-DE" sz="1400" dirty="0"/>
              <a:t> </a:t>
            </a:r>
            <a:r>
              <a:rPr lang="de-DE" sz="1400" dirty="0" err="1"/>
              <a:t>docu-purposes</a:t>
            </a:r>
            <a:r>
              <a:rPr lang="de-DE" sz="1400" dirty="0"/>
              <a:t>,  </a:t>
            </a:r>
            <a:r>
              <a:rPr lang="de-DE" sz="1400" dirty="0" err="1"/>
              <a:t>c.f</a:t>
            </a:r>
            <a:r>
              <a:rPr lang="de-DE" sz="1400" dirty="0"/>
              <a:t>. </a:t>
            </a:r>
            <a:r>
              <a:rPr lang="de-DE" sz="1400" dirty="0" err="1"/>
              <a:t>below</a:t>
            </a:r>
            <a:r>
              <a:rPr lang="de-DE" sz="1400" dirty="0"/>
              <a:t>)</a:t>
            </a:r>
            <a:endParaRPr lang="en-GB" sz="1400" dirty="0"/>
          </a:p>
        </p:txBody>
      </p:sp>
    </p:spTree>
    <p:extLst>
      <p:ext uri="{BB962C8B-B14F-4D97-AF65-F5344CB8AC3E}">
        <p14:creationId xmlns:p14="http://schemas.microsoft.com/office/powerpoint/2010/main" val="245753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2" grpId="0" animBg="1"/>
      <p:bldP spid="44" grpId="0" animBg="1"/>
      <p:bldP spid="45" grpId="0" animBg="1"/>
      <p:bldP spid="46" grpId="0" animBg="1"/>
      <p:bldP spid="47" grpId="0" animBg="1"/>
      <p:bldP spid="48" grpId="0" animBg="1"/>
      <p:bldP spid="49" grpId="0" animBg="1"/>
      <p:bldP spid="50" grpId="0" animBg="1"/>
      <p:bldP spid="51" grpId="0" animBg="1"/>
      <p:bldP spid="52" grpId="0" animBg="1"/>
      <p:bldP spid="37" grpId="0" animBg="1"/>
      <p:bldP spid="38" grpId="0" animBg="1"/>
      <p:bldP spid="39" grpId="0" animBg="1"/>
      <p:bldP spid="42" grpId="0" animBg="1"/>
      <p:bldP spid="43"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 </a:t>
            </a:r>
            <a:r>
              <a:rPr lang="de-DE" dirty="0">
                <a:solidFill>
                  <a:schemeClr val="bg2"/>
                </a:solidFill>
              </a:rPr>
              <a:t>APP </a:t>
            </a:r>
            <a:r>
              <a:rPr lang="de-DE" dirty="0" err="1">
                <a:solidFill>
                  <a:schemeClr val="bg2"/>
                </a:solidFill>
              </a:rPr>
              <a:t>Organization</a:t>
            </a:r>
            <a:r>
              <a:rPr lang="de-DE" dirty="0">
                <a:solidFill>
                  <a:schemeClr val="bg2"/>
                </a:solidFill>
              </a:rPr>
              <a:t> -  </a:t>
            </a:r>
            <a:r>
              <a:rPr lang="de-DE" dirty="0" err="1">
                <a:solidFill>
                  <a:schemeClr val="bg2"/>
                </a:solidFill>
              </a:rPr>
              <a:t>Naming</a:t>
            </a:r>
            <a:r>
              <a:rPr lang="de-DE" dirty="0">
                <a:solidFill>
                  <a:schemeClr val="bg2"/>
                </a:solidFill>
              </a:rPr>
              <a:t> </a:t>
            </a:r>
            <a:r>
              <a:rPr lang="de-DE" dirty="0" err="1">
                <a:solidFill>
                  <a:schemeClr val="bg2"/>
                </a:solidFill>
              </a:rPr>
              <a:t>Conventions</a:t>
            </a:r>
            <a:r>
              <a:rPr lang="de-DE" dirty="0">
                <a:solidFill>
                  <a:schemeClr val="bg2"/>
                </a:solidFill>
              </a:rPr>
              <a:t>:</a:t>
            </a:r>
            <a:r>
              <a:rPr lang="en-US" dirty="0">
                <a:solidFill>
                  <a:schemeClr val="bg2"/>
                </a:solidFill>
                <a:sym typeface="Wingdings" panose="05000000000000000000" pitchFamily="2" charset="2"/>
              </a:rPr>
              <a:t> Examples</a:t>
            </a:r>
            <a:r>
              <a:rPr lang="en-US" dirty="0">
                <a:solidFill>
                  <a:schemeClr val="bg2"/>
                </a:solidFill>
              </a:rPr>
              <a:t>)</a:t>
            </a: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rot="16200000">
            <a:off x="-1026236" y="5108399"/>
            <a:ext cx="2743200" cy="365125"/>
          </a:xfrm>
        </p:spPr>
        <p:txBody>
          <a:bodyPr/>
          <a:lstStyle/>
          <a:p>
            <a:r>
              <a:rPr lang="de-DE" dirty="0"/>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11</a:t>
            </a:fld>
            <a:endParaRPr lang="de-DE" dirty="0"/>
          </a:p>
        </p:txBody>
      </p:sp>
      <p:graphicFrame>
        <p:nvGraphicFramePr>
          <p:cNvPr id="2" name="Tabelle 1">
            <a:extLst>
              <a:ext uri="{FF2B5EF4-FFF2-40B4-BE49-F238E27FC236}">
                <a16:creationId xmlns:a16="http://schemas.microsoft.com/office/drawing/2014/main" id="{F427C5F6-C95E-402F-B8CF-5F2B092E998E}"/>
              </a:ext>
            </a:extLst>
          </p:cNvPr>
          <p:cNvGraphicFramePr>
            <a:graphicFrameLocks noGrp="1"/>
          </p:cNvGraphicFramePr>
          <p:nvPr>
            <p:extLst/>
          </p:nvPr>
        </p:nvGraphicFramePr>
        <p:xfrm>
          <a:off x="812800" y="738911"/>
          <a:ext cx="10084812" cy="6088996"/>
        </p:xfrm>
        <a:graphic>
          <a:graphicData uri="http://schemas.openxmlformats.org/drawingml/2006/table">
            <a:tbl>
              <a:tblPr/>
              <a:tblGrid>
                <a:gridCol w="2265306">
                  <a:extLst>
                    <a:ext uri="{9D8B030D-6E8A-4147-A177-3AD203B41FA5}">
                      <a16:colId xmlns:a16="http://schemas.microsoft.com/office/drawing/2014/main" val="2194093937"/>
                    </a:ext>
                  </a:extLst>
                </a:gridCol>
                <a:gridCol w="3049517">
                  <a:extLst>
                    <a:ext uri="{9D8B030D-6E8A-4147-A177-3AD203B41FA5}">
                      <a16:colId xmlns:a16="http://schemas.microsoft.com/office/drawing/2014/main" val="2115247699"/>
                    </a:ext>
                  </a:extLst>
                </a:gridCol>
                <a:gridCol w="2637906">
                  <a:extLst>
                    <a:ext uri="{9D8B030D-6E8A-4147-A177-3AD203B41FA5}">
                      <a16:colId xmlns:a16="http://schemas.microsoft.com/office/drawing/2014/main" val="3127040719"/>
                    </a:ext>
                  </a:extLst>
                </a:gridCol>
                <a:gridCol w="2132083">
                  <a:extLst>
                    <a:ext uri="{9D8B030D-6E8A-4147-A177-3AD203B41FA5}">
                      <a16:colId xmlns:a16="http://schemas.microsoft.com/office/drawing/2014/main" val="1160544306"/>
                    </a:ext>
                  </a:extLst>
                </a:gridCol>
              </a:tblGrid>
              <a:tr h="251651">
                <a:tc>
                  <a:txBody>
                    <a:bodyPr/>
                    <a:lstStyle/>
                    <a:p>
                      <a:pPr marL="0" marR="0" fontAlgn="t">
                        <a:spcBef>
                          <a:spcPts val="0"/>
                        </a:spcBef>
                        <a:spcAft>
                          <a:spcPts val="0"/>
                        </a:spcAft>
                      </a:pPr>
                      <a:r>
                        <a:rPr lang="de-DE" sz="1200" b="1" dirty="0" err="1">
                          <a:solidFill>
                            <a:srgbClr val="FFFFFF"/>
                          </a:solidFill>
                          <a:effectLst/>
                          <a:latin typeface="Calibri" panose="020F0502020204030204" pitchFamily="34" charset="0"/>
                        </a:rPr>
                        <a:t>Object</a:t>
                      </a:r>
                      <a:endParaRPr lang="de-DE" sz="1200" dirty="0">
                        <a:solidFill>
                          <a:srgbClr val="FFFFFF"/>
                        </a:solidFill>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2060"/>
                    </a:solidFill>
                  </a:tcPr>
                </a:tc>
                <a:tc>
                  <a:txBody>
                    <a:bodyPr/>
                    <a:lstStyle/>
                    <a:p>
                      <a:pPr marL="0" marR="0" fontAlgn="t">
                        <a:spcBef>
                          <a:spcPts val="0"/>
                        </a:spcBef>
                        <a:spcAft>
                          <a:spcPts val="0"/>
                        </a:spcAft>
                      </a:pPr>
                      <a:r>
                        <a:rPr lang="de-DE" sz="1200" b="1">
                          <a:solidFill>
                            <a:srgbClr val="FFFFFF"/>
                          </a:solidFill>
                          <a:effectLst/>
                          <a:latin typeface="Calibri" panose="020F0502020204030204" pitchFamily="34" charset="0"/>
                        </a:rPr>
                        <a:t>Name of Object File</a:t>
                      </a:r>
                      <a:endParaRPr lang="de-DE" sz="1200">
                        <a:solidFill>
                          <a:srgbClr val="FFFFFF"/>
                        </a:solidFill>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2060"/>
                    </a:solidFill>
                  </a:tcPr>
                </a:tc>
                <a:tc>
                  <a:txBody>
                    <a:bodyPr/>
                    <a:lstStyle/>
                    <a:p>
                      <a:pPr marL="0" marR="0" fontAlgn="t">
                        <a:spcBef>
                          <a:spcPts val="0"/>
                        </a:spcBef>
                        <a:spcAft>
                          <a:spcPts val="0"/>
                        </a:spcAft>
                      </a:pPr>
                      <a:r>
                        <a:rPr lang="de-DE" sz="1200" b="1">
                          <a:solidFill>
                            <a:srgbClr val="FFFFFF"/>
                          </a:solidFill>
                          <a:effectLst/>
                          <a:latin typeface="Calibri" panose="020F0502020204030204" pitchFamily="34" charset="0"/>
                        </a:rPr>
                        <a:t>Name of Object</a:t>
                      </a:r>
                      <a:endParaRPr lang="de-DE" sz="1200">
                        <a:solidFill>
                          <a:srgbClr val="FFFFFF"/>
                        </a:solidFill>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2060"/>
                    </a:solidFill>
                  </a:tcPr>
                </a:tc>
                <a:tc>
                  <a:txBody>
                    <a:bodyPr/>
                    <a:lstStyle/>
                    <a:p>
                      <a:pPr marL="0" marR="0" fontAlgn="t">
                        <a:spcBef>
                          <a:spcPts val="0"/>
                        </a:spcBef>
                        <a:spcAft>
                          <a:spcPts val="0"/>
                        </a:spcAft>
                      </a:pPr>
                      <a:r>
                        <a:rPr lang="de-DE" sz="1200" b="1" dirty="0" err="1">
                          <a:solidFill>
                            <a:srgbClr val="FFFFFF"/>
                          </a:solidFill>
                          <a:effectLst/>
                          <a:latin typeface="Calibri" panose="020F0502020204030204" pitchFamily="34" charset="0"/>
                        </a:rPr>
                        <a:t>Object</a:t>
                      </a:r>
                      <a:r>
                        <a:rPr lang="de-DE" sz="1200" b="1" dirty="0">
                          <a:solidFill>
                            <a:srgbClr val="FFFFFF"/>
                          </a:solidFill>
                          <a:effectLst/>
                          <a:latin typeface="Calibri" panose="020F0502020204030204" pitchFamily="34" charset="0"/>
                        </a:rPr>
                        <a:t> Folder</a:t>
                      </a:r>
                      <a:endParaRPr lang="de-DE" sz="1200" dirty="0">
                        <a:solidFill>
                          <a:srgbClr val="FFFFFF"/>
                        </a:solidFill>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2060"/>
                    </a:solidFill>
                  </a:tcPr>
                </a:tc>
                <a:extLst>
                  <a:ext uri="{0D108BD9-81ED-4DB2-BD59-A6C34878D82A}">
                    <a16:rowId xmlns:a16="http://schemas.microsoft.com/office/drawing/2014/main" val="257325227"/>
                  </a:ext>
                </a:extLst>
              </a:tr>
              <a:tr h="588034">
                <a:tc>
                  <a:txBody>
                    <a:bodyPr/>
                    <a:lstStyle/>
                    <a:p>
                      <a:pPr marL="0" marR="0" fontAlgn="t">
                        <a:spcBef>
                          <a:spcPts val="0"/>
                        </a:spcBef>
                        <a:spcAft>
                          <a:spcPts val="0"/>
                        </a:spcAft>
                      </a:pPr>
                      <a:r>
                        <a:rPr lang="de-DE" sz="1200" dirty="0" err="1">
                          <a:effectLst/>
                          <a:latin typeface="Calibri" panose="020F0502020204030204" pitchFamily="34" charset="0"/>
                        </a:rPr>
                        <a:t>Tableextension</a:t>
                      </a:r>
                      <a:endParaRPr lang="de-DE" sz="1200" dirty="0">
                        <a:effectLst/>
                        <a:latin typeface="Calibri" panose="020F0502020204030204" pitchFamily="34" charset="0"/>
                      </a:endParaRPr>
                    </a:p>
                    <a:p>
                      <a:pPr marL="342900" marR="0" fontAlgn="t">
                        <a:spcBef>
                          <a:spcPts val="0"/>
                        </a:spcBef>
                        <a:spcAft>
                          <a:spcPts val="0"/>
                        </a:spcAft>
                      </a:pPr>
                      <a:r>
                        <a:rPr lang="de-DE" sz="1200" i="1" dirty="0" err="1">
                          <a:effectLst/>
                          <a:latin typeface="Calibri" panose="020F0502020204030204" pitchFamily="34" charset="0"/>
                        </a:rPr>
                        <a:t>Example</a:t>
                      </a:r>
                      <a:r>
                        <a:rPr lang="de-DE" sz="1200" i="1" dirty="0">
                          <a:effectLst/>
                          <a:latin typeface="Calibri" panose="020F0502020204030204" pitchFamily="34" charset="0"/>
                        </a:rPr>
                        <a:t> 1: Item</a:t>
                      </a:r>
                      <a:endParaRPr lang="de-DE" sz="1200" dirty="0">
                        <a:effectLst/>
                        <a:latin typeface="Calibri" panose="020F0502020204030204" pitchFamily="34" charset="0"/>
                      </a:endParaRPr>
                    </a:p>
                    <a:p>
                      <a:pPr marL="342900" marR="0" fontAlgn="t">
                        <a:spcBef>
                          <a:spcPts val="0"/>
                        </a:spcBef>
                        <a:spcAft>
                          <a:spcPts val="0"/>
                        </a:spcAft>
                      </a:pPr>
                      <a:r>
                        <a:rPr lang="de-DE" sz="1200" i="1" dirty="0" err="1">
                          <a:effectLst/>
                          <a:latin typeface="Calibri" panose="020F0502020204030204" pitchFamily="34" charset="0"/>
                        </a:rPr>
                        <a:t>Example</a:t>
                      </a:r>
                      <a:r>
                        <a:rPr lang="de-DE" sz="1200" i="1" dirty="0">
                          <a:effectLst/>
                          <a:latin typeface="Calibri" panose="020F0502020204030204" pitchFamily="34" charset="0"/>
                        </a:rPr>
                        <a:t> 2: </a:t>
                      </a:r>
                      <a:r>
                        <a:rPr lang="de-DE" sz="1200" i="1" dirty="0" err="1">
                          <a:effectLst/>
                          <a:latin typeface="Calibri" panose="020F0502020204030204" pitchFamily="34" charset="0"/>
                        </a:rPr>
                        <a:t>Purchase</a:t>
                      </a:r>
                      <a:r>
                        <a:rPr lang="de-DE" sz="1200" i="1" dirty="0">
                          <a:effectLst/>
                          <a:latin typeface="Calibri" panose="020F0502020204030204" pitchFamily="34" charset="0"/>
                        </a:rPr>
                        <a:t> Header</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dirty="0">
                          <a:effectLst/>
                          <a:latin typeface="Calibri" panose="020F0502020204030204" pitchFamily="34" charset="0"/>
                        </a:rPr>
                        <a:t>TAB.&lt;Name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extended</a:t>
                      </a:r>
                      <a:r>
                        <a:rPr lang="de-DE" sz="1200" dirty="0">
                          <a:effectLst/>
                          <a:latin typeface="Calibri" panose="020F0502020204030204" pitchFamily="34" charset="0"/>
                        </a:rPr>
                        <a:t> Tab, …&gt;.ext.al</a:t>
                      </a:r>
                    </a:p>
                    <a:p>
                      <a:pPr marL="342900" marR="0" fontAlgn="t">
                        <a:spcBef>
                          <a:spcPts val="0"/>
                        </a:spcBef>
                        <a:spcAft>
                          <a:spcPts val="0"/>
                        </a:spcAft>
                      </a:pPr>
                      <a:r>
                        <a:rPr lang="de-DE" sz="1200" i="1" dirty="0">
                          <a:effectLst/>
                          <a:latin typeface="Calibri" panose="020F0502020204030204" pitchFamily="34" charset="0"/>
                        </a:rPr>
                        <a:t>TAB.Item.ext.al</a:t>
                      </a:r>
                      <a:endParaRPr lang="de-DE" sz="1200" dirty="0">
                        <a:effectLst/>
                        <a:latin typeface="Calibri" panose="020F0502020204030204" pitchFamily="34" charset="0"/>
                      </a:endParaRPr>
                    </a:p>
                    <a:p>
                      <a:pPr marL="342900" marR="0" fontAlgn="t">
                        <a:spcBef>
                          <a:spcPts val="0"/>
                        </a:spcBef>
                        <a:spcAft>
                          <a:spcPts val="0"/>
                        </a:spcAft>
                      </a:pPr>
                      <a:r>
                        <a:rPr lang="de-DE" sz="1200" i="1" dirty="0">
                          <a:effectLst/>
                          <a:latin typeface="Calibri" panose="020F0502020204030204" pitchFamily="34" charset="0"/>
                        </a:rPr>
                        <a:t>TAB.PurchaseHeader.ext.al</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dirty="0">
                          <a:effectLst/>
                          <a:latin typeface="Calibri" panose="020F0502020204030204" pitchFamily="34" charset="0"/>
                        </a:rPr>
                        <a:t>CCO_&lt;Name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extended</a:t>
                      </a:r>
                      <a:r>
                        <a:rPr lang="de-DE" sz="1200" dirty="0">
                          <a:effectLst/>
                          <a:latin typeface="Calibri" panose="020F0502020204030204" pitchFamily="34" charset="0"/>
                        </a:rPr>
                        <a:t> Tab&gt;_+</a:t>
                      </a:r>
                    </a:p>
                    <a:p>
                      <a:pPr marL="342900" marR="0" fontAlgn="t">
                        <a:spcBef>
                          <a:spcPts val="0"/>
                        </a:spcBef>
                        <a:spcAft>
                          <a:spcPts val="0"/>
                        </a:spcAft>
                      </a:pPr>
                      <a:r>
                        <a:rPr lang="de-DE" sz="1200" i="1" dirty="0">
                          <a:effectLst/>
                          <a:latin typeface="Calibri" panose="020F0502020204030204" pitchFamily="34" charset="0"/>
                        </a:rPr>
                        <a:t>"CCO Item +"</a:t>
                      </a:r>
                      <a:endParaRPr lang="de-DE" sz="1200" dirty="0">
                        <a:effectLst/>
                        <a:latin typeface="Calibri" panose="020F0502020204030204" pitchFamily="34" charset="0"/>
                      </a:endParaRPr>
                    </a:p>
                    <a:p>
                      <a:pPr marL="342900" marR="0" fontAlgn="t">
                        <a:spcBef>
                          <a:spcPts val="0"/>
                        </a:spcBef>
                        <a:spcAft>
                          <a:spcPts val="0"/>
                        </a:spcAft>
                      </a:pPr>
                      <a:r>
                        <a:rPr lang="de-DE" sz="1200" i="1" dirty="0">
                          <a:effectLst/>
                          <a:latin typeface="Calibri" panose="020F0502020204030204" pitchFamily="34" charset="0"/>
                        </a:rPr>
                        <a:t>"CCO </a:t>
                      </a:r>
                      <a:r>
                        <a:rPr lang="de-DE" sz="1200" i="1" dirty="0" err="1">
                          <a:effectLst/>
                          <a:latin typeface="Calibri" panose="020F0502020204030204" pitchFamily="34" charset="0"/>
                        </a:rPr>
                        <a:t>Purchase</a:t>
                      </a:r>
                      <a:r>
                        <a:rPr lang="de-DE" sz="1200" i="1" dirty="0">
                          <a:effectLst/>
                          <a:latin typeface="Calibri" panose="020F0502020204030204" pitchFamily="34" charset="0"/>
                        </a:rPr>
                        <a:t> Header +"</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dirty="0">
                          <a:effectLst/>
                          <a:latin typeface="Calibri" panose="020F0502020204030204" pitchFamily="34" charset="0"/>
                        </a:rPr>
                        <a:t>TAB.&lt;Name Table, …&gt;</a:t>
                      </a:r>
                    </a:p>
                    <a:p>
                      <a:pPr marL="342900" marR="0" fontAlgn="t">
                        <a:spcBef>
                          <a:spcPts val="0"/>
                        </a:spcBef>
                        <a:spcAft>
                          <a:spcPts val="0"/>
                        </a:spcAft>
                      </a:pPr>
                      <a:r>
                        <a:rPr lang="de-DE" sz="1200" i="1" dirty="0" err="1">
                          <a:effectLst/>
                          <a:latin typeface="Calibri" panose="020F0502020204030204" pitchFamily="34" charset="0"/>
                        </a:rPr>
                        <a:t>TAB.Item</a:t>
                      </a:r>
                      <a:endParaRPr lang="de-DE" sz="1200" dirty="0">
                        <a:effectLst/>
                        <a:latin typeface="Calibri" panose="020F0502020204030204" pitchFamily="34" charset="0"/>
                      </a:endParaRPr>
                    </a:p>
                    <a:p>
                      <a:pPr marL="342900" marR="0" fontAlgn="t">
                        <a:spcBef>
                          <a:spcPts val="0"/>
                        </a:spcBef>
                        <a:spcAft>
                          <a:spcPts val="0"/>
                        </a:spcAft>
                      </a:pPr>
                      <a:r>
                        <a:rPr lang="de-DE" sz="1200" i="1" dirty="0" err="1">
                          <a:effectLst/>
                          <a:latin typeface="Calibri" panose="020F0502020204030204" pitchFamily="34" charset="0"/>
                        </a:rPr>
                        <a:t>TAB.PurchaseHeader</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extLst>
                  <a:ext uri="{0D108BD9-81ED-4DB2-BD59-A6C34878D82A}">
                    <a16:rowId xmlns:a16="http://schemas.microsoft.com/office/drawing/2014/main" val="3846238705"/>
                  </a:ext>
                </a:extLst>
              </a:tr>
              <a:tr h="419842">
                <a:tc>
                  <a:txBody>
                    <a:bodyPr/>
                    <a:lstStyle/>
                    <a:p>
                      <a:pPr marL="0" marR="0" fontAlgn="t">
                        <a:spcBef>
                          <a:spcPts val="0"/>
                        </a:spcBef>
                        <a:spcAft>
                          <a:spcPts val="0"/>
                        </a:spcAft>
                      </a:pPr>
                      <a:r>
                        <a:rPr lang="de-DE" sz="1200" dirty="0">
                          <a:effectLst/>
                          <a:latin typeface="Calibri" panose="020F0502020204030204" pitchFamily="34" charset="0"/>
                        </a:rPr>
                        <a:t>Pageextension</a:t>
                      </a:r>
                    </a:p>
                    <a:p>
                      <a:pPr marL="342900" marR="0" fontAlgn="t">
                        <a:spcBef>
                          <a:spcPts val="0"/>
                        </a:spcBef>
                        <a:spcAft>
                          <a:spcPts val="0"/>
                        </a:spcAft>
                      </a:pPr>
                      <a:r>
                        <a:rPr lang="de-DE" sz="1200" i="1" dirty="0" err="1">
                          <a:effectLst/>
                          <a:latin typeface="Calibri" panose="020F0502020204030204" pitchFamily="34" charset="0"/>
                        </a:rPr>
                        <a:t>Example</a:t>
                      </a:r>
                      <a:r>
                        <a:rPr lang="de-DE" sz="1200" i="1" dirty="0">
                          <a:effectLst/>
                          <a:latin typeface="Calibri" panose="020F0502020204030204" pitchFamily="34" charset="0"/>
                        </a:rPr>
                        <a:t>: Item Card</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dirty="0">
                          <a:effectLst/>
                          <a:latin typeface="Calibri" panose="020F0502020204030204" pitchFamily="34" charset="0"/>
                        </a:rPr>
                        <a:t>PAG.&lt;Name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extended</a:t>
                      </a:r>
                      <a:r>
                        <a:rPr lang="de-DE" sz="1200" dirty="0">
                          <a:effectLst/>
                          <a:latin typeface="Calibri" panose="020F0502020204030204" pitchFamily="34" charset="0"/>
                        </a:rPr>
                        <a:t> Page, …&gt;.ext.al</a:t>
                      </a:r>
                    </a:p>
                    <a:p>
                      <a:pPr marL="342900" marR="0" fontAlgn="t">
                        <a:spcBef>
                          <a:spcPts val="0"/>
                        </a:spcBef>
                        <a:spcAft>
                          <a:spcPts val="0"/>
                        </a:spcAft>
                      </a:pPr>
                      <a:r>
                        <a:rPr lang="de-DE" sz="1200" i="1" dirty="0">
                          <a:effectLst/>
                          <a:latin typeface="Calibri" panose="020F0502020204030204" pitchFamily="34" charset="0"/>
                        </a:rPr>
                        <a:t>PAG.ItemCard.ext.al</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dirty="0">
                          <a:effectLst/>
                          <a:latin typeface="Calibri" panose="020F0502020204030204" pitchFamily="34" charset="0"/>
                        </a:rPr>
                        <a:t>CCO_&lt;Name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extended</a:t>
                      </a:r>
                      <a:r>
                        <a:rPr lang="de-DE" sz="1200" dirty="0">
                          <a:effectLst/>
                          <a:latin typeface="Calibri" panose="020F0502020204030204" pitchFamily="34" charset="0"/>
                        </a:rPr>
                        <a:t> Page&gt;_+</a:t>
                      </a:r>
                    </a:p>
                    <a:p>
                      <a:pPr marL="342900" marR="0" fontAlgn="t">
                        <a:spcBef>
                          <a:spcPts val="0"/>
                        </a:spcBef>
                        <a:spcAft>
                          <a:spcPts val="0"/>
                        </a:spcAft>
                      </a:pPr>
                      <a:r>
                        <a:rPr lang="de-DE" sz="1200" i="1" dirty="0">
                          <a:effectLst/>
                          <a:latin typeface="Calibri" panose="020F0502020204030204" pitchFamily="34" charset="0"/>
                        </a:rPr>
                        <a:t>"CCO Item Card +"</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dirty="0">
                          <a:effectLst/>
                          <a:latin typeface="Calibri" panose="020F0502020204030204" pitchFamily="34" charset="0"/>
                        </a:rPr>
                        <a:t>PAG.&lt;Name </a:t>
                      </a:r>
                      <a:r>
                        <a:rPr lang="de-DE" sz="1200" dirty="0" err="1">
                          <a:effectLst/>
                          <a:latin typeface="Calibri" panose="020F0502020204030204" pitchFamily="34" charset="0"/>
                        </a:rPr>
                        <a:t>of</a:t>
                      </a:r>
                      <a:r>
                        <a:rPr lang="de-DE" sz="1200" dirty="0">
                          <a:effectLst/>
                          <a:latin typeface="Calibri" panose="020F0502020204030204" pitchFamily="34" charset="0"/>
                        </a:rPr>
                        <a:t> Page, …&gt;</a:t>
                      </a:r>
                    </a:p>
                    <a:p>
                      <a:pPr marL="342900" marR="0" fontAlgn="t">
                        <a:spcBef>
                          <a:spcPts val="0"/>
                        </a:spcBef>
                        <a:spcAft>
                          <a:spcPts val="0"/>
                        </a:spcAft>
                      </a:pPr>
                      <a:r>
                        <a:rPr lang="de-DE" sz="1200" i="1" dirty="0" err="1">
                          <a:effectLst/>
                          <a:latin typeface="Calibri" panose="020F0502020204030204" pitchFamily="34" charset="0"/>
                        </a:rPr>
                        <a:t>PAG.ItemCard</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extLst>
                  <a:ext uri="{0D108BD9-81ED-4DB2-BD59-A6C34878D82A}">
                    <a16:rowId xmlns:a16="http://schemas.microsoft.com/office/drawing/2014/main" val="2123095561"/>
                  </a:ext>
                </a:extLst>
              </a:tr>
              <a:tr h="419842">
                <a:tc>
                  <a:txBody>
                    <a:bodyPr/>
                    <a:lstStyle/>
                    <a:p>
                      <a:pPr marL="0" marR="0" fontAlgn="t">
                        <a:spcBef>
                          <a:spcPts val="0"/>
                        </a:spcBef>
                        <a:spcAft>
                          <a:spcPts val="0"/>
                        </a:spcAft>
                      </a:pPr>
                      <a:r>
                        <a:rPr lang="de-DE" sz="1200">
                          <a:effectLst/>
                          <a:latin typeface="Calibri" panose="020F0502020204030204" pitchFamily="34" charset="0"/>
                        </a:rPr>
                        <a:t>Table (== new Table)</a:t>
                      </a:r>
                    </a:p>
                    <a:p>
                      <a:pPr marL="342900" marR="0" fontAlgn="t">
                        <a:spcBef>
                          <a:spcPts val="0"/>
                        </a:spcBef>
                        <a:spcAft>
                          <a:spcPts val="0"/>
                        </a:spcAft>
                      </a:pPr>
                      <a:r>
                        <a:rPr lang="de-DE" sz="1200" i="1">
                          <a:effectLst/>
                          <a:latin typeface="Calibri" panose="020F0502020204030204" pitchFamily="34" charset="0"/>
                        </a:rPr>
                        <a:t>Example: My App Table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dirty="0">
                          <a:effectLst/>
                          <a:latin typeface="Calibri" panose="020F0502020204030204" pitchFamily="34" charset="0"/>
                        </a:rPr>
                        <a:t>TAB.&lt;Name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new</a:t>
                      </a:r>
                      <a:r>
                        <a:rPr lang="de-DE" sz="1200" dirty="0">
                          <a:effectLst/>
                          <a:latin typeface="Calibri" panose="020F0502020204030204" pitchFamily="34" charset="0"/>
                        </a:rPr>
                        <a:t> Table, …&gt;.al</a:t>
                      </a:r>
                    </a:p>
                    <a:p>
                      <a:pPr marL="342900" marR="0" fontAlgn="t">
                        <a:spcBef>
                          <a:spcPts val="0"/>
                        </a:spcBef>
                        <a:spcAft>
                          <a:spcPts val="0"/>
                        </a:spcAft>
                      </a:pPr>
                      <a:r>
                        <a:rPr lang="de-DE" sz="1200" i="1" dirty="0">
                          <a:effectLst/>
                          <a:latin typeface="Calibri" panose="020F0502020204030204" pitchFamily="34" charset="0"/>
                        </a:rPr>
                        <a:t>TAB.MyAppTable.cc.al</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a:effectLst/>
                          <a:latin typeface="Calibri" panose="020F0502020204030204" pitchFamily="34" charset="0"/>
                        </a:rPr>
                        <a:t>CCO_&lt;Name of new Table&gt;</a:t>
                      </a:r>
                    </a:p>
                    <a:p>
                      <a:pPr marL="342900" marR="0" fontAlgn="t">
                        <a:spcBef>
                          <a:spcPts val="0"/>
                        </a:spcBef>
                        <a:spcAft>
                          <a:spcPts val="0"/>
                        </a:spcAft>
                      </a:pPr>
                      <a:r>
                        <a:rPr lang="de-DE" sz="1200" i="1">
                          <a:effectLst/>
                          <a:latin typeface="Calibri" panose="020F0502020204030204" pitchFamily="34" charset="0"/>
                        </a:rPr>
                        <a:t>"CCO My App Table"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a:effectLst/>
                          <a:latin typeface="Calibri" panose="020F0502020204030204" pitchFamily="34" charset="0"/>
                        </a:rPr>
                        <a:t>TAB.&lt;Name Table, …&gt;.cc</a:t>
                      </a:r>
                    </a:p>
                    <a:p>
                      <a:pPr marL="342900" marR="0" fontAlgn="t">
                        <a:spcBef>
                          <a:spcPts val="0"/>
                        </a:spcBef>
                        <a:spcAft>
                          <a:spcPts val="0"/>
                        </a:spcAft>
                      </a:pPr>
                      <a:r>
                        <a:rPr lang="de-DE" sz="1200" i="1">
                          <a:effectLst/>
                          <a:latin typeface="Calibri" panose="020F0502020204030204" pitchFamily="34" charset="0"/>
                        </a:rPr>
                        <a:t>TAB.MyAppTable.cc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extLst>
                  <a:ext uri="{0D108BD9-81ED-4DB2-BD59-A6C34878D82A}">
                    <a16:rowId xmlns:a16="http://schemas.microsoft.com/office/drawing/2014/main" val="1684468635"/>
                  </a:ext>
                </a:extLst>
              </a:tr>
              <a:tr h="419842">
                <a:tc>
                  <a:txBody>
                    <a:bodyPr/>
                    <a:lstStyle/>
                    <a:p>
                      <a:pPr marL="0" marR="0" fontAlgn="t">
                        <a:spcBef>
                          <a:spcPts val="0"/>
                        </a:spcBef>
                        <a:spcAft>
                          <a:spcPts val="0"/>
                        </a:spcAft>
                      </a:pPr>
                      <a:r>
                        <a:rPr lang="de-DE" sz="1200">
                          <a:effectLst/>
                          <a:latin typeface="Calibri" panose="020F0502020204030204" pitchFamily="34" charset="0"/>
                        </a:rPr>
                        <a:t>Page (== new Page)</a:t>
                      </a:r>
                    </a:p>
                    <a:p>
                      <a:pPr marL="342900" marR="0" fontAlgn="t">
                        <a:spcBef>
                          <a:spcPts val="0"/>
                        </a:spcBef>
                        <a:spcAft>
                          <a:spcPts val="0"/>
                        </a:spcAft>
                      </a:pPr>
                      <a:r>
                        <a:rPr lang="de-DE" sz="1200" i="1">
                          <a:effectLst/>
                          <a:latin typeface="Calibri" panose="020F0502020204030204" pitchFamily="34" charset="0"/>
                        </a:rPr>
                        <a:t>Example: My App Page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PAG.&lt;Name of new Page, …&gt;.al</a:t>
                      </a:r>
                    </a:p>
                    <a:p>
                      <a:pPr marL="342900" marR="0" fontAlgn="t">
                        <a:spcBef>
                          <a:spcPts val="0"/>
                        </a:spcBef>
                        <a:spcAft>
                          <a:spcPts val="0"/>
                        </a:spcAft>
                      </a:pPr>
                      <a:r>
                        <a:rPr lang="de-DE" sz="1200" i="1">
                          <a:effectLst/>
                          <a:latin typeface="Calibri" panose="020F0502020204030204" pitchFamily="34" charset="0"/>
                        </a:rPr>
                        <a:t>PAG.MyAppPage.cc.al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CCO_&lt;Name of new Page&gt;</a:t>
                      </a:r>
                    </a:p>
                    <a:p>
                      <a:pPr marL="342900" marR="0" fontAlgn="t">
                        <a:spcBef>
                          <a:spcPts val="0"/>
                        </a:spcBef>
                        <a:spcAft>
                          <a:spcPts val="0"/>
                        </a:spcAft>
                      </a:pPr>
                      <a:r>
                        <a:rPr lang="de-DE" sz="1200" i="1">
                          <a:effectLst/>
                          <a:latin typeface="Calibri" panose="020F0502020204030204" pitchFamily="34" charset="0"/>
                        </a:rPr>
                        <a:t>"CCO My App Page"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PAG.&lt;Name of Page, …&gt;.cc</a:t>
                      </a:r>
                    </a:p>
                    <a:p>
                      <a:pPr marL="342900" marR="0" fontAlgn="t">
                        <a:spcBef>
                          <a:spcPts val="0"/>
                        </a:spcBef>
                        <a:spcAft>
                          <a:spcPts val="0"/>
                        </a:spcAft>
                      </a:pPr>
                      <a:r>
                        <a:rPr lang="de-DE" sz="1200" i="1">
                          <a:effectLst/>
                          <a:latin typeface="Calibri" panose="020F0502020204030204" pitchFamily="34" charset="0"/>
                        </a:rPr>
                        <a:t>PAG.MyAppPage.cc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extLst>
                  <a:ext uri="{0D108BD9-81ED-4DB2-BD59-A6C34878D82A}">
                    <a16:rowId xmlns:a16="http://schemas.microsoft.com/office/drawing/2014/main" val="3789621943"/>
                  </a:ext>
                </a:extLst>
              </a:tr>
              <a:tr h="533704">
                <a:tc>
                  <a:txBody>
                    <a:bodyPr/>
                    <a:lstStyle/>
                    <a:p>
                      <a:pPr marL="0" marR="0" fontAlgn="t">
                        <a:spcBef>
                          <a:spcPts val="0"/>
                        </a:spcBef>
                        <a:spcAft>
                          <a:spcPts val="0"/>
                        </a:spcAft>
                      </a:pPr>
                      <a:r>
                        <a:rPr lang="de-DE" sz="1200">
                          <a:effectLst/>
                          <a:latin typeface="Calibri" panose="020F0502020204030204" pitchFamily="34" charset="0"/>
                        </a:rPr>
                        <a:t>Report (== new Report)</a:t>
                      </a:r>
                    </a:p>
                    <a:p>
                      <a:pPr marL="342900" marR="0" fontAlgn="t">
                        <a:spcBef>
                          <a:spcPts val="0"/>
                        </a:spcBef>
                        <a:spcAft>
                          <a:spcPts val="0"/>
                        </a:spcAft>
                      </a:pPr>
                      <a:r>
                        <a:rPr lang="de-DE" sz="1200" i="1">
                          <a:effectLst/>
                          <a:latin typeface="Calibri" panose="020F0502020204030204" pitchFamily="34" charset="0"/>
                        </a:rPr>
                        <a:t>Example: My App Report</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REP.&lt;Name of new Report, …&gt;.al</a:t>
                      </a:r>
                    </a:p>
                    <a:p>
                      <a:pPr marL="342900" marR="0" fontAlgn="t">
                        <a:spcBef>
                          <a:spcPts val="0"/>
                        </a:spcBef>
                        <a:spcAft>
                          <a:spcPts val="0"/>
                        </a:spcAft>
                      </a:pPr>
                      <a:r>
                        <a:rPr lang="de-DE" sz="1200" i="1">
                          <a:effectLst/>
                          <a:latin typeface="Calibri" panose="020F0502020204030204" pitchFamily="34" charset="0"/>
                        </a:rPr>
                        <a:t>REP.MyAppReport.cc.al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CCO_&lt;Name of new Report&gt;</a:t>
                      </a:r>
                    </a:p>
                    <a:p>
                      <a:pPr marL="342900" marR="0" fontAlgn="t">
                        <a:spcBef>
                          <a:spcPts val="0"/>
                        </a:spcBef>
                        <a:spcAft>
                          <a:spcPts val="0"/>
                        </a:spcAft>
                      </a:pPr>
                      <a:r>
                        <a:rPr lang="de-DE" sz="1200" i="1">
                          <a:effectLst/>
                          <a:latin typeface="Calibri" panose="020F0502020204030204" pitchFamily="34" charset="0"/>
                        </a:rPr>
                        <a:t>"CCO My App Report"</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REP.&lt;Name of Report, …&gt;.cc</a:t>
                      </a:r>
                    </a:p>
                    <a:p>
                      <a:pPr marL="342900" marR="0" fontAlgn="t">
                        <a:spcBef>
                          <a:spcPts val="0"/>
                        </a:spcBef>
                        <a:spcAft>
                          <a:spcPts val="0"/>
                        </a:spcAft>
                      </a:pPr>
                      <a:r>
                        <a:rPr lang="de-DE" sz="1200" i="1">
                          <a:effectLst/>
                          <a:latin typeface="Calibri" panose="020F0502020204030204" pitchFamily="34" charset="0"/>
                        </a:rPr>
                        <a:t>REP.MyAppReport.cc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extLst>
                  <a:ext uri="{0D108BD9-81ED-4DB2-BD59-A6C34878D82A}">
                    <a16:rowId xmlns:a16="http://schemas.microsoft.com/office/drawing/2014/main" val="2352622317"/>
                  </a:ext>
                </a:extLst>
              </a:tr>
              <a:tr h="588034">
                <a:tc>
                  <a:txBody>
                    <a:bodyPr/>
                    <a:lstStyle/>
                    <a:p>
                      <a:pPr marL="0" marR="0" fontAlgn="t">
                        <a:spcBef>
                          <a:spcPts val="0"/>
                        </a:spcBef>
                        <a:spcAft>
                          <a:spcPts val="0"/>
                        </a:spcAft>
                      </a:pPr>
                      <a:r>
                        <a:rPr lang="de-DE" sz="1200">
                          <a:effectLst/>
                          <a:latin typeface="Calibri" panose="020F0502020204030204" pitchFamily="34" charset="0"/>
                        </a:rPr>
                        <a:t>ObjectCU of APP-external Tabelle</a:t>
                      </a:r>
                    </a:p>
                    <a:p>
                      <a:pPr marL="342900" marR="0" fontAlgn="t">
                        <a:spcBef>
                          <a:spcPts val="0"/>
                        </a:spcBef>
                        <a:spcAft>
                          <a:spcPts val="0"/>
                        </a:spcAft>
                      </a:pPr>
                      <a:r>
                        <a:rPr lang="de-DE" sz="1200" i="1">
                          <a:effectLst/>
                          <a:latin typeface="Calibri" panose="020F0502020204030204" pitchFamily="34" charset="0"/>
                        </a:rPr>
                        <a:t>Example 1: Item</a:t>
                      </a:r>
                      <a:endParaRPr lang="de-DE" sz="1200">
                        <a:effectLst/>
                        <a:latin typeface="Calibri" panose="020F0502020204030204" pitchFamily="34" charset="0"/>
                      </a:endParaRPr>
                    </a:p>
                    <a:p>
                      <a:pPr marL="342900" marR="0" fontAlgn="t">
                        <a:spcBef>
                          <a:spcPts val="0"/>
                        </a:spcBef>
                        <a:spcAft>
                          <a:spcPts val="0"/>
                        </a:spcAft>
                      </a:pPr>
                      <a:r>
                        <a:rPr lang="de-DE" sz="1200" i="1">
                          <a:effectLst/>
                          <a:latin typeface="Calibri" panose="020F0502020204030204" pitchFamily="34" charset="0"/>
                        </a:rPr>
                        <a:t>Example 2: Purchase Header</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a:effectLst/>
                          <a:latin typeface="Calibri" panose="020F0502020204030204" pitchFamily="34" charset="0"/>
                        </a:rPr>
                        <a:t>TAB.&lt;Name of Table, …&gt;.code.al</a:t>
                      </a:r>
                    </a:p>
                    <a:p>
                      <a:pPr marL="342900" marR="0" fontAlgn="t">
                        <a:spcBef>
                          <a:spcPts val="0"/>
                        </a:spcBef>
                        <a:spcAft>
                          <a:spcPts val="0"/>
                        </a:spcAft>
                      </a:pPr>
                      <a:r>
                        <a:rPr lang="de-DE" sz="1200" i="1">
                          <a:effectLst/>
                          <a:latin typeface="Calibri" panose="020F0502020204030204" pitchFamily="34" charset="0"/>
                        </a:rPr>
                        <a:t>TAB.Item.code.al</a:t>
                      </a:r>
                      <a:endParaRPr lang="de-DE" sz="1200">
                        <a:effectLst/>
                        <a:latin typeface="Calibri" panose="020F0502020204030204" pitchFamily="34" charset="0"/>
                      </a:endParaRPr>
                    </a:p>
                    <a:p>
                      <a:pPr marL="342900" marR="0" fontAlgn="t">
                        <a:spcBef>
                          <a:spcPts val="0"/>
                        </a:spcBef>
                        <a:spcAft>
                          <a:spcPts val="0"/>
                        </a:spcAft>
                      </a:pPr>
                      <a:r>
                        <a:rPr lang="de-DE" sz="1200" i="1">
                          <a:effectLst/>
                          <a:latin typeface="Calibri" panose="020F0502020204030204" pitchFamily="34" charset="0"/>
                        </a:rPr>
                        <a:t>TAB.PurchaseHeader.code.al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dirty="0">
                          <a:effectLst/>
                          <a:latin typeface="Calibri" panose="020F0502020204030204" pitchFamily="34" charset="0"/>
                        </a:rPr>
                        <a:t>CCO_T_&lt;Name </a:t>
                      </a:r>
                      <a:r>
                        <a:rPr lang="de-DE" sz="1200" dirty="0" err="1">
                          <a:effectLst/>
                          <a:latin typeface="Calibri" panose="020F0502020204030204" pitchFamily="34" charset="0"/>
                        </a:rPr>
                        <a:t>of</a:t>
                      </a:r>
                      <a:r>
                        <a:rPr lang="de-DE" sz="1200" dirty="0">
                          <a:effectLst/>
                          <a:latin typeface="Calibri" panose="020F0502020204030204" pitchFamily="34" charset="0"/>
                        </a:rPr>
                        <a:t> Table&gt;_+</a:t>
                      </a:r>
                    </a:p>
                    <a:p>
                      <a:pPr marL="342900" marR="0" fontAlgn="t">
                        <a:spcBef>
                          <a:spcPts val="0"/>
                        </a:spcBef>
                        <a:spcAft>
                          <a:spcPts val="0"/>
                        </a:spcAft>
                      </a:pPr>
                      <a:r>
                        <a:rPr lang="de-DE" sz="1200" i="1" dirty="0">
                          <a:effectLst/>
                          <a:latin typeface="Calibri" panose="020F0502020204030204" pitchFamily="34" charset="0"/>
                        </a:rPr>
                        <a:t>"CCO T Item +" </a:t>
                      </a:r>
                      <a:endParaRPr lang="de-DE" sz="1200" dirty="0">
                        <a:effectLst/>
                        <a:latin typeface="Calibri" panose="020F0502020204030204" pitchFamily="34" charset="0"/>
                      </a:endParaRPr>
                    </a:p>
                    <a:p>
                      <a:pPr marL="342900" marR="0" fontAlgn="t">
                        <a:spcBef>
                          <a:spcPts val="0"/>
                        </a:spcBef>
                        <a:spcAft>
                          <a:spcPts val="0"/>
                        </a:spcAft>
                      </a:pPr>
                      <a:r>
                        <a:rPr lang="de-DE" sz="1200" i="1" dirty="0">
                          <a:effectLst/>
                          <a:latin typeface="Calibri" panose="020F0502020204030204" pitchFamily="34" charset="0"/>
                        </a:rPr>
                        <a:t>"CCO T </a:t>
                      </a:r>
                      <a:r>
                        <a:rPr lang="de-DE" sz="1200" i="1" dirty="0" err="1">
                          <a:effectLst/>
                          <a:latin typeface="Calibri" panose="020F0502020204030204" pitchFamily="34" charset="0"/>
                        </a:rPr>
                        <a:t>Purchase</a:t>
                      </a:r>
                      <a:r>
                        <a:rPr lang="de-DE" sz="1200" i="1" dirty="0">
                          <a:effectLst/>
                          <a:latin typeface="Calibri" panose="020F0502020204030204" pitchFamily="34" charset="0"/>
                        </a:rPr>
                        <a:t> Header +"</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a:effectLst/>
                          <a:latin typeface="Calibri" panose="020F0502020204030204" pitchFamily="34" charset="0"/>
                        </a:rPr>
                        <a:t>TAB.&lt;Name of Table, …&gt;</a:t>
                      </a:r>
                    </a:p>
                    <a:p>
                      <a:pPr marL="342900" marR="0" fontAlgn="t">
                        <a:spcBef>
                          <a:spcPts val="0"/>
                        </a:spcBef>
                        <a:spcAft>
                          <a:spcPts val="0"/>
                        </a:spcAft>
                      </a:pPr>
                      <a:r>
                        <a:rPr lang="de-DE" sz="1200" i="1">
                          <a:effectLst/>
                          <a:latin typeface="Calibri" panose="020F0502020204030204" pitchFamily="34" charset="0"/>
                        </a:rPr>
                        <a:t>TAB.Item</a:t>
                      </a:r>
                      <a:endParaRPr lang="de-DE" sz="1200">
                        <a:effectLst/>
                        <a:latin typeface="Calibri" panose="020F0502020204030204" pitchFamily="34" charset="0"/>
                      </a:endParaRPr>
                    </a:p>
                    <a:p>
                      <a:pPr marL="342900" marR="0" fontAlgn="t">
                        <a:spcBef>
                          <a:spcPts val="0"/>
                        </a:spcBef>
                        <a:spcAft>
                          <a:spcPts val="0"/>
                        </a:spcAft>
                      </a:pPr>
                      <a:r>
                        <a:rPr lang="de-DE" sz="1200" i="1">
                          <a:effectLst/>
                          <a:latin typeface="Calibri" panose="020F0502020204030204" pitchFamily="34" charset="0"/>
                        </a:rPr>
                        <a:t>TAB.PurchaseHeader</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extLst>
                  <a:ext uri="{0D108BD9-81ED-4DB2-BD59-A6C34878D82A}">
                    <a16:rowId xmlns:a16="http://schemas.microsoft.com/office/drawing/2014/main" val="3518877423"/>
                  </a:ext>
                </a:extLst>
              </a:tr>
              <a:tr h="419842">
                <a:tc>
                  <a:txBody>
                    <a:bodyPr/>
                    <a:lstStyle/>
                    <a:p>
                      <a:pPr marL="0" marR="0" fontAlgn="t">
                        <a:spcBef>
                          <a:spcPts val="0"/>
                        </a:spcBef>
                        <a:spcAft>
                          <a:spcPts val="0"/>
                        </a:spcAft>
                      </a:pPr>
                      <a:r>
                        <a:rPr lang="de-DE" sz="1200">
                          <a:effectLst/>
                          <a:latin typeface="Calibri" panose="020F0502020204030204" pitchFamily="34" charset="0"/>
                        </a:rPr>
                        <a:t>ObjectCU of APP-internal Tabelle</a:t>
                      </a:r>
                    </a:p>
                    <a:p>
                      <a:pPr marL="342900" marR="0" fontAlgn="t">
                        <a:spcBef>
                          <a:spcPts val="0"/>
                        </a:spcBef>
                        <a:spcAft>
                          <a:spcPts val="0"/>
                        </a:spcAft>
                      </a:pPr>
                      <a:r>
                        <a:rPr lang="de-DE" sz="1200" i="1">
                          <a:effectLst/>
                          <a:latin typeface="Calibri" panose="020F0502020204030204" pitchFamily="34" charset="0"/>
                        </a:rPr>
                        <a:t>Example: My App Table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a:effectLst/>
                          <a:latin typeface="Calibri" panose="020F0502020204030204" pitchFamily="34" charset="0"/>
                        </a:rPr>
                        <a:t>TAB.&lt;Name of new Table, …&gt;.cc.code.al</a:t>
                      </a:r>
                    </a:p>
                    <a:p>
                      <a:pPr marL="342900" marR="0" fontAlgn="t">
                        <a:spcBef>
                          <a:spcPts val="0"/>
                        </a:spcBef>
                        <a:spcAft>
                          <a:spcPts val="0"/>
                        </a:spcAft>
                      </a:pPr>
                      <a:r>
                        <a:rPr lang="de-DE" sz="1200" i="1">
                          <a:effectLst/>
                          <a:latin typeface="Calibri" panose="020F0502020204030204" pitchFamily="34" charset="0"/>
                        </a:rPr>
                        <a:t>TAB.MyAppTable.cc.code.al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a:effectLst/>
                          <a:latin typeface="Calibri" panose="020F0502020204030204" pitchFamily="34" charset="0"/>
                        </a:rPr>
                        <a:t>CCO_T_&lt;Name of Table&gt;</a:t>
                      </a:r>
                    </a:p>
                    <a:p>
                      <a:pPr marL="342900" marR="0" fontAlgn="t">
                        <a:spcBef>
                          <a:spcPts val="0"/>
                        </a:spcBef>
                        <a:spcAft>
                          <a:spcPts val="0"/>
                        </a:spcAft>
                      </a:pPr>
                      <a:r>
                        <a:rPr lang="de-DE" sz="1200" i="1">
                          <a:effectLst/>
                          <a:latin typeface="Calibri" panose="020F0502020204030204" pitchFamily="34" charset="0"/>
                        </a:rPr>
                        <a:t>"CCO T My App Table"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a:effectLst/>
                          <a:latin typeface="Calibri" panose="020F0502020204030204" pitchFamily="34" charset="0"/>
                        </a:rPr>
                        <a:t>TAB.&lt;Name of Table, …&gt;.cc</a:t>
                      </a:r>
                    </a:p>
                    <a:p>
                      <a:pPr marL="342900" marR="0" fontAlgn="t">
                        <a:spcBef>
                          <a:spcPts val="0"/>
                        </a:spcBef>
                        <a:spcAft>
                          <a:spcPts val="0"/>
                        </a:spcAft>
                      </a:pPr>
                      <a:r>
                        <a:rPr lang="de-DE" sz="1200" i="1">
                          <a:effectLst/>
                          <a:latin typeface="Calibri" panose="020F0502020204030204" pitchFamily="34" charset="0"/>
                        </a:rPr>
                        <a:t>TAB.MyAppTable.cc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extLst>
                  <a:ext uri="{0D108BD9-81ED-4DB2-BD59-A6C34878D82A}">
                    <a16:rowId xmlns:a16="http://schemas.microsoft.com/office/drawing/2014/main" val="407295798"/>
                  </a:ext>
                </a:extLst>
              </a:tr>
              <a:tr h="419842">
                <a:tc>
                  <a:txBody>
                    <a:bodyPr/>
                    <a:lstStyle/>
                    <a:p>
                      <a:pPr marL="0" marR="0" fontAlgn="t">
                        <a:spcBef>
                          <a:spcPts val="0"/>
                        </a:spcBef>
                        <a:spcAft>
                          <a:spcPts val="0"/>
                        </a:spcAft>
                      </a:pPr>
                      <a:r>
                        <a:rPr lang="de-DE" sz="1200">
                          <a:effectLst/>
                          <a:latin typeface="Calibri" panose="020F0502020204030204" pitchFamily="34" charset="0"/>
                        </a:rPr>
                        <a:t>ObjectCU of APP-external Page</a:t>
                      </a:r>
                    </a:p>
                    <a:p>
                      <a:pPr marL="342900" marR="0" fontAlgn="t">
                        <a:spcBef>
                          <a:spcPts val="0"/>
                        </a:spcBef>
                        <a:spcAft>
                          <a:spcPts val="0"/>
                        </a:spcAft>
                      </a:pPr>
                      <a:r>
                        <a:rPr lang="de-DE" sz="1200" i="1">
                          <a:effectLst/>
                          <a:latin typeface="Calibri" panose="020F0502020204030204" pitchFamily="34" charset="0"/>
                        </a:rPr>
                        <a:t>Example: Item Card</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a:effectLst/>
                          <a:latin typeface="Calibri" panose="020F0502020204030204" pitchFamily="34" charset="0"/>
                        </a:rPr>
                        <a:t>PAG.&lt;Name of Page&gt;.code.al</a:t>
                      </a:r>
                    </a:p>
                    <a:p>
                      <a:pPr marL="342900" marR="0" fontAlgn="t">
                        <a:spcBef>
                          <a:spcPts val="0"/>
                        </a:spcBef>
                        <a:spcAft>
                          <a:spcPts val="0"/>
                        </a:spcAft>
                      </a:pPr>
                      <a:r>
                        <a:rPr lang="de-DE" sz="1200" i="1">
                          <a:effectLst/>
                          <a:latin typeface="Calibri" panose="020F0502020204030204" pitchFamily="34" charset="0"/>
                        </a:rPr>
                        <a:t>PAG.ItemCard.code.al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a:effectLst/>
                          <a:latin typeface="Calibri" panose="020F0502020204030204" pitchFamily="34" charset="0"/>
                        </a:rPr>
                        <a:t>CCO_P_&lt;Name of Page&gt;_+</a:t>
                      </a:r>
                    </a:p>
                    <a:p>
                      <a:pPr marL="342900" marR="0" fontAlgn="t">
                        <a:spcBef>
                          <a:spcPts val="0"/>
                        </a:spcBef>
                        <a:spcAft>
                          <a:spcPts val="0"/>
                        </a:spcAft>
                      </a:pPr>
                      <a:r>
                        <a:rPr lang="de-DE" sz="1200" i="1">
                          <a:effectLst/>
                          <a:latin typeface="Calibri" panose="020F0502020204030204" pitchFamily="34" charset="0"/>
                        </a:rPr>
                        <a:t>"CCO P Item Card +"</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a:effectLst/>
                          <a:latin typeface="Calibri" panose="020F0502020204030204" pitchFamily="34" charset="0"/>
                        </a:rPr>
                        <a:t>PAG.&lt;Name of Page, …&gt;</a:t>
                      </a:r>
                    </a:p>
                    <a:p>
                      <a:pPr marL="342900" marR="0" fontAlgn="t">
                        <a:spcBef>
                          <a:spcPts val="0"/>
                        </a:spcBef>
                        <a:spcAft>
                          <a:spcPts val="0"/>
                        </a:spcAft>
                      </a:pPr>
                      <a:r>
                        <a:rPr lang="de-DE" sz="1200" i="1">
                          <a:effectLst/>
                          <a:latin typeface="Calibri" panose="020F0502020204030204" pitchFamily="34" charset="0"/>
                        </a:rPr>
                        <a:t>PAG.ItemCard</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extLst>
                  <a:ext uri="{0D108BD9-81ED-4DB2-BD59-A6C34878D82A}">
                    <a16:rowId xmlns:a16="http://schemas.microsoft.com/office/drawing/2014/main" val="266861654"/>
                  </a:ext>
                </a:extLst>
              </a:tr>
              <a:tr h="419842">
                <a:tc>
                  <a:txBody>
                    <a:bodyPr/>
                    <a:lstStyle/>
                    <a:p>
                      <a:pPr marL="0" marR="0" fontAlgn="t">
                        <a:spcBef>
                          <a:spcPts val="0"/>
                        </a:spcBef>
                        <a:spcAft>
                          <a:spcPts val="0"/>
                        </a:spcAft>
                      </a:pPr>
                      <a:r>
                        <a:rPr lang="de-DE" sz="1200">
                          <a:effectLst/>
                          <a:latin typeface="Calibri" panose="020F0502020204030204" pitchFamily="34" charset="0"/>
                        </a:rPr>
                        <a:t>ObjectCU of APP-internal Page</a:t>
                      </a:r>
                    </a:p>
                    <a:p>
                      <a:pPr marL="342900" marR="0" fontAlgn="t">
                        <a:spcBef>
                          <a:spcPts val="0"/>
                        </a:spcBef>
                        <a:spcAft>
                          <a:spcPts val="0"/>
                        </a:spcAft>
                      </a:pPr>
                      <a:r>
                        <a:rPr lang="de-DE" sz="1200" i="1">
                          <a:effectLst/>
                          <a:latin typeface="Calibri" panose="020F0502020204030204" pitchFamily="34" charset="0"/>
                        </a:rPr>
                        <a:t>Example: My App Page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PAG.&lt;Name of Page&gt;.code.al</a:t>
                      </a:r>
                    </a:p>
                    <a:p>
                      <a:pPr marL="342900" marR="0" fontAlgn="t">
                        <a:spcBef>
                          <a:spcPts val="0"/>
                        </a:spcBef>
                        <a:spcAft>
                          <a:spcPts val="0"/>
                        </a:spcAft>
                      </a:pPr>
                      <a:r>
                        <a:rPr lang="de-DE" sz="1200" i="1">
                          <a:effectLst/>
                          <a:latin typeface="Calibri" panose="020F0502020204030204" pitchFamily="34" charset="0"/>
                        </a:rPr>
                        <a:t>PAG.MyAppPage.cc.code.al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CCO_P_&lt;Name of Page&gt;</a:t>
                      </a:r>
                    </a:p>
                    <a:p>
                      <a:pPr marL="342900" marR="0" fontAlgn="t">
                        <a:spcBef>
                          <a:spcPts val="0"/>
                        </a:spcBef>
                        <a:spcAft>
                          <a:spcPts val="0"/>
                        </a:spcAft>
                      </a:pPr>
                      <a:r>
                        <a:rPr lang="de-DE" sz="1200" i="1">
                          <a:effectLst/>
                          <a:latin typeface="Calibri" panose="020F0502020204030204" pitchFamily="34" charset="0"/>
                        </a:rPr>
                        <a:t>"CCO P My App Page"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PAG.&lt;Name of Page, …&gt;.cc</a:t>
                      </a:r>
                    </a:p>
                    <a:p>
                      <a:pPr marL="342900" marR="0" fontAlgn="t">
                        <a:spcBef>
                          <a:spcPts val="0"/>
                        </a:spcBef>
                        <a:spcAft>
                          <a:spcPts val="0"/>
                        </a:spcAft>
                      </a:pPr>
                      <a:r>
                        <a:rPr lang="de-DE" sz="1200" i="1">
                          <a:effectLst/>
                          <a:latin typeface="Calibri" panose="020F0502020204030204" pitchFamily="34" charset="0"/>
                        </a:rPr>
                        <a:t>PAG.MyAppPage.cc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extLst>
                  <a:ext uri="{0D108BD9-81ED-4DB2-BD59-A6C34878D82A}">
                    <a16:rowId xmlns:a16="http://schemas.microsoft.com/office/drawing/2014/main" val="1107916115"/>
                  </a:ext>
                </a:extLst>
              </a:tr>
              <a:tr h="419842">
                <a:tc>
                  <a:txBody>
                    <a:bodyPr/>
                    <a:lstStyle/>
                    <a:p>
                      <a:pPr marL="0" marR="0" fontAlgn="t">
                        <a:spcBef>
                          <a:spcPts val="0"/>
                        </a:spcBef>
                        <a:spcAft>
                          <a:spcPts val="0"/>
                        </a:spcAft>
                      </a:pPr>
                      <a:r>
                        <a:rPr lang="de-DE" sz="1200">
                          <a:effectLst/>
                          <a:latin typeface="Calibri" panose="020F0502020204030204" pitchFamily="34" charset="0"/>
                        </a:rPr>
                        <a:t>ObjectCU of APP-external Report</a:t>
                      </a:r>
                    </a:p>
                    <a:p>
                      <a:pPr marL="342900" marR="0" fontAlgn="t">
                        <a:spcBef>
                          <a:spcPts val="0"/>
                        </a:spcBef>
                        <a:spcAft>
                          <a:spcPts val="0"/>
                        </a:spcAft>
                      </a:pPr>
                      <a:r>
                        <a:rPr lang="de-DE" sz="1200" i="1">
                          <a:effectLst/>
                          <a:latin typeface="Calibri" panose="020F0502020204030204" pitchFamily="34" charset="0"/>
                        </a:rPr>
                        <a:t>Example: Order Confirmation</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a:effectLst/>
                          <a:latin typeface="Calibri" panose="020F0502020204030204" pitchFamily="34" charset="0"/>
                        </a:rPr>
                        <a:t>REP.&lt;Name of Report&gt;.code.al</a:t>
                      </a:r>
                    </a:p>
                    <a:p>
                      <a:pPr marL="342900" marR="0" fontAlgn="t">
                        <a:spcBef>
                          <a:spcPts val="0"/>
                        </a:spcBef>
                        <a:spcAft>
                          <a:spcPts val="0"/>
                        </a:spcAft>
                      </a:pPr>
                      <a:r>
                        <a:rPr lang="de-DE" sz="1200" i="1">
                          <a:effectLst/>
                          <a:latin typeface="Calibri" panose="020F0502020204030204" pitchFamily="34" charset="0"/>
                        </a:rPr>
                        <a:t>REP.OrderConfirmation.code.al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a:effectLst/>
                          <a:latin typeface="Calibri" panose="020F0502020204030204" pitchFamily="34" charset="0"/>
                        </a:rPr>
                        <a:t>CCO_R_&lt;Name of Report&gt;</a:t>
                      </a:r>
                    </a:p>
                    <a:p>
                      <a:pPr marL="342900" marR="0" fontAlgn="t">
                        <a:spcBef>
                          <a:spcPts val="0"/>
                        </a:spcBef>
                        <a:spcAft>
                          <a:spcPts val="0"/>
                        </a:spcAft>
                      </a:pPr>
                      <a:r>
                        <a:rPr lang="de-DE" sz="1200" i="1">
                          <a:effectLst/>
                          <a:latin typeface="Calibri" panose="020F0502020204030204" pitchFamily="34" charset="0"/>
                        </a:rPr>
                        <a:t>"CCO R Order Confirmation +"</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a:effectLst/>
                          <a:latin typeface="Calibri" panose="020F0502020204030204" pitchFamily="34" charset="0"/>
                        </a:rPr>
                        <a:t>REP.&lt;Name of Report, …&gt;</a:t>
                      </a:r>
                    </a:p>
                    <a:p>
                      <a:pPr marL="342900" marR="0" fontAlgn="t">
                        <a:spcBef>
                          <a:spcPts val="0"/>
                        </a:spcBef>
                        <a:spcAft>
                          <a:spcPts val="0"/>
                        </a:spcAft>
                      </a:pPr>
                      <a:r>
                        <a:rPr lang="de-DE" sz="1200" i="1">
                          <a:effectLst/>
                          <a:latin typeface="Calibri" panose="020F0502020204030204" pitchFamily="34" charset="0"/>
                        </a:rPr>
                        <a:t>REP.OrderConfirmation</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51232256"/>
                  </a:ext>
                </a:extLst>
              </a:tr>
              <a:tr h="533704">
                <a:tc>
                  <a:txBody>
                    <a:bodyPr/>
                    <a:lstStyle/>
                    <a:p>
                      <a:pPr marL="0" marR="0" fontAlgn="t">
                        <a:spcBef>
                          <a:spcPts val="0"/>
                        </a:spcBef>
                        <a:spcAft>
                          <a:spcPts val="0"/>
                        </a:spcAft>
                      </a:pPr>
                      <a:r>
                        <a:rPr lang="de-DE" sz="1200">
                          <a:effectLst/>
                          <a:latin typeface="Calibri" panose="020F0502020204030204" pitchFamily="34" charset="0"/>
                        </a:rPr>
                        <a:t>ObjectCU of APP-internal Report</a:t>
                      </a:r>
                    </a:p>
                    <a:p>
                      <a:pPr marL="342900" marR="0" fontAlgn="t">
                        <a:spcBef>
                          <a:spcPts val="0"/>
                        </a:spcBef>
                        <a:spcAft>
                          <a:spcPts val="0"/>
                        </a:spcAft>
                      </a:pPr>
                      <a:r>
                        <a:rPr lang="de-DE" sz="1200" i="1">
                          <a:effectLst/>
                          <a:latin typeface="Calibri" panose="020F0502020204030204" pitchFamily="34" charset="0"/>
                        </a:rPr>
                        <a:t>Example: My App Report</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REP.&lt;Name of Report&gt;.code.al</a:t>
                      </a:r>
                    </a:p>
                    <a:p>
                      <a:pPr marL="342900" marR="0" fontAlgn="t">
                        <a:spcBef>
                          <a:spcPts val="0"/>
                        </a:spcBef>
                        <a:spcAft>
                          <a:spcPts val="0"/>
                        </a:spcAft>
                      </a:pPr>
                      <a:r>
                        <a:rPr lang="de-DE" sz="1200" i="1">
                          <a:effectLst/>
                          <a:latin typeface="Calibri" panose="020F0502020204030204" pitchFamily="34" charset="0"/>
                        </a:rPr>
                        <a:t>REP.MyAppReport.cc.code.al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CCO_R_&lt;Name of Report&gt;</a:t>
                      </a:r>
                    </a:p>
                    <a:p>
                      <a:pPr marL="342900" marR="0" fontAlgn="t">
                        <a:spcBef>
                          <a:spcPts val="0"/>
                        </a:spcBef>
                        <a:spcAft>
                          <a:spcPts val="0"/>
                        </a:spcAft>
                      </a:pPr>
                      <a:r>
                        <a:rPr lang="de-DE" sz="1200" i="1">
                          <a:effectLst/>
                          <a:latin typeface="Calibri" panose="020F0502020204030204" pitchFamily="34" charset="0"/>
                        </a:rPr>
                        <a:t>"CCO R My App Report +"</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REP.&lt;Name of Report, …&gt;.cc</a:t>
                      </a:r>
                    </a:p>
                    <a:p>
                      <a:pPr marL="342900" marR="0" fontAlgn="t">
                        <a:spcBef>
                          <a:spcPts val="0"/>
                        </a:spcBef>
                        <a:spcAft>
                          <a:spcPts val="0"/>
                        </a:spcAft>
                      </a:pPr>
                      <a:r>
                        <a:rPr lang="de-DE" sz="1200" i="1">
                          <a:effectLst/>
                          <a:latin typeface="Calibri" panose="020F0502020204030204" pitchFamily="34" charset="0"/>
                        </a:rPr>
                        <a:t>PAG.MyAppReport.cc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extLst>
                  <a:ext uri="{0D108BD9-81ED-4DB2-BD59-A6C34878D82A}">
                    <a16:rowId xmlns:a16="http://schemas.microsoft.com/office/drawing/2014/main" val="342031938"/>
                  </a:ext>
                </a:extLst>
              </a:tr>
              <a:tr h="251651">
                <a:tc>
                  <a:txBody>
                    <a:bodyPr/>
                    <a:lstStyle/>
                    <a:p>
                      <a:pPr marL="0" marR="0" fontAlgn="t">
                        <a:spcBef>
                          <a:spcPts val="0"/>
                        </a:spcBef>
                        <a:spcAft>
                          <a:spcPts val="0"/>
                        </a:spcAft>
                      </a:pPr>
                      <a:r>
                        <a:rPr lang="de-DE" sz="1200">
                          <a:effectLst/>
                          <a:latin typeface="Calibri" panose="020F0502020204030204" pitchFamily="34" charset="0"/>
                        </a:rPr>
                        <a:t>…</a:t>
                      </a: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a:effectLst/>
                          <a:latin typeface="Calibri" panose="020F0502020204030204" pitchFamily="34" charset="0"/>
                        </a:rPr>
                        <a:t>…</a:t>
                      </a: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a:effectLst/>
                          <a:latin typeface="Calibri" panose="020F0502020204030204" pitchFamily="34" charset="0"/>
                        </a:rPr>
                        <a:t>…</a:t>
                      </a: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dirty="0">
                          <a:effectLst/>
                          <a:latin typeface="Calibri" panose="020F0502020204030204" pitchFamily="34" charset="0"/>
                        </a:rPr>
                        <a:t>…</a:t>
                      </a: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50903009"/>
                  </a:ext>
                </a:extLst>
              </a:tr>
            </a:tbl>
          </a:graphicData>
        </a:graphic>
      </p:graphicFrame>
    </p:spTree>
    <p:extLst>
      <p:ext uri="{BB962C8B-B14F-4D97-AF65-F5344CB8AC3E}">
        <p14:creationId xmlns:p14="http://schemas.microsoft.com/office/powerpoint/2010/main" val="3737605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D49038D-C308-452F-831D-AEB515DE3582}"/>
              </a:ext>
            </a:extLst>
          </p:cNvPr>
          <p:cNvSpPr/>
          <p:nvPr/>
        </p:nvSpPr>
        <p:spPr>
          <a:xfrm>
            <a:off x="1095374" y="3562049"/>
            <a:ext cx="4924425" cy="1305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hteck 1">
            <a:extLst>
              <a:ext uri="{FF2B5EF4-FFF2-40B4-BE49-F238E27FC236}">
                <a16:creationId xmlns:a16="http://schemas.microsoft.com/office/drawing/2014/main" id="{239931D8-6FCC-43B4-9BC4-D8946C9D55DD}"/>
              </a:ext>
            </a:extLst>
          </p:cNvPr>
          <p:cNvSpPr/>
          <p:nvPr/>
        </p:nvSpPr>
        <p:spPr>
          <a:xfrm>
            <a:off x="1095375" y="1990725"/>
            <a:ext cx="4924425"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US" dirty="0">
                <a:solidFill>
                  <a:schemeClr val="bg2"/>
                </a:solidFill>
              </a:rPr>
              <a:t>APP Organization - Documentation: log-files and app-tags</a:t>
            </a: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12</a:t>
            </a:fld>
            <a:endParaRPr lang="de-DE" dirty="0"/>
          </a:p>
        </p:txBody>
      </p:sp>
      <p:sp>
        <p:nvSpPr>
          <p:cNvPr id="39" name="Textplatzhalter 11">
            <a:extLst>
              <a:ext uri="{FF2B5EF4-FFF2-40B4-BE49-F238E27FC236}">
                <a16:creationId xmlns:a16="http://schemas.microsoft.com/office/drawing/2014/main" id="{C1B6D493-4F5D-4160-85C1-095C616BC2CB}"/>
              </a:ext>
            </a:extLst>
          </p:cNvPr>
          <p:cNvSpPr>
            <a:spLocks noGrp="1"/>
          </p:cNvSpPr>
          <p:nvPr>
            <p:ph type="body" sz="quarter" idx="10"/>
          </p:nvPr>
        </p:nvSpPr>
        <p:spPr>
          <a:xfrm>
            <a:off x="359999" y="1079573"/>
            <a:ext cx="11466000" cy="5400426"/>
          </a:xfrm>
        </p:spPr>
        <p:txBody>
          <a:bodyPr/>
          <a:lstStyle/>
          <a:p>
            <a:r>
              <a:rPr lang="de-DE" dirty="0" err="1"/>
              <a:t>Documentation</a:t>
            </a:r>
            <a:r>
              <a:rPr lang="de-DE" dirty="0"/>
              <a:t> via Log Files</a:t>
            </a:r>
          </a:p>
          <a:p>
            <a:pPr lvl="1"/>
            <a:r>
              <a:rPr lang="de-DE" dirty="0" err="1"/>
              <a:t>One</a:t>
            </a:r>
            <a:r>
              <a:rPr lang="de-DE" dirty="0"/>
              <a:t> Log per Folder</a:t>
            </a:r>
          </a:p>
          <a:p>
            <a:pPr lvl="1"/>
            <a:r>
              <a:rPr lang="de-DE" dirty="0"/>
              <a:t>Log </a:t>
            </a:r>
            <a:r>
              <a:rPr lang="de-DE" dirty="0" err="1"/>
              <a:t>file</a:t>
            </a:r>
            <a:r>
              <a:rPr lang="de-DE" dirty="0"/>
              <a:t> </a:t>
            </a:r>
            <a:r>
              <a:rPr lang="de-DE" dirty="0" err="1"/>
              <a:t>contains</a:t>
            </a:r>
            <a:r>
              <a:rPr lang="de-DE" dirty="0"/>
              <a:t> </a:t>
            </a:r>
            <a:r>
              <a:rPr lang="de-DE" dirty="0" err="1"/>
              <a:t>well</a:t>
            </a:r>
            <a:r>
              <a:rPr lang="de-DE" dirty="0"/>
              <a:t> </a:t>
            </a:r>
            <a:r>
              <a:rPr lang="de-DE" dirty="0" err="1"/>
              <a:t>known</a:t>
            </a:r>
            <a:r>
              <a:rPr lang="de-DE" dirty="0"/>
              <a:t> </a:t>
            </a:r>
            <a:r>
              <a:rPr lang="de-DE" dirty="0" err="1"/>
              <a:t>docu</a:t>
            </a:r>
            <a:r>
              <a:rPr lang="de-DE" dirty="0"/>
              <a:t> </a:t>
            </a:r>
            <a:r>
              <a:rPr lang="de-DE" dirty="0" err="1"/>
              <a:t>headers</a:t>
            </a:r>
            <a:r>
              <a:rPr lang="de-DE" dirty="0"/>
              <a:t> (per GAP)</a:t>
            </a:r>
          </a:p>
          <a:p>
            <a:pPr marL="914400" lvl="2" indent="0">
              <a:buNone/>
            </a:pPr>
            <a:r>
              <a:rPr lang="de-DE" i="1" dirty="0"/>
              <a:t>&lt;GAP-Tag&gt;_&lt;Date&gt;_&lt;Developer ID&gt;: &lt;Title </a:t>
            </a:r>
            <a:r>
              <a:rPr lang="de-DE" i="1" dirty="0" err="1"/>
              <a:t>of</a:t>
            </a:r>
            <a:r>
              <a:rPr lang="de-DE" i="1" dirty="0"/>
              <a:t> GAP&gt;</a:t>
            </a:r>
          </a:p>
          <a:p>
            <a:pPr marL="1371600" lvl="3" indent="0">
              <a:buNone/>
            </a:pPr>
            <a:r>
              <a:rPr lang="de-DE" i="1" dirty="0"/>
              <a:t>Information on </a:t>
            </a:r>
            <a:r>
              <a:rPr lang="de-DE" i="1" dirty="0" err="1"/>
              <a:t>changes</a:t>
            </a:r>
            <a:r>
              <a:rPr lang="de-DE" i="1" dirty="0"/>
              <a:t> …</a:t>
            </a:r>
          </a:p>
          <a:p>
            <a:pPr marL="1371600" lvl="3" indent="0">
              <a:buNone/>
            </a:pPr>
            <a:endParaRPr lang="de-DE" dirty="0"/>
          </a:p>
          <a:p>
            <a:pPr marL="914400" lvl="2" indent="0">
              <a:buNone/>
            </a:pPr>
            <a:r>
              <a:rPr lang="de-DE" dirty="0"/>
              <a:t>A „GAP-Tag“ </a:t>
            </a:r>
            <a:r>
              <a:rPr lang="de-DE" dirty="0" err="1"/>
              <a:t>consists</a:t>
            </a:r>
            <a:r>
              <a:rPr lang="de-DE" dirty="0"/>
              <a:t> </a:t>
            </a:r>
            <a:r>
              <a:rPr lang="de-DE" dirty="0" err="1"/>
              <a:t>of</a:t>
            </a:r>
            <a:r>
              <a:rPr lang="de-DE" dirty="0"/>
              <a:t> </a:t>
            </a:r>
            <a:r>
              <a:rPr lang="de-DE" dirty="0" err="1"/>
              <a:t>the</a:t>
            </a:r>
            <a:r>
              <a:rPr lang="de-DE" dirty="0"/>
              <a:t> GAP Identifier and a </a:t>
            </a:r>
            <a:r>
              <a:rPr lang="de-DE" dirty="0" err="1"/>
              <a:t>two</a:t>
            </a:r>
            <a:r>
              <a:rPr lang="de-DE" dirty="0"/>
              <a:t> </a:t>
            </a:r>
            <a:r>
              <a:rPr lang="de-DE" dirty="0" err="1"/>
              <a:t>digit</a:t>
            </a:r>
            <a:r>
              <a:rPr lang="de-DE" dirty="0"/>
              <a:t> </a:t>
            </a:r>
            <a:r>
              <a:rPr lang="de-DE" dirty="0" err="1"/>
              <a:t>suffix</a:t>
            </a:r>
            <a:r>
              <a:rPr lang="de-DE" dirty="0"/>
              <a:t> </a:t>
            </a:r>
            <a:r>
              <a:rPr lang="de-DE" dirty="0" err="1"/>
              <a:t>counting</a:t>
            </a:r>
            <a:r>
              <a:rPr lang="de-DE" dirty="0"/>
              <a:t> </a:t>
            </a:r>
            <a:r>
              <a:rPr lang="de-DE" dirty="0" err="1"/>
              <a:t>the</a:t>
            </a:r>
            <a:r>
              <a:rPr lang="de-DE" dirty="0"/>
              <a:t> </a:t>
            </a:r>
            <a:r>
              <a:rPr lang="de-DE" dirty="0" err="1"/>
              <a:t>generations</a:t>
            </a:r>
            <a:r>
              <a:rPr lang="de-DE" dirty="0"/>
              <a:t> </a:t>
            </a:r>
            <a:r>
              <a:rPr lang="de-DE" dirty="0" err="1"/>
              <a:t>of</a:t>
            </a:r>
            <a:r>
              <a:rPr lang="de-DE" dirty="0"/>
              <a:t> </a:t>
            </a:r>
            <a:r>
              <a:rPr lang="de-DE" dirty="0" err="1"/>
              <a:t>implementations</a:t>
            </a:r>
            <a:r>
              <a:rPr lang="de-DE" dirty="0"/>
              <a:t> </a:t>
            </a:r>
            <a:r>
              <a:rPr lang="de-DE" dirty="0" err="1"/>
              <a:t>of</a:t>
            </a:r>
            <a:r>
              <a:rPr lang="de-DE" dirty="0"/>
              <a:t> </a:t>
            </a:r>
            <a:r>
              <a:rPr lang="de-DE" dirty="0" err="1"/>
              <a:t>the</a:t>
            </a:r>
            <a:r>
              <a:rPr lang="de-DE" dirty="0"/>
              <a:t> </a:t>
            </a:r>
            <a:r>
              <a:rPr lang="de-DE" dirty="0" err="1"/>
              <a:t>gap</a:t>
            </a:r>
            <a:r>
              <a:rPr lang="de-DE" dirty="0"/>
              <a:t>.</a:t>
            </a:r>
          </a:p>
          <a:p>
            <a:pPr marL="914400" lvl="2" indent="0">
              <a:buNone/>
            </a:pPr>
            <a:r>
              <a:rPr lang="de-DE" dirty="0" err="1"/>
              <a:t>If</a:t>
            </a:r>
            <a:r>
              <a:rPr lang="de-DE" dirty="0"/>
              <a:t> a GAP Implementation </a:t>
            </a:r>
            <a:r>
              <a:rPr lang="de-DE" dirty="0" err="1"/>
              <a:t>tsarts</a:t>
            </a:r>
            <a:r>
              <a:rPr lang="de-DE" dirty="0"/>
              <a:t>, </a:t>
            </a:r>
            <a:r>
              <a:rPr lang="de-DE" dirty="0" err="1"/>
              <a:t>the</a:t>
            </a:r>
            <a:r>
              <a:rPr lang="de-DE" dirty="0"/>
              <a:t> </a:t>
            </a:r>
            <a:r>
              <a:rPr lang="de-DE" dirty="0" err="1"/>
              <a:t>suffix</a:t>
            </a:r>
            <a:r>
              <a:rPr lang="de-DE" dirty="0"/>
              <a:t> </a:t>
            </a:r>
            <a:r>
              <a:rPr lang="de-DE" dirty="0" err="1"/>
              <a:t>is</a:t>
            </a:r>
            <a:r>
              <a:rPr lang="de-DE" dirty="0"/>
              <a:t> „.01“, </a:t>
            </a:r>
            <a:r>
              <a:rPr lang="de-DE" dirty="0" err="1"/>
              <a:t>if</a:t>
            </a:r>
            <a:r>
              <a:rPr lang="de-DE" dirty="0"/>
              <a:t> </a:t>
            </a:r>
            <a:r>
              <a:rPr lang="de-DE" dirty="0" err="1"/>
              <a:t>is</a:t>
            </a:r>
            <a:r>
              <a:rPr lang="de-DE" dirty="0"/>
              <a:t> </a:t>
            </a:r>
            <a:r>
              <a:rPr lang="de-DE" dirty="0" err="1"/>
              <a:t>reopened</a:t>
            </a:r>
            <a:r>
              <a:rPr lang="de-DE" dirty="0"/>
              <a:t> after a </a:t>
            </a:r>
            <a:r>
              <a:rPr lang="de-DE" dirty="0" err="1"/>
              <a:t>first</a:t>
            </a:r>
            <a:r>
              <a:rPr lang="de-DE" dirty="0"/>
              <a:t> </a:t>
            </a:r>
            <a:r>
              <a:rPr lang="de-DE" dirty="0" err="1"/>
              <a:t>completion</a:t>
            </a:r>
            <a:r>
              <a:rPr lang="de-DE" dirty="0"/>
              <a:t>, </a:t>
            </a:r>
            <a:r>
              <a:rPr lang="de-DE" dirty="0" err="1"/>
              <a:t>it</a:t>
            </a:r>
            <a:r>
              <a:rPr lang="de-DE" dirty="0"/>
              <a:t> </a:t>
            </a:r>
            <a:r>
              <a:rPr lang="de-DE" dirty="0" err="1"/>
              <a:t>gets</a:t>
            </a:r>
            <a:r>
              <a:rPr lang="de-DE" dirty="0"/>
              <a:t> </a:t>
            </a:r>
            <a:r>
              <a:rPr lang="de-DE" dirty="0" err="1"/>
              <a:t>suffix</a:t>
            </a:r>
            <a:r>
              <a:rPr lang="de-DE" dirty="0"/>
              <a:t> „.02“ and so on.</a:t>
            </a:r>
          </a:p>
          <a:p>
            <a:pPr marL="914400" lvl="2" indent="0">
              <a:buNone/>
            </a:pPr>
            <a:endParaRPr lang="de-DE" dirty="0"/>
          </a:p>
          <a:p>
            <a:pPr marL="914400" lvl="2" indent="0">
              <a:buNone/>
            </a:pPr>
            <a:r>
              <a:rPr lang="de-DE" i="1" dirty="0"/>
              <a:t>GAP-FI-001.01 01.01.2019 DENUE.MPRO: Default Description</a:t>
            </a:r>
          </a:p>
          <a:p>
            <a:pPr marL="1371600" lvl="3" indent="0">
              <a:buNone/>
            </a:pPr>
            <a:r>
              <a:rPr lang="de-DE" i="1" dirty="0" err="1"/>
              <a:t>Created</a:t>
            </a:r>
            <a:endParaRPr lang="de-DE" i="1" dirty="0"/>
          </a:p>
          <a:p>
            <a:pPr marL="1828800" lvl="4" indent="0">
              <a:buNone/>
            </a:pPr>
            <a:r>
              <a:rPr lang="de-DE" i="1" dirty="0"/>
              <a:t>New </a:t>
            </a:r>
            <a:r>
              <a:rPr lang="de-DE" i="1" dirty="0" err="1"/>
              <a:t>field</a:t>
            </a:r>
            <a:r>
              <a:rPr lang="de-DE" i="1" dirty="0"/>
              <a:t> 55000 „Description 3“</a:t>
            </a:r>
          </a:p>
          <a:p>
            <a:pPr marL="1371600" lvl="3" indent="0">
              <a:buNone/>
            </a:pPr>
            <a:r>
              <a:rPr lang="de-DE" i="1" dirty="0" err="1"/>
              <a:t>Modified</a:t>
            </a:r>
            <a:endParaRPr lang="de-DE" i="1" dirty="0"/>
          </a:p>
          <a:p>
            <a:pPr marL="1371600" lvl="3" indent="0">
              <a:buNone/>
            </a:pPr>
            <a:r>
              <a:rPr lang="de-DE" dirty="0"/>
              <a:t>	…..</a:t>
            </a:r>
          </a:p>
          <a:p>
            <a:pPr lvl="1"/>
            <a:r>
              <a:rPr lang="de-DE" dirty="0" err="1"/>
              <a:t>Remark</a:t>
            </a:r>
            <a:r>
              <a:rPr lang="de-DE" dirty="0"/>
              <a:t>: </a:t>
            </a:r>
            <a:r>
              <a:rPr lang="de-DE" dirty="0" err="1"/>
              <a:t>perhaps</a:t>
            </a:r>
            <a:r>
              <a:rPr lang="de-DE" dirty="0"/>
              <a:t>, </a:t>
            </a:r>
            <a:r>
              <a:rPr lang="de-DE" dirty="0" err="1"/>
              <a:t>we</a:t>
            </a:r>
            <a:r>
              <a:rPr lang="de-DE" dirty="0"/>
              <a:t> will </a:t>
            </a:r>
            <a:r>
              <a:rPr lang="de-DE" dirty="0" err="1"/>
              <a:t>be</a:t>
            </a:r>
            <a:r>
              <a:rPr lang="de-DE" dirty="0"/>
              <a:t> </a:t>
            </a:r>
            <a:r>
              <a:rPr lang="de-DE" dirty="0" err="1"/>
              <a:t>able</a:t>
            </a:r>
            <a:r>
              <a:rPr lang="de-DE" dirty="0"/>
              <a:t> </a:t>
            </a:r>
            <a:r>
              <a:rPr lang="de-DE" dirty="0" err="1"/>
              <a:t>to</a:t>
            </a:r>
            <a:r>
              <a:rPr lang="de-DE" dirty="0"/>
              <a:t> </a:t>
            </a:r>
            <a:r>
              <a:rPr lang="de-DE" dirty="0" err="1"/>
              <a:t>skip</a:t>
            </a:r>
            <a:r>
              <a:rPr lang="de-DE" dirty="0"/>
              <a:t> </a:t>
            </a:r>
            <a:r>
              <a:rPr lang="de-DE" dirty="0" err="1"/>
              <a:t>documentation</a:t>
            </a:r>
            <a:r>
              <a:rPr lang="de-DE" dirty="0"/>
              <a:t> in </a:t>
            </a:r>
            <a:r>
              <a:rPr lang="de-DE" dirty="0" err="1"/>
              <a:t>the</a:t>
            </a:r>
            <a:r>
              <a:rPr lang="de-DE" dirty="0"/>
              <a:t> </a:t>
            </a:r>
            <a:r>
              <a:rPr lang="de-DE" dirty="0" err="1"/>
              <a:t>future</a:t>
            </a:r>
            <a:r>
              <a:rPr lang="de-DE" dirty="0"/>
              <a:t>, </a:t>
            </a:r>
            <a:r>
              <a:rPr lang="de-DE" dirty="0" err="1"/>
              <a:t>using</a:t>
            </a:r>
            <a:r>
              <a:rPr lang="de-DE" dirty="0"/>
              <a:t> Azure </a:t>
            </a:r>
            <a:r>
              <a:rPr lang="de-DE" dirty="0" err="1"/>
              <a:t>DevOps</a:t>
            </a:r>
            <a:r>
              <a:rPr lang="de-DE" dirty="0"/>
              <a:t> …</a:t>
            </a:r>
          </a:p>
          <a:p>
            <a:endParaRPr lang="de-DE" dirty="0"/>
          </a:p>
        </p:txBody>
      </p:sp>
    </p:spTree>
    <p:extLst>
      <p:ext uri="{BB962C8B-B14F-4D97-AF65-F5344CB8AC3E}">
        <p14:creationId xmlns:p14="http://schemas.microsoft.com/office/powerpoint/2010/main" val="123999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US" dirty="0">
                <a:solidFill>
                  <a:schemeClr val="bg2"/>
                </a:solidFill>
              </a:rPr>
              <a:t>APP Organization - Documentation: log-files and app-tags</a:t>
            </a: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13</a:t>
            </a:fld>
            <a:endParaRPr lang="de-DE" dirty="0"/>
          </a:p>
        </p:txBody>
      </p:sp>
      <p:sp>
        <p:nvSpPr>
          <p:cNvPr id="39" name="Textplatzhalter 11">
            <a:extLst>
              <a:ext uri="{FF2B5EF4-FFF2-40B4-BE49-F238E27FC236}">
                <a16:creationId xmlns:a16="http://schemas.microsoft.com/office/drawing/2014/main" id="{C1B6D493-4F5D-4160-85C1-095C616BC2CB}"/>
              </a:ext>
            </a:extLst>
          </p:cNvPr>
          <p:cNvSpPr>
            <a:spLocks noGrp="1"/>
          </p:cNvSpPr>
          <p:nvPr>
            <p:ph type="body" sz="quarter" idx="10"/>
          </p:nvPr>
        </p:nvSpPr>
        <p:spPr>
          <a:xfrm>
            <a:off x="359999" y="1291835"/>
            <a:ext cx="6612301" cy="975115"/>
          </a:xfrm>
        </p:spPr>
        <p:txBody>
          <a:bodyPr/>
          <a:lstStyle/>
          <a:p>
            <a:r>
              <a:rPr lang="de-DE" dirty="0"/>
              <a:t>The „</a:t>
            </a:r>
            <a:r>
              <a:rPr lang="de-DE" dirty="0" err="1"/>
              <a:t>app.tags</a:t>
            </a:r>
            <a:r>
              <a:rPr lang="de-DE" dirty="0"/>
              <a:t>“ </a:t>
            </a:r>
            <a:r>
              <a:rPr lang="de-DE" dirty="0" err="1"/>
              <a:t>file</a:t>
            </a:r>
            <a:endParaRPr lang="de-DE" dirty="0"/>
          </a:p>
          <a:p>
            <a:pPr lvl="1"/>
            <a:r>
              <a:rPr lang="de-DE" dirty="0" err="1"/>
              <a:t>Loctaed</a:t>
            </a:r>
            <a:r>
              <a:rPr lang="de-DE" dirty="0"/>
              <a:t> in </a:t>
            </a:r>
            <a:r>
              <a:rPr lang="de-DE" dirty="0" err="1"/>
              <a:t>the</a:t>
            </a:r>
            <a:r>
              <a:rPr lang="de-DE" dirty="0"/>
              <a:t> root </a:t>
            </a:r>
            <a:r>
              <a:rPr lang="de-DE" dirty="0" err="1"/>
              <a:t>folder</a:t>
            </a:r>
            <a:r>
              <a:rPr lang="de-DE" dirty="0"/>
              <a:t> </a:t>
            </a:r>
            <a:r>
              <a:rPr lang="de-DE" dirty="0" err="1"/>
              <a:t>of</a:t>
            </a:r>
            <a:r>
              <a:rPr lang="de-DE" dirty="0"/>
              <a:t> </a:t>
            </a:r>
            <a:r>
              <a:rPr lang="de-DE" dirty="0" err="1"/>
              <a:t>the</a:t>
            </a:r>
            <a:r>
              <a:rPr lang="de-DE" dirty="0"/>
              <a:t> </a:t>
            </a:r>
            <a:r>
              <a:rPr lang="de-DE" dirty="0" err="1"/>
              <a:t>app</a:t>
            </a:r>
            <a:endParaRPr lang="de-DE" dirty="0"/>
          </a:p>
          <a:p>
            <a:pPr lvl="1"/>
            <a:r>
              <a:rPr lang="de-DE" dirty="0" err="1"/>
              <a:t>Contains</a:t>
            </a:r>
            <a:r>
              <a:rPr lang="de-DE" dirty="0"/>
              <a:t> al </a:t>
            </a:r>
            <a:r>
              <a:rPr lang="de-DE" dirty="0" err="1"/>
              <a:t>list</a:t>
            </a:r>
            <a:r>
              <a:rPr lang="de-DE" dirty="0"/>
              <a:t> </a:t>
            </a:r>
            <a:r>
              <a:rPr lang="de-DE" dirty="0" err="1"/>
              <a:t>of</a:t>
            </a:r>
            <a:r>
              <a:rPr lang="de-DE" dirty="0"/>
              <a:t> </a:t>
            </a:r>
            <a:r>
              <a:rPr lang="de-DE" dirty="0" err="1"/>
              <a:t>the</a:t>
            </a:r>
            <a:r>
              <a:rPr lang="de-DE" dirty="0"/>
              <a:t> GAPs </a:t>
            </a:r>
            <a:r>
              <a:rPr lang="de-DE" dirty="0" err="1"/>
              <a:t>implemented</a:t>
            </a:r>
            <a:r>
              <a:rPr lang="de-DE" dirty="0"/>
              <a:t> </a:t>
            </a:r>
            <a:br>
              <a:rPr lang="de-DE" dirty="0"/>
            </a:br>
            <a:r>
              <a:rPr lang="de-DE" dirty="0" err="1"/>
              <a:t>up</a:t>
            </a:r>
            <a:r>
              <a:rPr lang="de-DE" dirty="0"/>
              <a:t> </a:t>
            </a:r>
            <a:r>
              <a:rPr lang="de-DE" dirty="0" err="1"/>
              <a:t>to</a:t>
            </a:r>
            <a:r>
              <a:rPr lang="de-DE" dirty="0"/>
              <a:t> </a:t>
            </a:r>
            <a:r>
              <a:rPr lang="de-DE" dirty="0" err="1"/>
              <a:t>the</a:t>
            </a:r>
            <a:r>
              <a:rPr lang="de-DE" dirty="0"/>
              <a:t> </a:t>
            </a:r>
            <a:r>
              <a:rPr lang="de-DE" dirty="0" err="1"/>
              <a:t>current</a:t>
            </a:r>
            <a:r>
              <a:rPr lang="de-DE" dirty="0"/>
              <a:t> </a:t>
            </a:r>
            <a:r>
              <a:rPr lang="de-DE" dirty="0" err="1"/>
              <a:t>project</a:t>
            </a:r>
            <a:r>
              <a:rPr lang="de-DE" dirty="0"/>
              <a:t> </a:t>
            </a:r>
            <a:r>
              <a:rPr lang="de-DE" dirty="0" err="1"/>
              <a:t>state</a:t>
            </a:r>
            <a:endParaRPr lang="de-DE" dirty="0"/>
          </a:p>
          <a:p>
            <a:pPr lvl="1"/>
            <a:endParaRPr lang="de-DE" dirty="0"/>
          </a:p>
          <a:p>
            <a:pPr lvl="1"/>
            <a:r>
              <a:rPr lang="de-DE" dirty="0"/>
              <a:t>[GAP-ID].[xx]: </a:t>
            </a:r>
            <a:r>
              <a:rPr lang="de-DE" dirty="0" err="1"/>
              <a:t>the</a:t>
            </a:r>
            <a:r>
              <a:rPr lang="de-DE" dirty="0"/>
              <a:t> „xx“ </a:t>
            </a:r>
            <a:r>
              <a:rPr lang="de-DE" dirty="0" err="1"/>
              <a:t>denotes</a:t>
            </a:r>
            <a:r>
              <a:rPr lang="de-DE" dirty="0"/>
              <a:t> </a:t>
            </a:r>
            <a:r>
              <a:rPr lang="de-DE" dirty="0" err="1"/>
              <a:t>the</a:t>
            </a:r>
            <a:r>
              <a:rPr lang="de-DE" dirty="0"/>
              <a:t> „</a:t>
            </a:r>
            <a:r>
              <a:rPr lang="de-DE" dirty="0" err="1"/>
              <a:t>development</a:t>
            </a:r>
            <a:r>
              <a:rPr lang="de-DE" dirty="0"/>
              <a:t> </a:t>
            </a:r>
            <a:r>
              <a:rPr lang="de-DE" dirty="0" err="1"/>
              <a:t>phase</a:t>
            </a:r>
            <a:r>
              <a:rPr lang="de-DE" dirty="0"/>
              <a:t>“ </a:t>
            </a:r>
            <a:br>
              <a:rPr lang="de-DE" dirty="0"/>
            </a:br>
            <a:r>
              <a:rPr lang="de-DE" dirty="0" err="1"/>
              <a:t>of</a:t>
            </a:r>
            <a:r>
              <a:rPr lang="de-DE" dirty="0"/>
              <a:t> </a:t>
            </a:r>
            <a:r>
              <a:rPr lang="de-DE" dirty="0" err="1"/>
              <a:t>the</a:t>
            </a:r>
            <a:r>
              <a:rPr lang="de-DE" dirty="0"/>
              <a:t> GAP</a:t>
            </a:r>
          </a:p>
          <a:p>
            <a:pPr lvl="1"/>
            <a:endParaRPr lang="de-DE" dirty="0"/>
          </a:p>
          <a:p>
            <a:pPr lvl="1"/>
            <a:r>
              <a:rPr lang="de-DE" dirty="0" err="1"/>
              <a:t>Enables</a:t>
            </a:r>
            <a:r>
              <a:rPr lang="de-DE" dirty="0"/>
              <a:t> </a:t>
            </a:r>
            <a:r>
              <a:rPr lang="de-DE" dirty="0">
                <a:solidFill>
                  <a:srgbClr val="FF0000"/>
                </a:solidFill>
              </a:rPr>
              <a:t>„</a:t>
            </a:r>
            <a:r>
              <a:rPr lang="de-DE" dirty="0" err="1">
                <a:solidFill>
                  <a:srgbClr val="FF0000"/>
                </a:solidFill>
              </a:rPr>
              <a:t>app-wide</a:t>
            </a:r>
            <a:r>
              <a:rPr lang="de-DE" dirty="0">
                <a:solidFill>
                  <a:srgbClr val="FF0000"/>
                </a:solidFill>
              </a:rPr>
              <a:t>“ </a:t>
            </a:r>
            <a:r>
              <a:rPr lang="de-DE" dirty="0" err="1">
                <a:solidFill>
                  <a:srgbClr val="FF0000"/>
                </a:solidFill>
              </a:rPr>
              <a:t>search</a:t>
            </a:r>
            <a:r>
              <a:rPr lang="de-DE" dirty="0"/>
              <a:t> </a:t>
            </a:r>
            <a:r>
              <a:rPr lang="de-DE" dirty="0" err="1"/>
              <a:t>for</a:t>
            </a:r>
            <a:r>
              <a:rPr lang="de-DE" dirty="0"/>
              <a:t> GAP </a:t>
            </a:r>
            <a:r>
              <a:rPr lang="de-DE" dirty="0" err="1"/>
              <a:t>Implementations</a:t>
            </a:r>
            <a:endParaRPr lang="de-DE" dirty="0"/>
          </a:p>
          <a:p>
            <a:pPr lvl="1"/>
            <a:endParaRPr lang="de-DE" dirty="0"/>
          </a:p>
          <a:p>
            <a:pPr lvl="1"/>
            <a:endParaRPr lang="de-DE" dirty="0"/>
          </a:p>
          <a:p>
            <a:pPr marL="0" indent="0">
              <a:buNone/>
            </a:pPr>
            <a:endParaRPr lang="de-DE" dirty="0"/>
          </a:p>
        </p:txBody>
      </p:sp>
      <p:pic>
        <p:nvPicPr>
          <p:cNvPr id="2" name="Grafik 1">
            <a:extLst>
              <a:ext uri="{FF2B5EF4-FFF2-40B4-BE49-F238E27FC236}">
                <a16:creationId xmlns:a16="http://schemas.microsoft.com/office/drawing/2014/main" id="{7C0AA5ED-B991-4020-933D-EB954491E29F}"/>
              </a:ext>
            </a:extLst>
          </p:cNvPr>
          <p:cNvPicPr>
            <a:picLocks noChangeAspect="1"/>
          </p:cNvPicPr>
          <p:nvPr/>
        </p:nvPicPr>
        <p:blipFill>
          <a:blip r:embed="rId2"/>
          <a:stretch>
            <a:fillRect/>
          </a:stretch>
        </p:blipFill>
        <p:spPr>
          <a:xfrm>
            <a:off x="6266424" y="1274523"/>
            <a:ext cx="5577666" cy="1962424"/>
          </a:xfrm>
          <a:prstGeom prst="rect">
            <a:avLst/>
          </a:prstGeom>
        </p:spPr>
      </p:pic>
      <p:pic>
        <p:nvPicPr>
          <p:cNvPr id="8" name="Grafik 7">
            <a:extLst>
              <a:ext uri="{FF2B5EF4-FFF2-40B4-BE49-F238E27FC236}">
                <a16:creationId xmlns:a16="http://schemas.microsoft.com/office/drawing/2014/main" id="{242E3620-16D1-4A52-83C6-7C587162EF4D}"/>
              </a:ext>
            </a:extLst>
          </p:cNvPr>
          <p:cNvPicPr>
            <a:picLocks noChangeAspect="1"/>
          </p:cNvPicPr>
          <p:nvPr/>
        </p:nvPicPr>
        <p:blipFill>
          <a:blip r:embed="rId3"/>
          <a:stretch>
            <a:fillRect/>
          </a:stretch>
        </p:blipFill>
        <p:spPr>
          <a:xfrm>
            <a:off x="5688089" y="3634232"/>
            <a:ext cx="2601390" cy="2558249"/>
          </a:xfrm>
          <a:prstGeom prst="rect">
            <a:avLst/>
          </a:prstGeom>
        </p:spPr>
      </p:pic>
      <p:pic>
        <p:nvPicPr>
          <p:cNvPr id="10" name="Grafik 9">
            <a:extLst>
              <a:ext uri="{FF2B5EF4-FFF2-40B4-BE49-F238E27FC236}">
                <a16:creationId xmlns:a16="http://schemas.microsoft.com/office/drawing/2014/main" id="{FE7245E1-9F62-4E30-9471-44717F17B28E}"/>
              </a:ext>
            </a:extLst>
          </p:cNvPr>
          <p:cNvPicPr>
            <a:picLocks noChangeAspect="1"/>
          </p:cNvPicPr>
          <p:nvPr/>
        </p:nvPicPr>
        <p:blipFill>
          <a:blip r:embed="rId4"/>
          <a:stretch>
            <a:fillRect/>
          </a:stretch>
        </p:blipFill>
        <p:spPr>
          <a:xfrm>
            <a:off x="8724903" y="3634233"/>
            <a:ext cx="3237931" cy="2558249"/>
          </a:xfrm>
          <a:prstGeom prst="rect">
            <a:avLst/>
          </a:prstGeom>
        </p:spPr>
      </p:pic>
      <p:cxnSp>
        <p:nvCxnSpPr>
          <p:cNvPr id="14" name="Gerader Verbinder 13">
            <a:extLst>
              <a:ext uri="{FF2B5EF4-FFF2-40B4-BE49-F238E27FC236}">
                <a16:creationId xmlns:a16="http://schemas.microsoft.com/office/drawing/2014/main" id="{588D33E0-9B5A-472E-A317-80B83CB5E267}"/>
              </a:ext>
            </a:extLst>
          </p:cNvPr>
          <p:cNvCxnSpPr>
            <a:cxnSpLocks/>
            <a:endCxn id="2" idx="1"/>
          </p:cNvCxnSpPr>
          <p:nvPr/>
        </p:nvCxnSpPr>
        <p:spPr>
          <a:xfrm>
            <a:off x="4229100" y="1816366"/>
            <a:ext cx="2037324" cy="4393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DAC4B354-ADD0-4CBC-9E68-153FBD4854D6}"/>
              </a:ext>
            </a:extLst>
          </p:cNvPr>
          <p:cNvCxnSpPr>
            <a:cxnSpLocks/>
            <a:endCxn id="8" idx="1"/>
          </p:cNvCxnSpPr>
          <p:nvPr/>
        </p:nvCxnSpPr>
        <p:spPr>
          <a:xfrm>
            <a:off x="3103200" y="3933825"/>
            <a:ext cx="2584889" cy="9795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D859E11B-67B0-4BD4-8907-6B0E4C3C44EA}"/>
              </a:ext>
            </a:extLst>
          </p:cNvPr>
          <p:cNvCxnSpPr>
            <a:cxnSpLocks/>
            <a:stCxn id="8" idx="3"/>
            <a:endCxn id="10" idx="1"/>
          </p:cNvCxnSpPr>
          <p:nvPr/>
        </p:nvCxnSpPr>
        <p:spPr>
          <a:xfrm>
            <a:off x="8289479" y="4913357"/>
            <a:ext cx="435424" cy="1"/>
          </a:xfrm>
          <a:prstGeom prst="lin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60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1  </a:t>
            </a:r>
          </a:p>
          <a:p>
            <a:pPr algn="ctr"/>
            <a:endParaRPr lang="de-DE" sz="6000" dirty="0"/>
          </a:p>
          <a:p>
            <a:pPr algn="ctr"/>
            <a:r>
              <a:rPr lang="de-DE" sz="6000" dirty="0"/>
              <a:t>Hello World </a:t>
            </a:r>
          </a:p>
          <a:p>
            <a:pPr algn="ctr"/>
            <a:r>
              <a:rPr lang="de-DE" sz="6000" dirty="0" err="1"/>
              <a:t>our</a:t>
            </a:r>
            <a:r>
              <a:rPr lang="de-DE" sz="6000" dirty="0"/>
              <a:t> </a:t>
            </a:r>
            <a:r>
              <a:rPr lang="de-DE" sz="6000" dirty="0" err="1"/>
              <a:t>very</a:t>
            </a:r>
            <a:r>
              <a:rPr lang="de-DE" sz="6000" dirty="0"/>
              <a:t> </a:t>
            </a:r>
            <a:r>
              <a:rPr lang="de-DE" sz="6000" dirty="0" err="1"/>
              <a:t>first</a:t>
            </a:r>
            <a:r>
              <a:rPr lang="de-DE" sz="6000" dirty="0"/>
              <a:t> </a:t>
            </a:r>
            <a:r>
              <a:rPr lang="de-DE" sz="6000" dirty="0" err="1"/>
              <a:t>page</a:t>
            </a:r>
            <a:r>
              <a:rPr lang="de-DE" sz="6000" dirty="0"/>
              <a:t> </a:t>
            </a:r>
            <a:r>
              <a:rPr lang="de-DE" sz="6000" dirty="0" err="1"/>
              <a:t>extension</a:t>
            </a:r>
            <a:r>
              <a:rPr lang="de-DE" sz="6000" dirty="0"/>
              <a:t>?</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14</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240855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2DDDCB62-CA8A-4139-B07F-7E5BC419FD3C}"/>
              </a:ext>
            </a:extLst>
          </p:cNvPr>
          <p:cNvPicPr>
            <a:picLocks noChangeAspect="1"/>
          </p:cNvPicPr>
          <p:nvPr/>
        </p:nvPicPr>
        <p:blipFill>
          <a:blip r:embed="rId3"/>
          <a:stretch>
            <a:fillRect/>
          </a:stretch>
        </p:blipFill>
        <p:spPr>
          <a:xfrm>
            <a:off x="7893529" y="1996805"/>
            <a:ext cx="4224234" cy="1918267"/>
          </a:xfrm>
          <a:prstGeom prst="rect">
            <a:avLst/>
          </a:prstGeom>
        </p:spPr>
      </p:pic>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15</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de-DE" dirty="0" err="1"/>
              <a:t>HandsOn</a:t>
            </a:r>
            <a:r>
              <a:rPr lang="de-DE" dirty="0"/>
              <a:t> – </a:t>
            </a:r>
            <a:r>
              <a:rPr lang="de-DE" dirty="0" err="1"/>
              <a:t>Exercise</a:t>
            </a:r>
            <a:r>
              <a:rPr lang="de-DE" dirty="0"/>
              <a:t> 1 | Hello World: </a:t>
            </a:r>
            <a:r>
              <a:rPr lang="de-DE" dirty="0" err="1"/>
              <a:t>our</a:t>
            </a:r>
            <a:r>
              <a:rPr lang="de-DE" dirty="0"/>
              <a:t> </a:t>
            </a:r>
            <a:r>
              <a:rPr lang="de-DE" dirty="0" err="1"/>
              <a:t>very</a:t>
            </a:r>
            <a:r>
              <a:rPr lang="de-DE" dirty="0"/>
              <a:t> </a:t>
            </a:r>
            <a:r>
              <a:rPr lang="de-DE" dirty="0" err="1"/>
              <a:t>first</a:t>
            </a:r>
            <a:r>
              <a:rPr lang="de-DE" dirty="0"/>
              <a:t> </a:t>
            </a:r>
            <a:r>
              <a:rPr lang="de-DE" dirty="0" err="1"/>
              <a:t>page</a:t>
            </a:r>
            <a:r>
              <a:rPr lang="de-DE" dirty="0"/>
              <a:t> </a:t>
            </a:r>
            <a:r>
              <a:rPr lang="de-DE" dirty="0" err="1"/>
              <a:t>extension</a:t>
            </a:r>
            <a:endParaRPr lang="de-DE" dirty="0">
              <a:solidFill>
                <a:schemeClr val="bg2"/>
              </a:solidFill>
            </a:endParaRPr>
          </a:p>
        </p:txBody>
      </p:sp>
      <p:sp>
        <p:nvSpPr>
          <p:cNvPr id="10" name="Rechteck 9">
            <a:extLst>
              <a:ext uri="{FF2B5EF4-FFF2-40B4-BE49-F238E27FC236}">
                <a16:creationId xmlns:a16="http://schemas.microsoft.com/office/drawing/2014/main" id="{17773278-59BB-4E9B-BEB9-846DBCFB8957}"/>
              </a:ext>
            </a:extLst>
          </p:cNvPr>
          <p:cNvSpPr/>
          <p:nvPr/>
        </p:nvSpPr>
        <p:spPr>
          <a:xfrm>
            <a:off x="360000" y="2041765"/>
            <a:ext cx="2140674" cy="251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solidFill>
                  <a:srgbClr val="002060"/>
                </a:solidFill>
              </a:rPr>
              <a:t>Load Template</a:t>
            </a:r>
            <a:endParaRPr lang="en-GB" sz="800" dirty="0">
              <a:solidFill>
                <a:srgbClr val="002060"/>
              </a:solidFill>
            </a:endParaRPr>
          </a:p>
        </p:txBody>
      </p:sp>
      <p:sp>
        <p:nvSpPr>
          <p:cNvPr id="17" name="Rechteck 16">
            <a:extLst>
              <a:ext uri="{FF2B5EF4-FFF2-40B4-BE49-F238E27FC236}">
                <a16:creationId xmlns:a16="http://schemas.microsoft.com/office/drawing/2014/main" id="{BCA38C0D-6BC0-4964-A8F0-E66C3602A6CA}"/>
              </a:ext>
            </a:extLst>
          </p:cNvPr>
          <p:cNvSpPr/>
          <p:nvPr/>
        </p:nvSpPr>
        <p:spPr>
          <a:xfrm>
            <a:off x="2961160" y="2041765"/>
            <a:ext cx="4604293" cy="9230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800" dirty="0">
                <a:solidFill>
                  <a:srgbClr val="002060"/>
                </a:solidFill>
              </a:rPr>
              <a:t>Create „</a:t>
            </a:r>
            <a:r>
              <a:rPr lang="de-DE" sz="800" dirty="0">
                <a:solidFill>
                  <a:srgbClr val="FF0000"/>
                </a:solidFill>
              </a:rPr>
              <a:t>Hello World</a:t>
            </a:r>
            <a:r>
              <a:rPr lang="de-DE" sz="800" dirty="0">
                <a:solidFill>
                  <a:srgbClr val="002060"/>
                </a:solidFill>
              </a:rPr>
              <a:t>“</a:t>
            </a:r>
          </a:p>
          <a:p>
            <a:pPr marL="285750" indent="-285750">
              <a:buFontTx/>
              <a:buChar char="-"/>
            </a:pPr>
            <a:r>
              <a:rPr lang="de-DE" sz="800" i="1" dirty="0">
                <a:solidFill>
                  <a:srgbClr val="002060"/>
                </a:solidFill>
              </a:rPr>
              <a:t>Open VS Code</a:t>
            </a:r>
          </a:p>
          <a:p>
            <a:pPr marL="285750" indent="-285750">
              <a:buFontTx/>
              <a:buChar char="-"/>
            </a:pPr>
            <a:r>
              <a:rPr lang="en-GB" sz="800" i="1" dirty="0">
                <a:solidFill>
                  <a:srgbClr val="002060"/>
                </a:solidFill>
              </a:rPr>
              <a:t>Type F1 or </a:t>
            </a:r>
            <a:r>
              <a:rPr lang="en-GB" sz="800" i="1" dirty="0" err="1">
                <a:solidFill>
                  <a:srgbClr val="002060"/>
                </a:solidFill>
              </a:rPr>
              <a:t>Ctrl+Shift+P</a:t>
            </a:r>
            <a:r>
              <a:rPr lang="en-GB" sz="800" i="1" dirty="0">
                <a:solidFill>
                  <a:srgbClr val="002060"/>
                </a:solidFill>
              </a:rPr>
              <a:t> to open AL Command Line</a:t>
            </a:r>
            <a:endParaRPr lang="de-DE" sz="800" i="1" dirty="0">
              <a:solidFill>
                <a:srgbClr val="002060"/>
              </a:solidFill>
            </a:endParaRPr>
          </a:p>
          <a:p>
            <a:pPr marL="285750" indent="-285750">
              <a:buFontTx/>
              <a:buChar char="-"/>
            </a:pPr>
            <a:r>
              <a:rPr lang="de-DE" sz="800" i="1" dirty="0">
                <a:solidFill>
                  <a:srgbClr val="002060"/>
                </a:solidFill>
              </a:rPr>
              <a:t>Type a </a:t>
            </a:r>
            <a:r>
              <a:rPr lang="de-DE" sz="800" i="1" dirty="0" err="1">
                <a:solidFill>
                  <a:srgbClr val="002060"/>
                </a:solidFill>
              </a:rPr>
              <a:t>fragment</a:t>
            </a:r>
            <a:r>
              <a:rPr lang="de-DE" sz="800" i="1" dirty="0">
                <a:solidFill>
                  <a:srgbClr val="002060"/>
                </a:solidFill>
              </a:rPr>
              <a:t> </a:t>
            </a:r>
            <a:r>
              <a:rPr lang="de-DE" sz="800" i="1" dirty="0" err="1">
                <a:solidFill>
                  <a:srgbClr val="002060"/>
                </a:solidFill>
              </a:rPr>
              <a:t>of</a:t>
            </a:r>
            <a:r>
              <a:rPr lang="de-DE" sz="800" i="1" dirty="0">
                <a:solidFill>
                  <a:srgbClr val="002060"/>
                </a:solidFill>
              </a:rPr>
              <a:t> „AL: Go!“</a:t>
            </a:r>
          </a:p>
          <a:p>
            <a:pPr marL="285750" indent="-285750">
              <a:buFontTx/>
              <a:buChar char="-"/>
            </a:pPr>
            <a:r>
              <a:rPr lang="de-DE" sz="800" i="1" dirty="0" err="1">
                <a:solidFill>
                  <a:srgbClr val="002060"/>
                </a:solidFill>
              </a:rPr>
              <a:t>Choose</a:t>
            </a:r>
            <a:r>
              <a:rPr lang="de-DE" sz="800" i="1" dirty="0">
                <a:solidFill>
                  <a:srgbClr val="002060"/>
                </a:solidFill>
              </a:rPr>
              <a:t> „AL: Go!“</a:t>
            </a:r>
          </a:p>
          <a:p>
            <a:pPr marL="285750" indent="-285750">
              <a:buFontTx/>
              <a:buChar char="-"/>
            </a:pPr>
            <a:r>
              <a:rPr lang="de-DE" sz="800" i="1" dirty="0">
                <a:solidFill>
                  <a:srgbClr val="002060"/>
                </a:solidFill>
              </a:rPr>
              <a:t>Enter (AL) Project Path</a:t>
            </a:r>
          </a:p>
          <a:p>
            <a:pPr marL="285750" indent="-285750">
              <a:buFontTx/>
              <a:buChar char="-"/>
            </a:pPr>
            <a:r>
              <a:rPr lang="de-DE" sz="800" i="1" dirty="0" err="1">
                <a:solidFill>
                  <a:srgbClr val="002060"/>
                </a:solidFill>
              </a:rPr>
              <a:t>Choose</a:t>
            </a:r>
            <a:r>
              <a:rPr lang="de-DE" sz="800" i="1" dirty="0">
                <a:solidFill>
                  <a:srgbClr val="002060"/>
                </a:solidFill>
              </a:rPr>
              <a:t> Environment (Cloud / </a:t>
            </a:r>
            <a:r>
              <a:rPr lang="de-DE" sz="800" i="1" dirty="0" err="1">
                <a:solidFill>
                  <a:srgbClr val="002060"/>
                </a:solidFill>
              </a:rPr>
              <a:t>OnPremise</a:t>
            </a:r>
            <a:r>
              <a:rPr lang="de-DE" sz="800" i="1" dirty="0">
                <a:solidFill>
                  <a:srgbClr val="002060"/>
                </a:solidFill>
              </a:rPr>
              <a:t>)</a:t>
            </a:r>
            <a:endParaRPr lang="en-GB" sz="800" i="1" dirty="0">
              <a:solidFill>
                <a:srgbClr val="002060"/>
              </a:solidFill>
            </a:endParaRPr>
          </a:p>
        </p:txBody>
      </p:sp>
      <p:sp>
        <p:nvSpPr>
          <p:cNvPr id="19" name="Rechteck 18">
            <a:extLst>
              <a:ext uri="{FF2B5EF4-FFF2-40B4-BE49-F238E27FC236}">
                <a16:creationId xmlns:a16="http://schemas.microsoft.com/office/drawing/2014/main" id="{C7918E69-8CD2-43E8-85FF-96D1A1EB25EF}"/>
              </a:ext>
            </a:extLst>
          </p:cNvPr>
          <p:cNvSpPr/>
          <p:nvPr/>
        </p:nvSpPr>
        <p:spPr>
          <a:xfrm>
            <a:off x="360000" y="3141045"/>
            <a:ext cx="2140674" cy="248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2060"/>
                </a:solidFill>
              </a:rPr>
              <a:t>Configure</a:t>
            </a:r>
            <a:r>
              <a:rPr lang="de-DE" sz="800" dirty="0">
                <a:solidFill>
                  <a:srgbClr val="002060"/>
                </a:solidFill>
              </a:rPr>
              <a:t> Environment</a:t>
            </a:r>
            <a:endParaRPr lang="en-GB" sz="800" dirty="0">
              <a:solidFill>
                <a:srgbClr val="002060"/>
              </a:solidFill>
            </a:endParaRPr>
          </a:p>
        </p:txBody>
      </p:sp>
      <p:sp>
        <p:nvSpPr>
          <p:cNvPr id="20" name="Rechteck 19">
            <a:extLst>
              <a:ext uri="{FF2B5EF4-FFF2-40B4-BE49-F238E27FC236}">
                <a16:creationId xmlns:a16="http://schemas.microsoft.com/office/drawing/2014/main" id="{19161DB2-B3FF-4EA7-9F50-AF7453C016FB}"/>
              </a:ext>
            </a:extLst>
          </p:cNvPr>
          <p:cNvSpPr/>
          <p:nvPr/>
        </p:nvSpPr>
        <p:spPr>
          <a:xfrm>
            <a:off x="2961161" y="3141046"/>
            <a:ext cx="4604292" cy="26869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dirty="0">
                <a:solidFill>
                  <a:srgbClr val="002060"/>
                </a:solidFill>
              </a:rPr>
              <a:t>Characterize your environment via proper values in the </a:t>
            </a:r>
            <a:r>
              <a:rPr lang="en-GB" sz="800" dirty="0" err="1">
                <a:solidFill>
                  <a:srgbClr val="FF0000"/>
                </a:solidFill>
              </a:rPr>
              <a:t>launch.json</a:t>
            </a:r>
            <a:r>
              <a:rPr lang="en-GB" sz="800" dirty="0">
                <a:solidFill>
                  <a:srgbClr val="FF0000"/>
                </a:solidFill>
              </a:rPr>
              <a:t> </a:t>
            </a:r>
            <a:r>
              <a:rPr lang="en-GB" sz="800" dirty="0">
                <a:solidFill>
                  <a:srgbClr val="002060"/>
                </a:solidFill>
              </a:rPr>
              <a:t>file</a:t>
            </a:r>
          </a:p>
        </p:txBody>
      </p:sp>
      <p:sp>
        <p:nvSpPr>
          <p:cNvPr id="21" name="Rechteck 20">
            <a:extLst>
              <a:ext uri="{FF2B5EF4-FFF2-40B4-BE49-F238E27FC236}">
                <a16:creationId xmlns:a16="http://schemas.microsoft.com/office/drawing/2014/main" id="{537170C3-DD92-447D-835A-6092D620D664}"/>
              </a:ext>
            </a:extLst>
          </p:cNvPr>
          <p:cNvSpPr/>
          <p:nvPr/>
        </p:nvSpPr>
        <p:spPr>
          <a:xfrm>
            <a:off x="360000" y="3645469"/>
            <a:ext cx="2140674" cy="248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2060"/>
                </a:solidFill>
              </a:rPr>
              <a:t>Define</a:t>
            </a:r>
            <a:r>
              <a:rPr lang="de-DE" sz="800" dirty="0">
                <a:solidFill>
                  <a:srgbClr val="002060"/>
                </a:solidFill>
              </a:rPr>
              <a:t> </a:t>
            </a:r>
            <a:r>
              <a:rPr lang="de-DE" sz="800" dirty="0" err="1">
                <a:solidFill>
                  <a:srgbClr val="002060"/>
                </a:solidFill>
              </a:rPr>
              <a:t>the</a:t>
            </a:r>
            <a:r>
              <a:rPr lang="de-DE" sz="800" dirty="0">
                <a:solidFill>
                  <a:srgbClr val="002060"/>
                </a:solidFill>
              </a:rPr>
              <a:t> APP</a:t>
            </a:r>
            <a:endParaRPr lang="en-GB" sz="800" dirty="0">
              <a:solidFill>
                <a:srgbClr val="002060"/>
              </a:solidFill>
            </a:endParaRPr>
          </a:p>
        </p:txBody>
      </p:sp>
      <p:sp>
        <p:nvSpPr>
          <p:cNvPr id="24" name="Rechteck 23">
            <a:extLst>
              <a:ext uri="{FF2B5EF4-FFF2-40B4-BE49-F238E27FC236}">
                <a16:creationId xmlns:a16="http://schemas.microsoft.com/office/drawing/2014/main" id="{2CC5E4F5-3268-482D-9F2C-DC3D893FB0F3}"/>
              </a:ext>
            </a:extLst>
          </p:cNvPr>
          <p:cNvSpPr/>
          <p:nvPr/>
        </p:nvSpPr>
        <p:spPr>
          <a:xfrm>
            <a:off x="2961161" y="3645470"/>
            <a:ext cx="4604292" cy="26869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dirty="0">
                <a:solidFill>
                  <a:srgbClr val="002060"/>
                </a:solidFill>
              </a:rPr>
              <a:t>Characterize your APP via proper values in the </a:t>
            </a:r>
            <a:r>
              <a:rPr lang="en-GB" sz="800" dirty="0" err="1">
                <a:solidFill>
                  <a:srgbClr val="FF0000"/>
                </a:solidFill>
              </a:rPr>
              <a:t>app.json</a:t>
            </a:r>
            <a:r>
              <a:rPr lang="en-GB" sz="800" dirty="0">
                <a:solidFill>
                  <a:srgbClr val="FF0000"/>
                </a:solidFill>
              </a:rPr>
              <a:t> </a:t>
            </a:r>
            <a:r>
              <a:rPr lang="en-GB" sz="800" dirty="0">
                <a:solidFill>
                  <a:srgbClr val="002060"/>
                </a:solidFill>
              </a:rPr>
              <a:t>file</a:t>
            </a:r>
          </a:p>
        </p:txBody>
      </p:sp>
      <p:sp>
        <p:nvSpPr>
          <p:cNvPr id="25" name="Rechteck 24">
            <a:extLst>
              <a:ext uri="{FF2B5EF4-FFF2-40B4-BE49-F238E27FC236}">
                <a16:creationId xmlns:a16="http://schemas.microsoft.com/office/drawing/2014/main" id="{EC269FE7-D7DC-4AF9-87CF-C7AA03E3CDD0}"/>
              </a:ext>
            </a:extLst>
          </p:cNvPr>
          <p:cNvSpPr/>
          <p:nvPr/>
        </p:nvSpPr>
        <p:spPr>
          <a:xfrm>
            <a:off x="360000" y="4123572"/>
            <a:ext cx="214067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2060"/>
                </a:solidFill>
              </a:rPr>
              <a:t>Introduce</a:t>
            </a:r>
            <a:r>
              <a:rPr lang="de-DE" sz="800" dirty="0">
                <a:solidFill>
                  <a:srgbClr val="002060"/>
                </a:solidFill>
              </a:rPr>
              <a:t> </a:t>
            </a:r>
            <a:r>
              <a:rPr lang="de-DE" sz="800" dirty="0" err="1">
                <a:solidFill>
                  <a:srgbClr val="002060"/>
                </a:solidFill>
              </a:rPr>
              <a:t>the</a:t>
            </a:r>
            <a:r>
              <a:rPr lang="de-DE" sz="800" dirty="0">
                <a:solidFill>
                  <a:srgbClr val="002060"/>
                </a:solidFill>
              </a:rPr>
              <a:t> Target </a:t>
            </a:r>
            <a:r>
              <a:rPr lang="de-DE" sz="800" dirty="0" err="1">
                <a:solidFill>
                  <a:srgbClr val="002060"/>
                </a:solidFill>
              </a:rPr>
              <a:t>DB‘s</a:t>
            </a:r>
            <a:r>
              <a:rPr lang="de-DE" sz="800" dirty="0">
                <a:solidFill>
                  <a:srgbClr val="002060"/>
                </a:solidFill>
              </a:rPr>
              <a:t> </a:t>
            </a:r>
            <a:r>
              <a:rPr lang="de-DE" sz="800" dirty="0" err="1">
                <a:solidFill>
                  <a:srgbClr val="002060"/>
                </a:solidFill>
              </a:rPr>
              <a:t>object</a:t>
            </a:r>
            <a:r>
              <a:rPr lang="de-DE" sz="800" dirty="0">
                <a:solidFill>
                  <a:srgbClr val="002060"/>
                </a:solidFill>
              </a:rPr>
              <a:t> </a:t>
            </a:r>
            <a:r>
              <a:rPr lang="de-DE" sz="800" dirty="0" err="1">
                <a:solidFill>
                  <a:srgbClr val="002060"/>
                </a:solidFill>
              </a:rPr>
              <a:t>structure</a:t>
            </a:r>
            <a:r>
              <a:rPr lang="de-DE" sz="800" dirty="0">
                <a:solidFill>
                  <a:srgbClr val="002060"/>
                </a:solidFill>
              </a:rPr>
              <a:t> </a:t>
            </a:r>
            <a:r>
              <a:rPr lang="de-DE" sz="800" dirty="0" err="1">
                <a:solidFill>
                  <a:srgbClr val="002060"/>
                </a:solidFill>
              </a:rPr>
              <a:t>to</a:t>
            </a:r>
            <a:r>
              <a:rPr lang="de-DE" sz="800" dirty="0">
                <a:solidFill>
                  <a:srgbClr val="002060"/>
                </a:solidFill>
              </a:rPr>
              <a:t> </a:t>
            </a:r>
            <a:r>
              <a:rPr lang="de-DE" sz="800" dirty="0" err="1">
                <a:solidFill>
                  <a:srgbClr val="002060"/>
                </a:solidFill>
              </a:rPr>
              <a:t>your</a:t>
            </a:r>
            <a:r>
              <a:rPr lang="de-DE" sz="800" dirty="0">
                <a:solidFill>
                  <a:srgbClr val="002060"/>
                </a:solidFill>
              </a:rPr>
              <a:t> APP</a:t>
            </a:r>
            <a:endParaRPr lang="en-GB" sz="800" dirty="0">
              <a:solidFill>
                <a:srgbClr val="002060"/>
              </a:solidFill>
            </a:endParaRPr>
          </a:p>
        </p:txBody>
      </p:sp>
      <p:sp>
        <p:nvSpPr>
          <p:cNvPr id="27" name="Rechteck 26">
            <a:extLst>
              <a:ext uri="{FF2B5EF4-FFF2-40B4-BE49-F238E27FC236}">
                <a16:creationId xmlns:a16="http://schemas.microsoft.com/office/drawing/2014/main" id="{657A7156-7B5B-45E2-AEBF-3A9AFE7318E6}"/>
              </a:ext>
            </a:extLst>
          </p:cNvPr>
          <p:cNvSpPr/>
          <p:nvPr/>
        </p:nvSpPr>
        <p:spPr>
          <a:xfrm>
            <a:off x="8145901" y="2860710"/>
            <a:ext cx="596311" cy="10588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8" name="Rechteck 27">
            <a:extLst>
              <a:ext uri="{FF2B5EF4-FFF2-40B4-BE49-F238E27FC236}">
                <a16:creationId xmlns:a16="http://schemas.microsoft.com/office/drawing/2014/main" id="{A2BCF40B-3C71-4490-BAA2-844884D7235B}"/>
              </a:ext>
            </a:extLst>
          </p:cNvPr>
          <p:cNvSpPr/>
          <p:nvPr/>
        </p:nvSpPr>
        <p:spPr>
          <a:xfrm>
            <a:off x="8142725" y="2737132"/>
            <a:ext cx="596311" cy="105881"/>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18" name="Gerade Verbindung mit Pfeil 17">
            <a:extLst>
              <a:ext uri="{FF2B5EF4-FFF2-40B4-BE49-F238E27FC236}">
                <a16:creationId xmlns:a16="http://schemas.microsoft.com/office/drawing/2014/main" id="{1A641B83-6F1F-4071-8B0C-1C325A8EF4B4}"/>
              </a:ext>
            </a:extLst>
          </p:cNvPr>
          <p:cNvCxnSpPr>
            <a:cxnSpLocks/>
            <a:stCxn id="10" idx="3"/>
          </p:cNvCxnSpPr>
          <p:nvPr/>
        </p:nvCxnSpPr>
        <p:spPr>
          <a:xfrm>
            <a:off x="2500674" y="2167624"/>
            <a:ext cx="4604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21ACFB6F-AB6D-4BFF-AC4E-FC5144AABD9B}"/>
              </a:ext>
            </a:extLst>
          </p:cNvPr>
          <p:cNvCxnSpPr>
            <a:cxnSpLocks/>
            <a:stCxn id="20" idx="3"/>
            <a:endCxn id="28" idx="1"/>
          </p:cNvCxnSpPr>
          <p:nvPr/>
        </p:nvCxnSpPr>
        <p:spPr>
          <a:xfrm flipV="1">
            <a:off x="7565453" y="2790073"/>
            <a:ext cx="577272" cy="48532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CCB8FCCD-AF13-4DC2-AE8F-12B0E86EC081}"/>
              </a:ext>
            </a:extLst>
          </p:cNvPr>
          <p:cNvCxnSpPr>
            <a:cxnSpLocks/>
            <a:stCxn id="24" idx="3"/>
            <a:endCxn id="27" idx="1"/>
          </p:cNvCxnSpPr>
          <p:nvPr/>
        </p:nvCxnSpPr>
        <p:spPr>
          <a:xfrm flipV="1">
            <a:off x="7565453" y="2913651"/>
            <a:ext cx="580448" cy="8661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CE0A6F55-5DFB-447A-A13E-A63961002020}"/>
              </a:ext>
            </a:extLst>
          </p:cNvPr>
          <p:cNvCxnSpPr>
            <a:cxnSpLocks/>
            <a:stCxn id="17" idx="3"/>
          </p:cNvCxnSpPr>
          <p:nvPr/>
        </p:nvCxnSpPr>
        <p:spPr>
          <a:xfrm>
            <a:off x="7565453" y="2503301"/>
            <a:ext cx="328076" cy="37585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60DD7C73-1414-4594-A2D8-CE53E5BFA086}"/>
              </a:ext>
            </a:extLst>
          </p:cNvPr>
          <p:cNvCxnSpPr>
            <a:cxnSpLocks/>
            <a:stCxn id="19" idx="3"/>
            <a:endCxn id="20" idx="1"/>
          </p:cNvCxnSpPr>
          <p:nvPr/>
        </p:nvCxnSpPr>
        <p:spPr>
          <a:xfrm>
            <a:off x="2500674" y="3265520"/>
            <a:ext cx="460487" cy="987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D0D9596B-E341-4A29-BCB1-8B4D53B20410}"/>
              </a:ext>
            </a:extLst>
          </p:cNvPr>
          <p:cNvCxnSpPr>
            <a:cxnSpLocks/>
            <a:stCxn id="21" idx="3"/>
            <a:endCxn id="24" idx="1"/>
          </p:cNvCxnSpPr>
          <p:nvPr/>
        </p:nvCxnSpPr>
        <p:spPr>
          <a:xfrm>
            <a:off x="2500674" y="3769944"/>
            <a:ext cx="460487" cy="987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18031078-2BCB-4F19-B400-715EF4CB64F0}"/>
              </a:ext>
            </a:extLst>
          </p:cNvPr>
          <p:cNvCxnSpPr>
            <a:cxnSpLocks/>
            <a:stCxn id="10" idx="2"/>
            <a:endCxn id="19" idx="0"/>
          </p:cNvCxnSpPr>
          <p:nvPr/>
        </p:nvCxnSpPr>
        <p:spPr>
          <a:xfrm>
            <a:off x="1430337" y="2293482"/>
            <a:ext cx="0" cy="84756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012F3009-64B1-42CA-B81C-AAA752190FB2}"/>
              </a:ext>
            </a:extLst>
          </p:cNvPr>
          <p:cNvCxnSpPr>
            <a:cxnSpLocks/>
            <a:stCxn id="19" idx="2"/>
            <a:endCxn id="21" idx="0"/>
          </p:cNvCxnSpPr>
          <p:nvPr/>
        </p:nvCxnSpPr>
        <p:spPr>
          <a:xfrm>
            <a:off x="1430337" y="3389994"/>
            <a:ext cx="0" cy="2554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CAE98FA7-5A26-44DD-BDBB-AF8C05848B16}"/>
              </a:ext>
            </a:extLst>
          </p:cNvPr>
          <p:cNvCxnSpPr>
            <a:cxnSpLocks/>
            <a:stCxn id="21" idx="2"/>
            <a:endCxn id="25" idx="0"/>
          </p:cNvCxnSpPr>
          <p:nvPr/>
        </p:nvCxnSpPr>
        <p:spPr>
          <a:xfrm>
            <a:off x="1430337" y="3894418"/>
            <a:ext cx="0" cy="22915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Rechteck 57">
            <a:extLst>
              <a:ext uri="{FF2B5EF4-FFF2-40B4-BE49-F238E27FC236}">
                <a16:creationId xmlns:a16="http://schemas.microsoft.com/office/drawing/2014/main" id="{562C8929-17B1-4B80-A601-1ED16193073E}"/>
              </a:ext>
            </a:extLst>
          </p:cNvPr>
          <p:cNvSpPr/>
          <p:nvPr/>
        </p:nvSpPr>
        <p:spPr>
          <a:xfrm>
            <a:off x="2961161" y="4123572"/>
            <a:ext cx="4604296" cy="55320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800" dirty="0">
                <a:solidFill>
                  <a:srgbClr val="FF0000"/>
                </a:solidFill>
              </a:rPr>
              <a:t>Download Symbols</a:t>
            </a:r>
            <a:endParaRPr lang="en-GB" sz="800" dirty="0">
              <a:solidFill>
                <a:srgbClr val="FF0000"/>
              </a:solidFill>
            </a:endParaRPr>
          </a:p>
          <a:p>
            <a:pPr marL="285750" indent="-285750">
              <a:buFontTx/>
              <a:buChar char="-"/>
            </a:pPr>
            <a:r>
              <a:rPr lang="en-GB" sz="800" i="1" dirty="0">
                <a:solidFill>
                  <a:srgbClr val="002060"/>
                </a:solidFill>
              </a:rPr>
              <a:t>Type F1 or </a:t>
            </a:r>
            <a:r>
              <a:rPr lang="en-GB" sz="800" i="1" dirty="0" err="1">
                <a:solidFill>
                  <a:srgbClr val="002060"/>
                </a:solidFill>
              </a:rPr>
              <a:t>Ctrl+Shift+P</a:t>
            </a:r>
            <a:r>
              <a:rPr lang="en-GB" sz="800" i="1" dirty="0">
                <a:solidFill>
                  <a:srgbClr val="002060"/>
                </a:solidFill>
              </a:rPr>
              <a:t> to open AL Command Line</a:t>
            </a:r>
          </a:p>
          <a:p>
            <a:pPr marL="285750" indent="-285750">
              <a:buFontTx/>
              <a:buChar char="-"/>
            </a:pPr>
            <a:r>
              <a:rPr lang="de-DE" sz="800" i="1" dirty="0">
                <a:solidFill>
                  <a:srgbClr val="002060"/>
                </a:solidFill>
              </a:rPr>
              <a:t>T</a:t>
            </a:r>
            <a:r>
              <a:rPr lang="en-GB" sz="800" i="1" dirty="0" err="1">
                <a:solidFill>
                  <a:srgbClr val="002060"/>
                </a:solidFill>
              </a:rPr>
              <a:t>ype</a:t>
            </a:r>
            <a:r>
              <a:rPr lang="en-GB" sz="800" i="1" dirty="0">
                <a:solidFill>
                  <a:srgbClr val="002060"/>
                </a:solidFill>
              </a:rPr>
              <a:t> a fragment of “Download Symbols”</a:t>
            </a:r>
          </a:p>
          <a:p>
            <a:pPr marL="285750" indent="-285750">
              <a:buFontTx/>
              <a:buChar char="-"/>
            </a:pPr>
            <a:r>
              <a:rPr lang="de-DE" sz="800" i="1" dirty="0">
                <a:solidFill>
                  <a:srgbClr val="002060"/>
                </a:solidFill>
              </a:rPr>
              <a:t>C</a:t>
            </a:r>
            <a:r>
              <a:rPr lang="en-GB" sz="800" i="1" dirty="0" err="1">
                <a:solidFill>
                  <a:srgbClr val="002060"/>
                </a:solidFill>
              </a:rPr>
              <a:t>hoose</a:t>
            </a:r>
            <a:r>
              <a:rPr lang="en-GB" sz="800" i="1" dirty="0">
                <a:solidFill>
                  <a:srgbClr val="002060"/>
                </a:solidFill>
              </a:rPr>
              <a:t> “Download Symbols” </a:t>
            </a:r>
          </a:p>
        </p:txBody>
      </p:sp>
      <p:cxnSp>
        <p:nvCxnSpPr>
          <p:cNvPr id="69" name="Gerade Verbindung mit Pfeil 68">
            <a:extLst>
              <a:ext uri="{FF2B5EF4-FFF2-40B4-BE49-F238E27FC236}">
                <a16:creationId xmlns:a16="http://schemas.microsoft.com/office/drawing/2014/main" id="{80F58EB1-4352-4DA9-97B2-559E1FF70629}"/>
              </a:ext>
            </a:extLst>
          </p:cNvPr>
          <p:cNvCxnSpPr>
            <a:cxnSpLocks/>
            <a:stCxn id="25" idx="3"/>
          </p:cNvCxnSpPr>
          <p:nvPr/>
        </p:nvCxnSpPr>
        <p:spPr>
          <a:xfrm>
            <a:off x="2500674" y="4306135"/>
            <a:ext cx="4604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C8737F40-70DF-4E9E-A22D-511F1E323F5E}"/>
              </a:ext>
            </a:extLst>
          </p:cNvPr>
          <p:cNvSpPr/>
          <p:nvPr/>
        </p:nvSpPr>
        <p:spPr>
          <a:xfrm>
            <a:off x="3253338" y="2333028"/>
            <a:ext cx="4185715" cy="34349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de-DE" sz="800" i="1" dirty="0">
                <a:solidFill>
                  <a:srgbClr val="00B050"/>
                </a:solidFill>
              </a:rPr>
              <a:t>Oder: „</a:t>
            </a:r>
            <a:r>
              <a:rPr lang="de-DE" sz="800" i="1" dirty="0" err="1">
                <a:solidFill>
                  <a:srgbClr val="00B050"/>
                </a:solidFill>
              </a:rPr>
              <a:t>Alt+A</a:t>
            </a:r>
            <a:r>
              <a:rPr lang="de-DE" sz="800" i="1" dirty="0">
                <a:solidFill>
                  <a:srgbClr val="00B050"/>
                </a:solidFill>
              </a:rPr>
              <a:t>, </a:t>
            </a:r>
            <a:r>
              <a:rPr lang="de-DE" sz="800" i="1" dirty="0" err="1">
                <a:solidFill>
                  <a:srgbClr val="00B050"/>
                </a:solidFill>
              </a:rPr>
              <a:t>Alt+L</a:t>
            </a:r>
            <a:r>
              <a:rPr lang="de-DE" sz="800" i="1" dirty="0">
                <a:solidFill>
                  <a:srgbClr val="00B050"/>
                </a:solidFill>
              </a:rPr>
              <a:t>“</a:t>
            </a:r>
            <a:endParaRPr lang="en-GB" sz="800" i="1" dirty="0">
              <a:solidFill>
                <a:srgbClr val="00B050"/>
              </a:solidFill>
            </a:endParaRPr>
          </a:p>
        </p:txBody>
      </p:sp>
      <p:sp>
        <p:nvSpPr>
          <p:cNvPr id="46" name="Rechteck 45">
            <a:extLst>
              <a:ext uri="{FF2B5EF4-FFF2-40B4-BE49-F238E27FC236}">
                <a16:creationId xmlns:a16="http://schemas.microsoft.com/office/drawing/2014/main" id="{55E44A9A-E79A-4699-ABDA-FDF61C4FE5D1}"/>
              </a:ext>
            </a:extLst>
          </p:cNvPr>
          <p:cNvSpPr/>
          <p:nvPr/>
        </p:nvSpPr>
        <p:spPr>
          <a:xfrm>
            <a:off x="360000" y="5172207"/>
            <a:ext cx="2140674" cy="1086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02060"/>
                </a:solidFill>
              </a:rPr>
              <a:t>Compile</a:t>
            </a:r>
            <a:r>
              <a:rPr lang="de-DE" dirty="0">
                <a:solidFill>
                  <a:srgbClr val="002060"/>
                </a:solidFill>
              </a:rPr>
              <a:t> / Publish /</a:t>
            </a:r>
          </a:p>
          <a:p>
            <a:pPr algn="ctr"/>
            <a:r>
              <a:rPr lang="de-DE" dirty="0" err="1">
                <a:solidFill>
                  <a:srgbClr val="002060"/>
                </a:solidFill>
              </a:rPr>
              <a:t>Install</a:t>
            </a:r>
            <a:r>
              <a:rPr lang="de-DE" dirty="0">
                <a:solidFill>
                  <a:srgbClr val="002060"/>
                </a:solidFill>
              </a:rPr>
              <a:t> / Launch</a:t>
            </a:r>
          </a:p>
          <a:p>
            <a:pPr algn="ctr"/>
            <a:r>
              <a:rPr lang="de-DE" dirty="0" err="1">
                <a:solidFill>
                  <a:srgbClr val="002060"/>
                </a:solidFill>
              </a:rPr>
              <a:t>the</a:t>
            </a:r>
            <a:r>
              <a:rPr lang="de-DE" dirty="0">
                <a:solidFill>
                  <a:srgbClr val="002060"/>
                </a:solidFill>
              </a:rPr>
              <a:t> APP</a:t>
            </a:r>
            <a:endParaRPr lang="en-GB" dirty="0">
              <a:solidFill>
                <a:srgbClr val="002060"/>
              </a:solidFill>
            </a:endParaRPr>
          </a:p>
        </p:txBody>
      </p:sp>
      <p:sp>
        <p:nvSpPr>
          <p:cNvPr id="47" name="Rechteck 46">
            <a:extLst>
              <a:ext uri="{FF2B5EF4-FFF2-40B4-BE49-F238E27FC236}">
                <a16:creationId xmlns:a16="http://schemas.microsoft.com/office/drawing/2014/main" id="{73DC273C-90FE-49E1-A3E0-DF96B95E913A}"/>
              </a:ext>
            </a:extLst>
          </p:cNvPr>
          <p:cNvSpPr/>
          <p:nvPr/>
        </p:nvSpPr>
        <p:spPr>
          <a:xfrm>
            <a:off x="2961160" y="5172339"/>
            <a:ext cx="4604296" cy="108680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FF0000"/>
                </a:solidFill>
              </a:rPr>
              <a:t>Hit „F5“ in VS Code ….</a:t>
            </a:r>
            <a:endParaRPr lang="en-GB" sz="1600" dirty="0">
              <a:solidFill>
                <a:srgbClr val="FF0000"/>
              </a:solidFill>
            </a:endParaRPr>
          </a:p>
        </p:txBody>
      </p:sp>
      <p:cxnSp>
        <p:nvCxnSpPr>
          <p:cNvPr id="49" name="Gerade Verbindung mit Pfeil 48">
            <a:extLst>
              <a:ext uri="{FF2B5EF4-FFF2-40B4-BE49-F238E27FC236}">
                <a16:creationId xmlns:a16="http://schemas.microsoft.com/office/drawing/2014/main" id="{E0DD14E7-1697-44B7-AE8B-B1686E57A737}"/>
              </a:ext>
            </a:extLst>
          </p:cNvPr>
          <p:cNvCxnSpPr>
            <a:cxnSpLocks/>
            <a:stCxn id="25" idx="2"/>
            <a:endCxn id="46" idx="0"/>
          </p:cNvCxnSpPr>
          <p:nvPr/>
        </p:nvCxnSpPr>
        <p:spPr>
          <a:xfrm>
            <a:off x="1430337" y="4488697"/>
            <a:ext cx="0" cy="68351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1E725290-5B2F-4154-9B27-1B8F3B9443F3}"/>
              </a:ext>
            </a:extLst>
          </p:cNvPr>
          <p:cNvCxnSpPr>
            <a:cxnSpLocks/>
            <a:stCxn id="46" idx="3"/>
            <a:endCxn id="47" idx="1"/>
          </p:cNvCxnSpPr>
          <p:nvPr/>
        </p:nvCxnSpPr>
        <p:spPr>
          <a:xfrm>
            <a:off x="2500674" y="5715612"/>
            <a:ext cx="460486" cy="13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id="{324AE7AA-6D07-48FE-B150-60A9C5941CF7}"/>
              </a:ext>
            </a:extLst>
          </p:cNvPr>
          <p:cNvSpPr/>
          <p:nvPr/>
        </p:nvSpPr>
        <p:spPr>
          <a:xfrm>
            <a:off x="359999" y="1138291"/>
            <a:ext cx="7205453" cy="2517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rgbClr val="002060"/>
                </a:solidFill>
              </a:rPr>
              <a:t>Understand</a:t>
            </a:r>
            <a:r>
              <a:rPr lang="de-DE" sz="1200" dirty="0">
                <a:solidFill>
                  <a:srgbClr val="002060"/>
                </a:solidFill>
              </a:rPr>
              <a:t> </a:t>
            </a:r>
            <a:r>
              <a:rPr lang="de-DE" sz="1200" dirty="0" err="1">
                <a:solidFill>
                  <a:srgbClr val="002060"/>
                </a:solidFill>
              </a:rPr>
              <a:t>the</a:t>
            </a:r>
            <a:r>
              <a:rPr lang="de-DE" sz="1200" dirty="0">
                <a:solidFill>
                  <a:srgbClr val="002060"/>
                </a:solidFill>
              </a:rPr>
              <a:t> </a:t>
            </a:r>
            <a:r>
              <a:rPr lang="de-DE" sz="1200" dirty="0" err="1">
                <a:solidFill>
                  <a:srgbClr val="002060"/>
                </a:solidFill>
              </a:rPr>
              <a:t>Example</a:t>
            </a:r>
            <a:r>
              <a:rPr lang="de-DE" sz="1200" dirty="0">
                <a:solidFill>
                  <a:srgbClr val="002060"/>
                </a:solidFill>
              </a:rPr>
              <a:t> Extension „Hello World“</a:t>
            </a:r>
            <a:endParaRPr lang="en-GB" sz="1200" dirty="0">
              <a:solidFill>
                <a:srgbClr val="002060"/>
              </a:solidFill>
            </a:endParaRPr>
          </a:p>
        </p:txBody>
      </p:sp>
      <p:sp>
        <p:nvSpPr>
          <p:cNvPr id="56" name="Rechteck 55">
            <a:extLst>
              <a:ext uri="{FF2B5EF4-FFF2-40B4-BE49-F238E27FC236}">
                <a16:creationId xmlns:a16="http://schemas.microsoft.com/office/drawing/2014/main" id="{B91BB000-B57F-4F41-ADC6-E4D4982FBA5E}"/>
              </a:ext>
            </a:extLst>
          </p:cNvPr>
          <p:cNvSpPr/>
          <p:nvPr/>
        </p:nvSpPr>
        <p:spPr>
          <a:xfrm>
            <a:off x="359999" y="1585593"/>
            <a:ext cx="7205453" cy="2517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rgbClr val="002060"/>
                </a:solidFill>
              </a:rPr>
              <a:t>Configure</a:t>
            </a:r>
            <a:r>
              <a:rPr lang="de-DE" sz="1200" dirty="0">
                <a:solidFill>
                  <a:srgbClr val="002060"/>
                </a:solidFill>
              </a:rPr>
              <a:t> </a:t>
            </a:r>
            <a:r>
              <a:rPr lang="de-DE" sz="1200" dirty="0" err="1">
                <a:solidFill>
                  <a:srgbClr val="002060"/>
                </a:solidFill>
              </a:rPr>
              <a:t>your</a:t>
            </a:r>
            <a:r>
              <a:rPr lang="de-DE" sz="1200" dirty="0">
                <a:solidFill>
                  <a:srgbClr val="002060"/>
                </a:solidFill>
              </a:rPr>
              <a:t> Environment /  Run </a:t>
            </a:r>
            <a:r>
              <a:rPr lang="de-DE" sz="1200" dirty="0" err="1">
                <a:solidFill>
                  <a:srgbClr val="002060"/>
                </a:solidFill>
              </a:rPr>
              <a:t>the</a:t>
            </a:r>
            <a:r>
              <a:rPr lang="de-DE" sz="1200" dirty="0">
                <a:solidFill>
                  <a:srgbClr val="002060"/>
                </a:solidFill>
              </a:rPr>
              <a:t> </a:t>
            </a:r>
            <a:r>
              <a:rPr lang="de-DE" sz="1200" dirty="0" err="1">
                <a:solidFill>
                  <a:srgbClr val="002060"/>
                </a:solidFill>
              </a:rPr>
              <a:t>Example</a:t>
            </a:r>
            <a:endParaRPr lang="en-GB" sz="1200" dirty="0">
              <a:solidFill>
                <a:srgbClr val="002060"/>
              </a:solidFill>
            </a:endParaRPr>
          </a:p>
        </p:txBody>
      </p:sp>
      <p:sp>
        <p:nvSpPr>
          <p:cNvPr id="38" name="Rechteck 37">
            <a:extLst>
              <a:ext uri="{FF2B5EF4-FFF2-40B4-BE49-F238E27FC236}">
                <a16:creationId xmlns:a16="http://schemas.microsoft.com/office/drawing/2014/main" id="{77D11214-034B-474A-8352-C0A427F3B8C7}"/>
              </a:ext>
            </a:extLst>
          </p:cNvPr>
          <p:cNvSpPr/>
          <p:nvPr/>
        </p:nvSpPr>
        <p:spPr>
          <a:xfrm>
            <a:off x="11174173"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40" name="Grafik 39" descr="Zahnräder">
            <a:extLst>
              <a:ext uri="{FF2B5EF4-FFF2-40B4-BE49-F238E27FC236}">
                <a16:creationId xmlns:a16="http://schemas.microsoft.com/office/drawing/2014/main" id="{44739251-23D1-49D3-BE94-69DF5F49A5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02444" y="462751"/>
            <a:ext cx="530833" cy="530833"/>
          </a:xfrm>
          <a:prstGeom prst="rect">
            <a:avLst/>
          </a:prstGeom>
        </p:spPr>
      </p:pic>
      <p:sp>
        <p:nvSpPr>
          <p:cNvPr id="41" name="Textfeld 40">
            <a:extLst>
              <a:ext uri="{FF2B5EF4-FFF2-40B4-BE49-F238E27FC236}">
                <a16:creationId xmlns:a16="http://schemas.microsoft.com/office/drawing/2014/main" id="{7BDB9866-A15A-460D-A368-D43E0316F45D}"/>
              </a:ext>
            </a:extLst>
          </p:cNvPr>
          <p:cNvSpPr txBox="1"/>
          <p:nvPr/>
        </p:nvSpPr>
        <p:spPr>
          <a:xfrm rot="19933902">
            <a:off x="7891686" y="4617822"/>
            <a:ext cx="3807004" cy="861774"/>
          </a:xfrm>
          <a:prstGeom prst="rect">
            <a:avLst/>
          </a:prstGeom>
          <a:noFill/>
        </p:spPr>
        <p:txBody>
          <a:bodyPr wrap="none" rtlCol="0">
            <a:spAutoFit/>
          </a:bodyPr>
          <a:lstStyle/>
          <a:p>
            <a:r>
              <a:rPr lang="de-DE" i="1" dirty="0" err="1">
                <a:solidFill>
                  <a:srgbClr val="FF0000"/>
                </a:solidFill>
              </a:rPr>
              <a:t>If</a:t>
            </a:r>
            <a:r>
              <a:rPr lang="de-DE" i="1" dirty="0">
                <a:solidFill>
                  <a:srgbClr val="FF0000"/>
                </a:solidFill>
              </a:rPr>
              <a:t> </a:t>
            </a:r>
            <a:r>
              <a:rPr lang="de-DE" i="1" dirty="0" err="1">
                <a:solidFill>
                  <a:srgbClr val="FF0000"/>
                </a:solidFill>
              </a:rPr>
              <a:t>things</a:t>
            </a:r>
            <a:r>
              <a:rPr lang="de-DE" i="1" dirty="0">
                <a:solidFill>
                  <a:srgbClr val="FF0000"/>
                </a:solidFill>
              </a:rPr>
              <a:t> </a:t>
            </a:r>
            <a:r>
              <a:rPr lang="de-DE" i="1" dirty="0" err="1">
                <a:solidFill>
                  <a:srgbClr val="FF0000"/>
                </a:solidFill>
              </a:rPr>
              <a:t>don‘t</a:t>
            </a:r>
            <a:r>
              <a:rPr lang="de-DE" i="1" dirty="0">
                <a:solidFill>
                  <a:srgbClr val="FF0000"/>
                </a:solidFill>
              </a:rPr>
              <a:t> </a:t>
            </a:r>
            <a:r>
              <a:rPr lang="de-DE" i="1" dirty="0" err="1">
                <a:solidFill>
                  <a:srgbClr val="FF0000"/>
                </a:solidFill>
              </a:rPr>
              <a:t>work</a:t>
            </a:r>
            <a:r>
              <a:rPr lang="de-DE" i="1" dirty="0">
                <a:solidFill>
                  <a:srgbClr val="FF0000"/>
                </a:solidFill>
              </a:rPr>
              <a:t> </a:t>
            </a:r>
            <a:r>
              <a:rPr lang="de-DE" i="1" dirty="0" err="1">
                <a:solidFill>
                  <a:srgbClr val="FF0000"/>
                </a:solidFill>
              </a:rPr>
              <a:t>as</a:t>
            </a:r>
            <a:r>
              <a:rPr lang="de-DE" i="1" dirty="0">
                <a:solidFill>
                  <a:srgbClr val="FF0000"/>
                </a:solidFill>
              </a:rPr>
              <a:t> </a:t>
            </a:r>
            <a:r>
              <a:rPr lang="de-DE" i="1" dirty="0" err="1">
                <a:solidFill>
                  <a:srgbClr val="FF0000"/>
                </a:solidFill>
              </a:rPr>
              <a:t>expected</a:t>
            </a:r>
            <a:r>
              <a:rPr lang="de-DE" i="1" dirty="0">
                <a:solidFill>
                  <a:srgbClr val="FF0000"/>
                </a:solidFill>
              </a:rPr>
              <a:t>:</a:t>
            </a:r>
          </a:p>
          <a:p>
            <a:r>
              <a:rPr lang="de-DE" i="1" dirty="0">
                <a:solidFill>
                  <a:srgbClr val="FF0000"/>
                </a:solidFill>
              </a:rPr>
              <a:t>Restart VS Code</a:t>
            </a:r>
          </a:p>
          <a:p>
            <a:r>
              <a:rPr lang="de-DE" sz="1400" i="1" dirty="0">
                <a:solidFill>
                  <a:srgbClr val="FF0000"/>
                </a:solidFill>
              </a:rPr>
              <a:t>(e.g., </a:t>
            </a:r>
            <a:r>
              <a:rPr lang="de-DE" sz="1400" i="1" dirty="0" err="1">
                <a:solidFill>
                  <a:srgbClr val="FF0000"/>
                </a:solidFill>
              </a:rPr>
              <a:t>if</a:t>
            </a:r>
            <a:r>
              <a:rPr lang="de-DE" sz="1400" i="1" dirty="0">
                <a:solidFill>
                  <a:srgbClr val="FF0000"/>
                </a:solidFill>
              </a:rPr>
              <a:t> </a:t>
            </a:r>
            <a:r>
              <a:rPr lang="de-DE" sz="1400" i="1" dirty="0" err="1">
                <a:solidFill>
                  <a:srgbClr val="FF0000"/>
                </a:solidFill>
              </a:rPr>
              <a:t>you‘ve</a:t>
            </a:r>
            <a:r>
              <a:rPr lang="de-DE" sz="1400" i="1" dirty="0">
                <a:solidFill>
                  <a:srgbClr val="FF0000"/>
                </a:solidFill>
              </a:rPr>
              <a:t> </a:t>
            </a:r>
            <a:r>
              <a:rPr lang="de-DE" sz="1400" i="1" dirty="0" err="1">
                <a:solidFill>
                  <a:srgbClr val="FF0000"/>
                </a:solidFill>
              </a:rPr>
              <a:t>changed</a:t>
            </a:r>
            <a:r>
              <a:rPr lang="de-DE" sz="1400" i="1" dirty="0">
                <a:solidFill>
                  <a:srgbClr val="FF0000"/>
                </a:solidFill>
              </a:rPr>
              <a:t> </a:t>
            </a:r>
            <a:r>
              <a:rPr lang="de-DE" sz="1400" i="1" dirty="0" err="1">
                <a:solidFill>
                  <a:srgbClr val="FF0000"/>
                </a:solidFill>
              </a:rPr>
              <a:t>the</a:t>
            </a:r>
            <a:r>
              <a:rPr lang="de-DE" sz="1400" i="1" dirty="0">
                <a:solidFill>
                  <a:srgbClr val="FF0000"/>
                </a:solidFill>
              </a:rPr>
              <a:t> „Web Client Base URL“</a:t>
            </a:r>
          </a:p>
        </p:txBody>
      </p:sp>
    </p:spTree>
    <p:extLst>
      <p:ext uri="{BB962C8B-B14F-4D97-AF65-F5344CB8AC3E}">
        <p14:creationId xmlns:p14="http://schemas.microsoft.com/office/powerpoint/2010/main" val="23345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9" grpId="0" animBg="1"/>
      <p:bldP spid="20" grpId="0" animBg="1"/>
      <p:bldP spid="21" grpId="0" animBg="1"/>
      <p:bldP spid="24" grpId="0" animBg="1"/>
      <p:bldP spid="25" grpId="0" animBg="1"/>
      <p:bldP spid="27" grpId="0" animBg="1"/>
      <p:bldP spid="28" grpId="0" animBg="1"/>
      <p:bldP spid="58" grpId="0" animBg="1"/>
      <p:bldP spid="36" grpId="0" animBg="1"/>
      <p:bldP spid="46" grpId="0" animBg="1"/>
      <p:bldP spid="47" grpId="0" animBg="1"/>
      <p:bldP spid="55" grpId="0" animBg="1"/>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2  </a:t>
            </a:r>
          </a:p>
          <a:p>
            <a:pPr algn="ctr"/>
            <a:endParaRPr lang="de-DE" sz="6000" dirty="0"/>
          </a:p>
          <a:p>
            <a:pPr algn="ctr"/>
            <a:r>
              <a:rPr lang="en-US" sz="6000" dirty="0"/>
              <a:t>Deinstalling the app (via Client)</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16</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1445602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2B1B5395-DE8D-4138-8BFB-4940B608A9D5}"/>
              </a:ext>
            </a:extLst>
          </p:cNvPr>
          <p:cNvSpPr/>
          <p:nvPr/>
        </p:nvSpPr>
        <p:spPr>
          <a:xfrm>
            <a:off x="11174173"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17</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en-US" dirty="0" err="1"/>
              <a:t>HandsOn</a:t>
            </a:r>
            <a:r>
              <a:rPr lang="en-US" dirty="0"/>
              <a:t> </a:t>
            </a:r>
            <a:r>
              <a:rPr lang="de-DE" dirty="0"/>
              <a:t> – </a:t>
            </a:r>
            <a:r>
              <a:rPr lang="de-DE" dirty="0" err="1"/>
              <a:t>Exercise</a:t>
            </a:r>
            <a:r>
              <a:rPr lang="de-DE" dirty="0"/>
              <a:t> 2 |</a:t>
            </a:r>
            <a:r>
              <a:rPr lang="en-US" dirty="0"/>
              <a:t> Deinstalling the app (via Client)</a:t>
            </a:r>
            <a:endParaRPr lang="de-DE" dirty="0">
              <a:solidFill>
                <a:schemeClr val="bg2"/>
              </a:solidFill>
            </a:endParaRPr>
          </a:p>
        </p:txBody>
      </p:sp>
      <p:sp>
        <p:nvSpPr>
          <p:cNvPr id="34" name="Rechteck 33">
            <a:extLst>
              <a:ext uri="{FF2B5EF4-FFF2-40B4-BE49-F238E27FC236}">
                <a16:creationId xmlns:a16="http://schemas.microsoft.com/office/drawing/2014/main" id="{946D461E-138A-4CD7-9906-FF5568B0FB5C}"/>
              </a:ext>
            </a:extLst>
          </p:cNvPr>
          <p:cNvSpPr/>
          <p:nvPr/>
        </p:nvSpPr>
        <p:spPr>
          <a:xfrm>
            <a:off x="359999" y="1378950"/>
            <a:ext cx="3316851" cy="51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Open Client</a:t>
            </a:r>
            <a:endParaRPr lang="en-GB" dirty="0">
              <a:solidFill>
                <a:srgbClr val="002060"/>
              </a:solidFill>
            </a:endParaRPr>
          </a:p>
        </p:txBody>
      </p:sp>
      <p:sp>
        <p:nvSpPr>
          <p:cNvPr id="40" name="Rechteck 39">
            <a:extLst>
              <a:ext uri="{FF2B5EF4-FFF2-40B4-BE49-F238E27FC236}">
                <a16:creationId xmlns:a16="http://schemas.microsoft.com/office/drawing/2014/main" id="{FAA6F452-3FA1-4884-9604-93A0C687AF8F}"/>
              </a:ext>
            </a:extLst>
          </p:cNvPr>
          <p:cNvSpPr/>
          <p:nvPr/>
        </p:nvSpPr>
        <p:spPr>
          <a:xfrm>
            <a:off x="359999" y="3196131"/>
            <a:ext cx="3316852" cy="61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Search „Extension Management“</a:t>
            </a:r>
            <a:endParaRPr lang="en-GB" dirty="0">
              <a:solidFill>
                <a:srgbClr val="002060"/>
              </a:solidFill>
            </a:endParaRPr>
          </a:p>
        </p:txBody>
      </p:sp>
      <p:sp>
        <p:nvSpPr>
          <p:cNvPr id="41" name="Rechteck 40">
            <a:extLst>
              <a:ext uri="{FF2B5EF4-FFF2-40B4-BE49-F238E27FC236}">
                <a16:creationId xmlns:a16="http://schemas.microsoft.com/office/drawing/2014/main" id="{EA9CA74E-C038-4C92-A281-D9FB121D8E63}"/>
              </a:ext>
            </a:extLst>
          </p:cNvPr>
          <p:cNvSpPr/>
          <p:nvPr/>
        </p:nvSpPr>
        <p:spPr>
          <a:xfrm>
            <a:off x="4312657" y="3196132"/>
            <a:ext cx="3252796"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060"/>
                </a:solidFill>
              </a:rPr>
              <a:t>Press “Show more options” </a:t>
            </a:r>
          </a:p>
          <a:p>
            <a:r>
              <a:rPr lang="en-GB" sz="1600" dirty="0">
                <a:solidFill>
                  <a:srgbClr val="002060"/>
                </a:solidFill>
              </a:rPr>
              <a:t>and choose “Uninstall”</a:t>
            </a:r>
          </a:p>
        </p:txBody>
      </p:sp>
      <p:cxnSp>
        <p:nvCxnSpPr>
          <p:cNvPr id="62" name="Gerade Verbindung mit Pfeil 61">
            <a:extLst>
              <a:ext uri="{FF2B5EF4-FFF2-40B4-BE49-F238E27FC236}">
                <a16:creationId xmlns:a16="http://schemas.microsoft.com/office/drawing/2014/main" id="{C3AE70F3-8F8D-4478-8395-DA281587EE06}"/>
              </a:ext>
            </a:extLst>
          </p:cNvPr>
          <p:cNvCxnSpPr>
            <a:cxnSpLocks/>
            <a:stCxn id="40" idx="3"/>
            <a:endCxn id="41" idx="1"/>
          </p:cNvCxnSpPr>
          <p:nvPr/>
        </p:nvCxnSpPr>
        <p:spPr>
          <a:xfrm>
            <a:off x="3676851" y="3503590"/>
            <a:ext cx="63580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7090CCF2-5475-47DF-B328-42C3D9DD50EF}"/>
              </a:ext>
            </a:extLst>
          </p:cNvPr>
          <p:cNvCxnSpPr>
            <a:cxnSpLocks/>
            <a:stCxn id="34" idx="2"/>
            <a:endCxn id="40" idx="0"/>
          </p:cNvCxnSpPr>
          <p:nvPr/>
        </p:nvCxnSpPr>
        <p:spPr>
          <a:xfrm>
            <a:off x="2018425" y="1889088"/>
            <a:ext cx="0" cy="13070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321446CD-8325-45D2-8DAB-4A34E9F4C318}"/>
              </a:ext>
            </a:extLst>
          </p:cNvPr>
          <p:cNvPicPr>
            <a:picLocks noChangeAspect="1"/>
          </p:cNvPicPr>
          <p:nvPr/>
        </p:nvPicPr>
        <p:blipFill>
          <a:blip r:embed="rId3"/>
          <a:stretch>
            <a:fillRect/>
          </a:stretch>
        </p:blipFill>
        <p:spPr>
          <a:xfrm>
            <a:off x="9306000" y="1773823"/>
            <a:ext cx="1928672" cy="1729766"/>
          </a:xfrm>
          <a:prstGeom prst="rect">
            <a:avLst/>
          </a:prstGeom>
        </p:spPr>
      </p:pic>
      <p:sp>
        <p:nvSpPr>
          <p:cNvPr id="18" name="Textfeld 17">
            <a:extLst>
              <a:ext uri="{FF2B5EF4-FFF2-40B4-BE49-F238E27FC236}">
                <a16:creationId xmlns:a16="http://schemas.microsoft.com/office/drawing/2014/main" id="{1772B923-C8AB-40CF-BF16-DF337834799A}"/>
              </a:ext>
            </a:extLst>
          </p:cNvPr>
          <p:cNvSpPr txBox="1"/>
          <p:nvPr/>
        </p:nvSpPr>
        <p:spPr>
          <a:xfrm>
            <a:off x="9211377" y="3811048"/>
            <a:ext cx="2421112" cy="523220"/>
          </a:xfrm>
          <a:prstGeom prst="rect">
            <a:avLst/>
          </a:prstGeom>
          <a:noFill/>
        </p:spPr>
        <p:txBody>
          <a:bodyPr wrap="none" rtlCol="0">
            <a:spAutoFit/>
          </a:bodyPr>
          <a:lstStyle/>
          <a:p>
            <a:r>
              <a:rPr lang="de-DE" sz="1400" dirty="0"/>
              <a:t>Extension </a:t>
            </a:r>
            <a:r>
              <a:rPr lang="de-DE" sz="1400" dirty="0" err="1"/>
              <a:t>is</a:t>
            </a:r>
            <a:r>
              <a:rPr lang="de-DE" sz="1400" dirty="0"/>
              <a:t> </a:t>
            </a:r>
            <a:r>
              <a:rPr lang="de-DE" sz="1400" dirty="0" err="1"/>
              <a:t>now</a:t>
            </a:r>
            <a:r>
              <a:rPr lang="de-DE" sz="1400" dirty="0"/>
              <a:t> „</a:t>
            </a:r>
            <a:r>
              <a:rPr lang="de-DE" sz="1400" dirty="0" err="1"/>
              <a:t>Uninstalled</a:t>
            </a:r>
            <a:r>
              <a:rPr lang="de-DE" sz="1400" dirty="0"/>
              <a:t>“</a:t>
            </a:r>
          </a:p>
          <a:p>
            <a:r>
              <a:rPr lang="de-DE" sz="1400" dirty="0"/>
              <a:t>but not „</a:t>
            </a:r>
            <a:r>
              <a:rPr lang="de-DE" sz="1400" dirty="0" err="1"/>
              <a:t>Unpublished</a:t>
            </a:r>
            <a:r>
              <a:rPr lang="de-DE" sz="1400" dirty="0"/>
              <a:t>“</a:t>
            </a:r>
            <a:endParaRPr lang="en-GB" sz="1400" dirty="0"/>
          </a:p>
        </p:txBody>
      </p:sp>
      <p:cxnSp>
        <p:nvCxnSpPr>
          <p:cNvPr id="20" name="Gerade Verbindung mit Pfeil 19">
            <a:extLst>
              <a:ext uri="{FF2B5EF4-FFF2-40B4-BE49-F238E27FC236}">
                <a16:creationId xmlns:a16="http://schemas.microsoft.com/office/drawing/2014/main" id="{2DC3DB20-A174-4D42-817A-D1CB84A378F7}"/>
              </a:ext>
            </a:extLst>
          </p:cNvPr>
          <p:cNvCxnSpPr>
            <a:stCxn id="16" idx="1"/>
            <a:endCxn id="41" idx="3"/>
          </p:cNvCxnSpPr>
          <p:nvPr/>
        </p:nvCxnSpPr>
        <p:spPr>
          <a:xfrm flipH="1">
            <a:off x="7565453" y="2638706"/>
            <a:ext cx="1740547" cy="864884"/>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40EEB4FF-421F-41B6-9813-2E48ADAF39CA}"/>
              </a:ext>
            </a:extLst>
          </p:cNvPr>
          <p:cNvCxnSpPr>
            <a:cxnSpLocks/>
            <a:stCxn id="41" idx="3"/>
            <a:endCxn id="18" idx="1"/>
          </p:cNvCxnSpPr>
          <p:nvPr/>
        </p:nvCxnSpPr>
        <p:spPr>
          <a:xfrm>
            <a:off x="7565453" y="3503590"/>
            <a:ext cx="1645924" cy="569068"/>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4" name="Rechteck 53">
            <a:extLst>
              <a:ext uri="{FF2B5EF4-FFF2-40B4-BE49-F238E27FC236}">
                <a16:creationId xmlns:a16="http://schemas.microsoft.com/office/drawing/2014/main" id="{AC1890EB-AC8C-4195-82E3-F80686FBE387}"/>
              </a:ext>
            </a:extLst>
          </p:cNvPr>
          <p:cNvSpPr/>
          <p:nvPr/>
        </p:nvSpPr>
        <p:spPr>
          <a:xfrm>
            <a:off x="4312657" y="4503176"/>
            <a:ext cx="3252796"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060"/>
                </a:solidFill>
              </a:rPr>
              <a:t>Press “Show more options” </a:t>
            </a:r>
          </a:p>
          <a:p>
            <a:r>
              <a:rPr lang="en-GB" sz="1600" dirty="0">
                <a:solidFill>
                  <a:srgbClr val="002060"/>
                </a:solidFill>
              </a:rPr>
              <a:t>and choose “Unpublish”</a:t>
            </a:r>
          </a:p>
        </p:txBody>
      </p:sp>
      <p:cxnSp>
        <p:nvCxnSpPr>
          <p:cNvPr id="55" name="Gerade Verbindung mit Pfeil 54">
            <a:extLst>
              <a:ext uri="{FF2B5EF4-FFF2-40B4-BE49-F238E27FC236}">
                <a16:creationId xmlns:a16="http://schemas.microsoft.com/office/drawing/2014/main" id="{E9E66237-6070-45D5-A58F-E36D160CD7AA}"/>
              </a:ext>
            </a:extLst>
          </p:cNvPr>
          <p:cNvCxnSpPr>
            <a:cxnSpLocks/>
            <a:stCxn id="41" idx="2"/>
            <a:endCxn id="54" idx="0"/>
          </p:cNvCxnSpPr>
          <p:nvPr/>
        </p:nvCxnSpPr>
        <p:spPr>
          <a:xfrm>
            <a:off x="5939055" y="3811048"/>
            <a:ext cx="0" cy="692128"/>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8" name="Textfeld 57">
            <a:extLst>
              <a:ext uri="{FF2B5EF4-FFF2-40B4-BE49-F238E27FC236}">
                <a16:creationId xmlns:a16="http://schemas.microsoft.com/office/drawing/2014/main" id="{3E5510E1-39F5-41CC-96D1-78B7A7D1CEE4}"/>
              </a:ext>
            </a:extLst>
          </p:cNvPr>
          <p:cNvSpPr txBox="1"/>
          <p:nvPr/>
        </p:nvSpPr>
        <p:spPr>
          <a:xfrm>
            <a:off x="9211377" y="4549024"/>
            <a:ext cx="2775183" cy="523220"/>
          </a:xfrm>
          <a:prstGeom prst="rect">
            <a:avLst/>
          </a:prstGeom>
          <a:noFill/>
        </p:spPr>
        <p:txBody>
          <a:bodyPr wrap="none" rtlCol="0">
            <a:spAutoFit/>
          </a:bodyPr>
          <a:lstStyle/>
          <a:p>
            <a:r>
              <a:rPr lang="de-DE" sz="1400" dirty="0"/>
              <a:t>Extension </a:t>
            </a:r>
            <a:r>
              <a:rPr lang="de-DE" sz="1400" dirty="0" err="1"/>
              <a:t>is</a:t>
            </a:r>
            <a:r>
              <a:rPr lang="de-DE" sz="1400" dirty="0"/>
              <a:t> </a:t>
            </a:r>
            <a:r>
              <a:rPr lang="de-DE" sz="1400" dirty="0" err="1"/>
              <a:t>now</a:t>
            </a:r>
            <a:r>
              <a:rPr lang="de-DE" sz="1400" dirty="0"/>
              <a:t> </a:t>
            </a:r>
          </a:p>
          <a:p>
            <a:r>
              <a:rPr lang="de-DE" sz="1400" dirty="0"/>
              <a:t>„</a:t>
            </a:r>
            <a:r>
              <a:rPr lang="de-DE" sz="1400" dirty="0" err="1"/>
              <a:t>no</a:t>
            </a:r>
            <a:r>
              <a:rPr lang="de-DE" sz="1400" dirty="0"/>
              <a:t> </a:t>
            </a:r>
            <a:r>
              <a:rPr lang="de-DE" sz="1400" dirty="0" err="1"/>
              <a:t>longer</a:t>
            </a:r>
            <a:r>
              <a:rPr lang="de-DE" sz="1400" dirty="0"/>
              <a:t> </a:t>
            </a:r>
            <a:r>
              <a:rPr lang="de-DE" sz="1400" dirty="0" err="1"/>
              <a:t>available</a:t>
            </a:r>
            <a:r>
              <a:rPr lang="de-DE" sz="1400" dirty="0"/>
              <a:t> on </a:t>
            </a:r>
            <a:r>
              <a:rPr lang="de-DE" sz="1400" dirty="0" err="1"/>
              <a:t>the</a:t>
            </a:r>
            <a:r>
              <a:rPr lang="de-DE" sz="1400" dirty="0"/>
              <a:t> </a:t>
            </a:r>
            <a:r>
              <a:rPr lang="de-DE" sz="1400" dirty="0" err="1"/>
              <a:t>system</a:t>
            </a:r>
            <a:r>
              <a:rPr lang="de-DE" sz="1400" dirty="0"/>
              <a:t>“</a:t>
            </a:r>
          </a:p>
        </p:txBody>
      </p:sp>
      <p:cxnSp>
        <p:nvCxnSpPr>
          <p:cNvPr id="69" name="Gerade Verbindung mit Pfeil 68">
            <a:extLst>
              <a:ext uri="{FF2B5EF4-FFF2-40B4-BE49-F238E27FC236}">
                <a16:creationId xmlns:a16="http://schemas.microsoft.com/office/drawing/2014/main" id="{B8611C71-30D8-4303-8138-FCE9746C555C}"/>
              </a:ext>
            </a:extLst>
          </p:cNvPr>
          <p:cNvCxnSpPr>
            <a:cxnSpLocks/>
            <a:stCxn id="54" idx="3"/>
            <a:endCxn id="58" idx="1"/>
          </p:cNvCxnSpPr>
          <p:nvPr/>
        </p:nvCxnSpPr>
        <p:spPr>
          <a:xfrm>
            <a:off x="7565453" y="4810634"/>
            <a:ext cx="1645924" cy="0"/>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 name="Rechteck 1">
            <a:extLst>
              <a:ext uri="{FF2B5EF4-FFF2-40B4-BE49-F238E27FC236}">
                <a16:creationId xmlns:a16="http://schemas.microsoft.com/office/drawing/2014/main" id="{7333D3A7-D11B-47F2-A8CF-328E6F236465}"/>
              </a:ext>
            </a:extLst>
          </p:cNvPr>
          <p:cNvSpPr/>
          <p:nvPr/>
        </p:nvSpPr>
        <p:spPr>
          <a:xfrm>
            <a:off x="2901940" y="5425550"/>
            <a:ext cx="6074230" cy="13153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err="1">
                <a:solidFill>
                  <a:srgbClr val="FF0000"/>
                </a:solidFill>
              </a:rPr>
              <a:t>Learn</a:t>
            </a:r>
            <a:r>
              <a:rPr lang="de-DE" sz="1600" dirty="0">
                <a:solidFill>
                  <a:srgbClr val="FF0000"/>
                </a:solidFill>
              </a:rPr>
              <a:t> - </a:t>
            </a:r>
            <a:r>
              <a:rPr lang="de-DE" sz="1600" dirty="0" err="1">
                <a:solidFill>
                  <a:srgbClr val="FF0000"/>
                </a:solidFill>
              </a:rPr>
              <a:t>Why</a:t>
            </a:r>
            <a:r>
              <a:rPr lang="de-DE" sz="1600" dirty="0">
                <a:solidFill>
                  <a:srgbClr val="FF0000"/>
                </a:solidFill>
              </a:rPr>
              <a:t> </a:t>
            </a:r>
            <a:r>
              <a:rPr lang="de-DE" sz="1600" dirty="0" err="1">
                <a:solidFill>
                  <a:srgbClr val="FF0000"/>
                </a:solidFill>
              </a:rPr>
              <a:t>this</a:t>
            </a:r>
            <a:r>
              <a:rPr lang="de-DE" sz="1600" dirty="0">
                <a:solidFill>
                  <a:srgbClr val="FF0000"/>
                </a:solidFill>
              </a:rPr>
              <a:t> 2 </a:t>
            </a:r>
            <a:r>
              <a:rPr lang="de-DE" sz="1600" dirty="0" err="1">
                <a:solidFill>
                  <a:srgbClr val="FF0000"/>
                </a:solidFill>
              </a:rPr>
              <a:t>step</a:t>
            </a:r>
            <a:r>
              <a:rPr lang="de-DE" sz="1600" dirty="0">
                <a:solidFill>
                  <a:srgbClr val="FF0000"/>
                </a:solidFill>
              </a:rPr>
              <a:t> </a:t>
            </a:r>
            <a:r>
              <a:rPr lang="de-DE" sz="1600" dirty="0" err="1">
                <a:solidFill>
                  <a:srgbClr val="FF0000"/>
                </a:solidFill>
              </a:rPr>
              <a:t>procedure</a:t>
            </a:r>
            <a:r>
              <a:rPr lang="de-DE" sz="1600" dirty="0">
                <a:solidFill>
                  <a:srgbClr val="FF0000"/>
                </a:solidFill>
              </a:rPr>
              <a:t>?</a:t>
            </a:r>
          </a:p>
          <a:p>
            <a:r>
              <a:rPr lang="de-DE" sz="1600" dirty="0" err="1">
                <a:solidFill>
                  <a:srgbClr val="FF0000"/>
                </a:solidFill>
              </a:rPr>
              <a:t>To</a:t>
            </a:r>
            <a:r>
              <a:rPr lang="de-DE" sz="1600" dirty="0">
                <a:solidFill>
                  <a:srgbClr val="FF0000"/>
                </a:solidFill>
              </a:rPr>
              <a:t> </a:t>
            </a:r>
            <a:r>
              <a:rPr lang="de-DE" sz="1600" dirty="0" err="1">
                <a:solidFill>
                  <a:srgbClr val="FF0000"/>
                </a:solidFill>
              </a:rPr>
              <a:t>be</a:t>
            </a:r>
            <a:r>
              <a:rPr lang="de-DE" sz="1600" dirty="0">
                <a:solidFill>
                  <a:srgbClr val="FF0000"/>
                </a:solidFill>
              </a:rPr>
              <a:t> </a:t>
            </a:r>
            <a:r>
              <a:rPr lang="de-DE" sz="1600" dirty="0" err="1">
                <a:solidFill>
                  <a:srgbClr val="FF0000"/>
                </a:solidFill>
              </a:rPr>
              <a:t>able</a:t>
            </a:r>
            <a:r>
              <a:rPr lang="de-DE" sz="1600" dirty="0">
                <a:solidFill>
                  <a:srgbClr val="FF0000"/>
                </a:solidFill>
              </a:rPr>
              <a:t> </a:t>
            </a:r>
            <a:r>
              <a:rPr lang="de-DE" sz="1600" dirty="0" err="1">
                <a:solidFill>
                  <a:srgbClr val="FF0000"/>
                </a:solidFill>
              </a:rPr>
              <a:t>to</a:t>
            </a:r>
            <a:r>
              <a:rPr lang="de-DE" sz="1600" dirty="0">
                <a:solidFill>
                  <a:srgbClr val="FF0000"/>
                </a:solidFill>
              </a:rPr>
              <a:t> </a:t>
            </a:r>
            <a:r>
              <a:rPr lang="de-DE" sz="1600" dirty="0" err="1">
                <a:solidFill>
                  <a:srgbClr val="FF0000"/>
                </a:solidFill>
              </a:rPr>
              <a:t>have</a:t>
            </a:r>
            <a:r>
              <a:rPr lang="de-DE" sz="1600" dirty="0">
                <a:solidFill>
                  <a:srgbClr val="FF0000"/>
                </a:solidFill>
              </a:rPr>
              <a:t> an </a:t>
            </a:r>
            <a:r>
              <a:rPr lang="de-DE" sz="1600" dirty="0" err="1">
                <a:solidFill>
                  <a:srgbClr val="FF0000"/>
                </a:solidFill>
              </a:rPr>
              <a:t>extension</a:t>
            </a:r>
            <a:r>
              <a:rPr lang="de-DE" sz="1600" dirty="0">
                <a:solidFill>
                  <a:srgbClr val="FF0000"/>
                </a:solidFill>
              </a:rPr>
              <a:t> </a:t>
            </a:r>
            <a:r>
              <a:rPr lang="de-DE" sz="1600" dirty="0" err="1">
                <a:solidFill>
                  <a:srgbClr val="FF0000"/>
                </a:solidFill>
              </a:rPr>
              <a:t>available</a:t>
            </a:r>
            <a:r>
              <a:rPr lang="de-DE" sz="1600" dirty="0">
                <a:solidFill>
                  <a:srgbClr val="FF0000"/>
                </a:solidFill>
              </a:rPr>
              <a:t> on </a:t>
            </a:r>
            <a:r>
              <a:rPr lang="de-DE" sz="1600" dirty="0" err="1">
                <a:solidFill>
                  <a:srgbClr val="FF0000"/>
                </a:solidFill>
              </a:rPr>
              <a:t>dedicated</a:t>
            </a:r>
            <a:r>
              <a:rPr lang="de-DE" sz="1600" dirty="0">
                <a:solidFill>
                  <a:srgbClr val="FF0000"/>
                </a:solidFill>
              </a:rPr>
              <a:t> </a:t>
            </a:r>
            <a:r>
              <a:rPr lang="de-DE" sz="1600" dirty="0" err="1">
                <a:solidFill>
                  <a:srgbClr val="FF0000"/>
                </a:solidFill>
              </a:rPr>
              <a:t>tenants</a:t>
            </a:r>
            <a:r>
              <a:rPr lang="de-DE" sz="1600" dirty="0">
                <a:solidFill>
                  <a:srgbClr val="FF0000"/>
                </a:solidFill>
              </a:rPr>
              <a:t> </a:t>
            </a:r>
            <a:r>
              <a:rPr lang="de-DE" sz="1600" dirty="0" err="1">
                <a:solidFill>
                  <a:srgbClr val="FF0000"/>
                </a:solidFill>
              </a:rPr>
              <a:t>only</a:t>
            </a:r>
            <a:r>
              <a:rPr lang="de-DE" sz="1600" dirty="0">
                <a:solidFill>
                  <a:srgbClr val="FF0000"/>
                </a:solidFill>
              </a:rPr>
              <a:t> </a:t>
            </a:r>
          </a:p>
          <a:p>
            <a:endParaRPr lang="de-DE" sz="1600" dirty="0">
              <a:solidFill>
                <a:srgbClr val="FF0000"/>
              </a:solidFill>
              <a:sym typeface="Wingdings" panose="05000000000000000000" pitchFamily="2" charset="2"/>
            </a:endParaRPr>
          </a:p>
          <a:p>
            <a:r>
              <a:rPr lang="de-DE" sz="1600" dirty="0">
                <a:solidFill>
                  <a:srgbClr val="FF0000"/>
                </a:solidFill>
                <a:sym typeface="Wingdings" panose="05000000000000000000" pitchFamily="2" charset="2"/>
              </a:rPr>
              <a:t> publish </a:t>
            </a:r>
            <a:r>
              <a:rPr lang="de-DE" sz="1600" dirty="0" err="1">
                <a:solidFill>
                  <a:srgbClr val="FF0000"/>
                </a:solidFill>
                <a:sym typeface="Wingdings" panose="05000000000000000000" pitchFamily="2" charset="2"/>
              </a:rPr>
              <a:t>into</a:t>
            </a:r>
            <a:r>
              <a:rPr lang="de-DE" sz="1600" dirty="0">
                <a:solidFill>
                  <a:srgbClr val="FF0000"/>
                </a:solidFill>
                <a:sym typeface="Wingdings" panose="05000000000000000000" pitchFamily="2" charset="2"/>
              </a:rPr>
              <a:t> a </a:t>
            </a:r>
            <a:r>
              <a:rPr lang="de-DE" sz="1600" dirty="0" err="1">
                <a:solidFill>
                  <a:srgbClr val="FF0000"/>
                </a:solidFill>
                <a:sym typeface="Wingdings" panose="05000000000000000000" pitchFamily="2" charset="2"/>
              </a:rPr>
              <a:t>data</a:t>
            </a:r>
            <a:r>
              <a:rPr lang="de-DE" sz="1600" dirty="0">
                <a:solidFill>
                  <a:srgbClr val="FF0000"/>
                </a:solidFill>
                <a:sym typeface="Wingdings" panose="05000000000000000000" pitchFamily="2" charset="2"/>
              </a:rPr>
              <a:t> </a:t>
            </a:r>
            <a:r>
              <a:rPr lang="de-DE" sz="1600" dirty="0" err="1">
                <a:solidFill>
                  <a:srgbClr val="FF0000"/>
                </a:solidFill>
                <a:sym typeface="Wingdings" panose="05000000000000000000" pitchFamily="2" charset="2"/>
              </a:rPr>
              <a:t>base</a:t>
            </a:r>
            <a:endParaRPr lang="de-DE" sz="1600" dirty="0">
              <a:solidFill>
                <a:srgbClr val="FF0000"/>
              </a:solidFill>
              <a:sym typeface="Wingdings" panose="05000000000000000000" pitchFamily="2" charset="2"/>
            </a:endParaRPr>
          </a:p>
          <a:p>
            <a:r>
              <a:rPr lang="de-DE" sz="1600" dirty="0">
                <a:solidFill>
                  <a:srgbClr val="FF0000"/>
                </a:solidFill>
                <a:sym typeface="Wingdings" panose="05000000000000000000" pitchFamily="2" charset="2"/>
              </a:rPr>
              <a:t> </a:t>
            </a:r>
            <a:r>
              <a:rPr lang="de-DE" sz="1600" dirty="0" err="1">
                <a:solidFill>
                  <a:srgbClr val="FF0000"/>
                </a:solidFill>
                <a:sym typeface="Wingdings" panose="05000000000000000000" pitchFamily="2" charset="2"/>
              </a:rPr>
              <a:t>Install</a:t>
            </a:r>
            <a:r>
              <a:rPr lang="de-DE" sz="1600" dirty="0">
                <a:solidFill>
                  <a:srgbClr val="FF0000"/>
                </a:solidFill>
                <a:sym typeface="Wingdings" panose="05000000000000000000" pitchFamily="2" charset="2"/>
              </a:rPr>
              <a:t> </a:t>
            </a:r>
            <a:r>
              <a:rPr lang="de-DE" sz="1600" dirty="0" err="1">
                <a:solidFill>
                  <a:srgbClr val="FF0000"/>
                </a:solidFill>
                <a:sym typeface="Wingdings" panose="05000000000000000000" pitchFamily="2" charset="2"/>
              </a:rPr>
              <a:t>into</a:t>
            </a:r>
            <a:r>
              <a:rPr lang="de-DE" sz="1600" dirty="0">
                <a:solidFill>
                  <a:srgbClr val="FF0000"/>
                </a:solidFill>
                <a:sym typeface="Wingdings" panose="05000000000000000000" pitchFamily="2" charset="2"/>
              </a:rPr>
              <a:t> a </a:t>
            </a:r>
            <a:r>
              <a:rPr lang="de-DE" sz="1600" dirty="0" err="1">
                <a:solidFill>
                  <a:srgbClr val="FF0000"/>
                </a:solidFill>
                <a:sym typeface="Wingdings" panose="05000000000000000000" pitchFamily="2" charset="2"/>
              </a:rPr>
              <a:t>tenant</a:t>
            </a:r>
            <a:endParaRPr lang="en-GB" sz="1600" dirty="0">
              <a:solidFill>
                <a:srgbClr val="FF0000"/>
              </a:solidFill>
            </a:endParaRPr>
          </a:p>
        </p:txBody>
      </p:sp>
      <p:cxnSp>
        <p:nvCxnSpPr>
          <p:cNvPr id="21" name="Gerade Verbindung mit Pfeil 20">
            <a:extLst>
              <a:ext uri="{FF2B5EF4-FFF2-40B4-BE49-F238E27FC236}">
                <a16:creationId xmlns:a16="http://schemas.microsoft.com/office/drawing/2014/main" id="{078BB8F4-EB10-41EA-9439-EA806EC51AA7}"/>
              </a:ext>
            </a:extLst>
          </p:cNvPr>
          <p:cNvCxnSpPr>
            <a:cxnSpLocks/>
            <a:stCxn id="54" idx="2"/>
            <a:endCxn id="2" idx="0"/>
          </p:cNvCxnSpPr>
          <p:nvPr/>
        </p:nvCxnSpPr>
        <p:spPr>
          <a:xfrm>
            <a:off x="5939055" y="5118092"/>
            <a:ext cx="0" cy="307458"/>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9449D8FC-4E05-4E4E-8D41-47031EF0DD89}"/>
              </a:ext>
            </a:extLst>
          </p:cNvPr>
          <p:cNvSpPr txBox="1"/>
          <p:nvPr/>
        </p:nvSpPr>
        <p:spPr>
          <a:xfrm>
            <a:off x="9731142" y="5544151"/>
            <a:ext cx="1446422" cy="307777"/>
          </a:xfrm>
          <a:prstGeom prst="rect">
            <a:avLst/>
          </a:prstGeom>
          <a:noFill/>
        </p:spPr>
        <p:txBody>
          <a:bodyPr wrap="none" rtlCol="0">
            <a:spAutoFit/>
          </a:bodyPr>
          <a:lstStyle/>
          <a:p>
            <a:r>
              <a:rPr lang="de-DE" sz="1400" dirty="0"/>
              <a:t>!! </a:t>
            </a:r>
            <a:r>
              <a:rPr lang="de-DE" sz="1400" dirty="0" err="1"/>
              <a:t>data</a:t>
            </a:r>
            <a:r>
              <a:rPr lang="de-DE" sz="1400" dirty="0"/>
              <a:t> </a:t>
            </a:r>
            <a:r>
              <a:rPr lang="de-DE" sz="1400" dirty="0" err="1"/>
              <a:t>remains</a:t>
            </a:r>
            <a:r>
              <a:rPr lang="de-DE" sz="1400" dirty="0"/>
              <a:t> !!</a:t>
            </a:r>
            <a:endParaRPr lang="en-GB" sz="1400" dirty="0"/>
          </a:p>
        </p:txBody>
      </p:sp>
      <p:pic>
        <p:nvPicPr>
          <p:cNvPr id="24" name="Grafik 23" descr="Zahnräder">
            <a:extLst>
              <a:ext uri="{FF2B5EF4-FFF2-40B4-BE49-F238E27FC236}">
                <a16:creationId xmlns:a16="http://schemas.microsoft.com/office/drawing/2014/main" id="{4B6B4A15-7DAD-422B-AA4A-AC14B5C917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02444" y="462751"/>
            <a:ext cx="530833" cy="530833"/>
          </a:xfrm>
          <a:prstGeom prst="rect">
            <a:avLst/>
          </a:prstGeom>
        </p:spPr>
      </p:pic>
    </p:spTree>
    <p:extLst>
      <p:ext uri="{BB962C8B-B14F-4D97-AF65-F5344CB8AC3E}">
        <p14:creationId xmlns:p14="http://schemas.microsoft.com/office/powerpoint/2010/main" val="145150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P spid="41" grpId="0" animBg="1"/>
      <p:bldP spid="18" grpId="0"/>
      <p:bldP spid="54" grpId="0" animBg="1"/>
      <p:bldP spid="58" grpId="0"/>
      <p:bldP spid="2"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3  </a:t>
            </a:r>
          </a:p>
          <a:p>
            <a:pPr algn="ctr"/>
            <a:endParaRPr lang="de-DE" sz="6000" dirty="0"/>
          </a:p>
          <a:p>
            <a:pPr algn="ctr"/>
            <a:r>
              <a:rPr lang="de-DE" sz="6000" dirty="0" err="1"/>
              <a:t>Configuring</a:t>
            </a:r>
            <a:r>
              <a:rPr lang="de-DE" sz="6000" dirty="0"/>
              <a:t> </a:t>
            </a:r>
            <a:r>
              <a:rPr lang="de-DE" sz="6000" dirty="0" err="1"/>
              <a:t>the</a:t>
            </a:r>
            <a:r>
              <a:rPr lang="de-DE" sz="6000" dirty="0"/>
              <a:t> Txt2AL Converter</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18</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3222898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8"/>
            <a:ext cx="11466000" cy="890276"/>
          </a:xfrm>
        </p:spPr>
        <p:txBody>
          <a:bodyPr/>
          <a:lstStyle/>
          <a:p>
            <a:r>
              <a:rPr lang="de-DE" dirty="0"/>
              <a:t>Txt2AL Converter - </a:t>
            </a:r>
            <a:r>
              <a:rPr lang="de-DE" dirty="0" err="1"/>
              <a:t>HandsOn</a:t>
            </a:r>
            <a:r>
              <a:rPr lang="de-DE" dirty="0"/>
              <a:t>: </a:t>
            </a:r>
            <a:r>
              <a:rPr lang="de-DE" dirty="0" err="1"/>
              <a:t>Convert</a:t>
            </a:r>
            <a:r>
              <a:rPr lang="de-DE" dirty="0"/>
              <a:t> </a:t>
            </a:r>
            <a:r>
              <a:rPr lang="de-DE" dirty="0" err="1"/>
              <a:t>page</a:t>
            </a:r>
            <a:r>
              <a:rPr lang="de-DE" dirty="0"/>
              <a:t> „Units </a:t>
            </a:r>
            <a:r>
              <a:rPr lang="de-DE" dirty="0" err="1"/>
              <a:t>of</a:t>
            </a:r>
            <a:r>
              <a:rPr lang="de-DE" dirty="0"/>
              <a:t> </a:t>
            </a:r>
            <a:r>
              <a:rPr lang="de-DE" dirty="0" err="1"/>
              <a:t>Measure</a:t>
            </a:r>
            <a:r>
              <a:rPr lang="de-DE" dirty="0"/>
              <a:t> (209)“</a:t>
            </a:r>
          </a:p>
          <a:p>
            <a:pPr lvl="1"/>
            <a:r>
              <a:rPr lang="de-DE" dirty="0" err="1"/>
              <a:t>Configure</a:t>
            </a:r>
            <a:r>
              <a:rPr lang="de-DE" dirty="0"/>
              <a:t> Converter</a:t>
            </a:r>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3 | </a:t>
            </a:r>
            <a:r>
              <a:rPr lang="de-DE" dirty="0" err="1"/>
              <a:t>Configuring</a:t>
            </a:r>
            <a:r>
              <a:rPr lang="de-DE" dirty="0"/>
              <a:t> </a:t>
            </a:r>
            <a:r>
              <a:rPr lang="de-DE" dirty="0" err="1"/>
              <a:t>the</a:t>
            </a:r>
            <a:r>
              <a:rPr lang="de-DE" dirty="0"/>
              <a:t> Txt2AL Converter</a:t>
            </a:r>
            <a:br>
              <a:rPr lang="de-DE" dirty="0"/>
            </a:b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19</a:t>
            </a:fld>
            <a:endParaRPr lang="de-DE"/>
          </a:p>
        </p:txBody>
      </p:sp>
      <p:pic>
        <p:nvPicPr>
          <p:cNvPr id="8" name="Grafik 7">
            <a:extLst>
              <a:ext uri="{FF2B5EF4-FFF2-40B4-BE49-F238E27FC236}">
                <a16:creationId xmlns:a16="http://schemas.microsoft.com/office/drawing/2014/main" id="{40E84F9A-1E19-47D6-A8E8-8EB16815DB0D}"/>
              </a:ext>
            </a:extLst>
          </p:cNvPr>
          <p:cNvPicPr>
            <a:picLocks noChangeAspect="1"/>
          </p:cNvPicPr>
          <p:nvPr/>
        </p:nvPicPr>
        <p:blipFill>
          <a:blip r:embed="rId2"/>
          <a:stretch>
            <a:fillRect/>
          </a:stretch>
        </p:blipFill>
        <p:spPr>
          <a:xfrm>
            <a:off x="948760" y="2960106"/>
            <a:ext cx="9048350" cy="1233482"/>
          </a:xfrm>
          <a:prstGeom prst="rect">
            <a:avLst/>
          </a:prstGeom>
        </p:spPr>
      </p:pic>
      <p:pic>
        <p:nvPicPr>
          <p:cNvPr id="9" name="Grafik 8">
            <a:extLst>
              <a:ext uri="{FF2B5EF4-FFF2-40B4-BE49-F238E27FC236}">
                <a16:creationId xmlns:a16="http://schemas.microsoft.com/office/drawing/2014/main" id="{9640ADC7-6FBB-4CCD-B620-0A3AB4266FB1}"/>
              </a:ext>
            </a:extLst>
          </p:cNvPr>
          <p:cNvPicPr>
            <a:picLocks noChangeAspect="1"/>
          </p:cNvPicPr>
          <p:nvPr/>
        </p:nvPicPr>
        <p:blipFill>
          <a:blip r:embed="rId3"/>
          <a:stretch>
            <a:fillRect/>
          </a:stretch>
        </p:blipFill>
        <p:spPr>
          <a:xfrm>
            <a:off x="948760" y="1989046"/>
            <a:ext cx="2655035" cy="713719"/>
          </a:xfrm>
          <a:prstGeom prst="rect">
            <a:avLst/>
          </a:prstGeom>
        </p:spPr>
      </p:pic>
      <p:sp>
        <p:nvSpPr>
          <p:cNvPr id="12" name="Textplatzhalter 11">
            <a:extLst>
              <a:ext uri="{FF2B5EF4-FFF2-40B4-BE49-F238E27FC236}">
                <a16:creationId xmlns:a16="http://schemas.microsoft.com/office/drawing/2014/main" id="{98D50AEB-375B-4C85-A004-C1EB2AF21062}"/>
              </a:ext>
            </a:extLst>
          </p:cNvPr>
          <p:cNvSpPr txBox="1">
            <a:spLocks/>
          </p:cNvSpPr>
          <p:nvPr/>
        </p:nvSpPr>
        <p:spPr>
          <a:xfrm>
            <a:off x="359999" y="4463724"/>
            <a:ext cx="11466000" cy="252871"/>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4"/>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5"/>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err="1"/>
              <a:t>Convert</a:t>
            </a:r>
            <a:r>
              <a:rPr lang="de-DE" dirty="0"/>
              <a:t> </a:t>
            </a:r>
            <a:r>
              <a:rPr lang="de-DE" dirty="0" err="1"/>
              <a:t>page</a:t>
            </a:r>
            <a:r>
              <a:rPr lang="de-DE" dirty="0"/>
              <a:t> „Units </a:t>
            </a:r>
            <a:r>
              <a:rPr lang="de-DE" dirty="0" err="1"/>
              <a:t>of</a:t>
            </a:r>
            <a:r>
              <a:rPr lang="de-DE" dirty="0"/>
              <a:t> </a:t>
            </a:r>
            <a:r>
              <a:rPr lang="de-DE" dirty="0" err="1"/>
              <a:t>Measure</a:t>
            </a:r>
            <a:r>
              <a:rPr lang="de-DE" dirty="0"/>
              <a:t> (209)“</a:t>
            </a:r>
          </a:p>
          <a:p>
            <a:pPr lvl="2"/>
            <a:endParaRPr lang="de-DE" dirty="0"/>
          </a:p>
        </p:txBody>
      </p:sp>
      <p:pic>
        <p:nvPicPr>
          <p:cNvPr id="10" name="Grafik 9">
            <a:extLst>
              <a:ext uri="{FF2B5EF4-FFF2-40B4-BE49-F238E27FC236}">
                <a16:creationId xmlns:a16="http://schemas.microsoft.com/office/drawing/2014/main" id="{23886675-021C-4755-8852-A45E36A3152A}"/>
              </a:ext>
            </a:extLst>
          </p:cNvPr>
          <p:cNvPicPr>
            <a:picLocks noChangeAspect="1"/>
          </p:cNvPicPr>
          <p:nvPr/>
        </p:nvPicPr>
        <p:blipFill>
          <a:blip r:embed="rId6"/>
          <a:stretch>
            <a:fillRect/>
          </a:stretch>
        </p:blipFill>
        <p:spPr>
          <a:xfrm>
            <a:off x="1544268" y="4912917"/>
            <a:ext cx="2776058" cy="1199125"/>
          </a:xfrm>
          <a:prstGeom prst="rect">
            <a:avLst/>
          </a:prstGeom>
        </p:spPr>
      </p:pic>
      <p:pic>
        <p:nvPicPr>
          <p:cNvPr id="14" name="Grafik 13">
            <a:extLst>
              <a:ext uri="{FF2B5EF4-FFF2-40B4-BE49-F238E27FC236}">
                <a16:creationId xmlns:a16="http://schemas.microsoft.com/office/drawing/2014/main" id="{FEAFD9F9-53BC-406B-82EC-096777889AAF}"/>
              </a:ext>
            </a:extLst>
          </p:cNvPr>
          <p:cNvPicPr>
            <a:picLocks noChangeAspect="1"/>
          </p:cNvPicPr>
          <p:nvPr/>
        </p:nvPicPr>
        <p:blipFill>
          <a:blip r:embed="rId7"/>
          <a:stretch>
            <a:fillRect/>
          </a:stretch>
        </p:blipFill>
        <p:spPr>
          <a:xfrm>
            <a:off x="5772337" y="4929070"/>
            <a:ext cx="5604081" cy="1539105"/>
          </a:xfrm>
          <a:prstGeom prst="rect">
            <a:avLst/>
          </a:prstGeom>
        </p:spPr>
      </p:pic>
      <p:sp>
        <p:nvSpPr>
          <p:cNvPr id="15" name="Pfeil: nach rechts 14">
            <a:extLst>
              <a:ext uri="{FF2B5EF4-FFF2-40B4-BE49-F238E27FC236}">
                <a16:creationId xmlns:a16="http://schemas.microsoft.com/office/drawing/2014/main" id="{09FD6B05-62A3-4CED-8B22-B1F7EFA691D3}"/>
              </a:ext>
            </a:extLst>
          </p:cNvPr>
          <p:cNvSpPr/>
          <p:nvPr/>
        </p:nvSpPr>
        <p:spPr>
          <a:xfrm>
            <a:off x="4644723" y="552577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a:extLst>
              <a:ext uri="{FF2B5EF4-FFF2-40B4-BE49-F238E27FC236}">
                <a16:creationId xmlns:a16="http://schemas.microsoft.com/office/drawing/2014/main" id="{D8E79678-763C-408D-9AB8-D5A50FC9E475}"/>
              </a:ext>
            </a:extLst>
          </p:cNvPr>
          <p:cNvSpPr/>
          <p:nvPr/>
        </p:nvSpPr>
        <p:spPr>
          <a:xfrm>
            <a:off x="11164548" y="234866"/>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16" name="Grafik 15" descr="Zahnräder">
            <a:extLst>
              <a:ext uri="{FF2B5EF4-FFF2-40B4-BE49-F238E27FC236}">
                <a16:creationId xmlns:a16="http://schemas.microsoft.com/office/drawing/2014/main" id="{107ABF43-67C7-4557-92A7-4467E824F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92819" y="337617"/>
            <a:ext cx="530833" cy="530833"/>
          </a:xfrm>
          <a:prstGeom prst="rect">
            <a:avLst/>
          </a:prstGeom>
        </p:spPr>
      </p:pic>
      <p:sp>
        <p:nvSpPr>
          <p:cNvPr id="2" name="Textfeld 1">
            <a:extLst>
              <a:ext uri="{FF2B5EF4-FFF2-40B4-BE49-F238E27FC236}">
                <a16:creationId xmlns:a16="http://schemas.microsoft.com/office/drawing/2014/main" id="{278AD4CF-2568-45FB-A258-906B6F5DDC38}"/>
              </a:ext>
            </a:extLst>
          </p:cNvPr>
          <p:cNvSpPr txBox="1"/>
          <p:nvPr/>
        </p:nvSpPr>
        <p:spPr>
          <a:xfrm>
            <a:off x="5263116" y="2466753"/>
            <a:ext cx="984500" cy="307777"/>
          </a:xfrm>
          <a:prstGeom prst="rect">
            <a:avLst/>
          </a:prstGeom>
          <a:noFill/>
        </p:spPr>
        <p:txBody>
          <a:bodyPr wrap="none" rtlCol="0">
            <a:spAutoFit/>
          </a:bodyPr>
          <a:lstStyle/>
          <a:p>
            <a:r>
              <a:rPr lang="de-DE" sz="1400" dirty="0"/>
              <a:t>SQL-Server</a:t>
            </a:r>
            <a:endParaRPr lang="en-GB" sz="1400" dirty="0"/>
          </a:p>
        </p:txBody>
      </p:sp>
      <p:cxnSp>
        <p:nvCxnSpPr>
          <p:cNvPr id="6" name="Gerader Verbinder 5">
            <a:extLst>
              <a:ext uri="{FF2B5EF4-FFF2-40B4-BE49-F238E27FC236}">
                <a16:creationId xmlns:a16="http://schemas.microsoft.com/office/drawing/2014/main" id="{1F8E3506-5AE0-4D6E-B24C-D405BADF295C}"/>
              </a:ext>
            </a:extLst>
          </p:cNvPr>
          <p:cNvCxnSpPr>
            <a:stCxn id="2" idx="1"/>
          </p:cNvCxnSpPr>
          <p:nvPr/>
        </p:nvCxnSpPr>
        <p:spPr>
          <a:xfrm flipH="1">
            <a:off x="2551814" y="2620642"/>
            <a:ext cx="2711302" cy="1281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13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2"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4ECE71-43C6-4A78-92CF-41095DEA88FC}"/>
              </a:ext>
            </a:extLst>
          </p:cNvPr>
          <p:cNvSpPr>
            <a:spLocks noGrp="1"/>
          </p:cNvSpPr>
          <p:nvPr>
            <p:ph type="title"/>
          </p:nvPr>
        </p:nvSpPr>
        <p:spPr/>
        <p:txBody>
          <a:bodyPr/>
          <a:lstStyle/>
          <a:p>
            <a:r>
              <a:rPr lang="de-DE" dirty="0"/>
              <a:t>Core Statements on </a:t>
            </a:r>
            <a:r>
              <a:rPr lang="de-DE" dirty="0" err="1"/>
              <a:t>the</a:t>
            </a:r>
            <a:r>
              <a:rPr lang="de-DE" dirty="0"/>
              <a:t> </a:t>
            </a:r>
            <a:r>
              <a:rPr lang="de-DE" dirty="0" err="1"/>
              <a:t>subject</a:t>
            </a:r>
            <a:r>
              <a:rPr lang="de-DE" dirty="0"/>
              <a:t> </a:t>
            </a:r>
            <a:r>
              <a:rPr lang="de-DE" dirty="0" err="1"/>
              <a:t>of</a:t>
            </a:r>
            <a:r>
              <a:rPr lang="de-DE" dirty="0"/>
              <a:t> </a:t>
            </a:r>
            <a:r>
              <a:rPr lang="de-DE" dirty="0" err="1"/>
              <a:t>Programming</a:t>
            </a:r>
            <a:r>
              <a:rPr lang="de-DE" dirty="0"/>
              <a:t> AL</a:t>
            </a:r>
            <a:br>
              <a:rPr lang="de-DE" dirty="0"/>
            </a:br>
            <a:r>
              <a:rPr lang="en-GB" dirty="0">
                <a:solidFill>
                  <a:schemeClr val="bg2"/>
                </a:solidFill>
              </a:rPr>
              <a:t>What the wise man says</a:t>
            </a:r>
            <a:endParaRPr lang="en-GB" dirty="0"/>
          </a:p>
        </p:txBody>
      </p:sp>
      <p:sp>
        <p:nvSpPr>
          <p:cNvPr id="3" name="Datumsplatzhalter 2">
            <a:extLst>
              <a:ext uri="{FF2B5EF4-FFF2-40B4-BE49-F238E27FC236}">
                <a16:creationId xmlns:a16="http://schemas.microsoft.com/office/drawing/2014/main" id="{7C7E592B-CBF1-4127-8C8E-3A086943F32A}"/>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7E61AC35-B360-48F9-9D39-46EC1D427FE9}"/>
              </a:ext>
            </a:extLst>
          </p:cNvPr>
          <p:cNvSpPr>
            <a:spLocks noGrp="1"/>
          </p:cNvSpPr>
          <p:nvPr>
            <p:ph type="sldNum" sz="quarter" idx="4"/>
          </p:nvPr>
        </p:nvSpPr>
        <p:spPr/>
        <p:txBody>
          <a:bodyPr/>
          <a:lstStyle/>
          <a:p>
            <a:r>
              <a:rPr lang="de-DE"/>
              <a:t> </a:t>
            </a:r>
            <a:fld id="{F0389FF0-EA6C-204E-82DF-16D97CC1B00E}" type="slidenum">
              <a:rPr lang="de-DE" smtClean="0"/>
              <a:pPr/>
              <a:t>2</a:t>
            </a:fld>
            <a:endParaRPr lang="de-DE"/>
          </a:p>
        </p:txBody>
      </p:sp>
      <p:pic>
        <p:nvPicPr>
          <p:cNvPr id="6" name="Grafik 5">
            <a:extLst>
              <a:ext uri="{FF2B5EF4-FFF2-40B4-BE49-F238E27FC236}">
                <a16:creationId xmlns:a16="http://schemas.microsoft.com/office/drawing/2014/main" id="{077AA54B-C5A0-47F6-B79B-38B49F51A170}"/>
              </a:ext>
            </a:extLst>
          </p:cNvPr>
          <p:cNvPicPr>
            <a:picLocks noChangeAspect="1"/>
          </p:cNvPicPr>
          <p:nvPr/>
        </p:nvPicPr>
        <p:blipFill>
          <a:blip r:embed="rId2"/>
          <a:stretch>
            <a:fillRect/>
          </a:stretch>
        </p:blipFill>
        <p:spPr>
          <a:xfrm>
            <a:off x="360000" y="1439563"/>
            <a:ext cx="2829328" cy="2728080"/>
          </a:xfrm>
          <a:prstGeom prst="rect">
            <a:avLst/>
          </a:prstGeom>
        </p:spPr>
      </p:pic>
      <p:sp>
        <p:nvSpPr>
          <p:cNvPr id="7" name="Rechteck 6">
            <a:extLst>
              <a:ext uri="{FF2B5EF4-FFF2-40B4-BE49-F238E27FC236}">
                <a16:creationId xmlns:a16="http://schemas.microsoft.com/office/drawing/2014/main" id="{4CA555EE-8F85-457D-908D-AF6C2C29F943}"/>
              </a:ext>
            </a:extLst>
          </p:cNvPr>
          <p:cNvSpPr/>
          <p:nvPr/>
        </p:nvSpPr>
        <p:spPr>
          <a:xfrm>
            <a:off x="1317464" y="234640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a:extLst>
              <a:ext uri="{FF2B5EF4-FFF2-40B4-BE49-F238E27FC236}">
                <a16:creationId xmlns:a16="http://schemas.microsoft.com/office/drawing/2014/main" id="{2815B21A-94F6-4C22-AF0E-62F493F60FC6}"/>
              </a:ext>
            </a:extLst>
          </p:cNvPr>
          <p:cNvSpPr/>
          <p:nvPr/>
        </p:nvSpPr>
        <p:spPr>
          <a:xfrm>
            <a:off x="4016829" y="1439563"/>
            <a:ext cx="7663542" cy="466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err="1">
                <a:solidFill>
                  <a:srgbClr val="04276E"/>
                </a:solidFill>
              </a:rPr>
              <a:t>Programming</a:t>
            </a:r>
            <a:r>
              <a:rPr lang="de-DE" sz="1400" dirty="0">
                <a:solidFill>
                  <a:srgbClr val="04276E"/>
                </a:solidFill>
              </a:rPr>
              <a:t> AL </a:t>
            </a:r>
            <a:r>
              <a:rPr lang="de-DE" sz="1400" dirty="0" err="1">
                <a:solidFill>
                  <a:srgbClr val="04276E"/>
                </a:solidFill>
              </a:rPr>
              <a:t>is</a:t>
            </a:r>
            <a:r>
              <a:rPr lang="de-DE" sz="1400" dirty="0">
                <a:solidFill>
                  <a:srgbClr val="04276E"/>
                </a:solidFill>
              </a:rPr>
              <a:t> </a:t>
            </a:r>
            <a:r>
              <a:rPr lang="de-DE" sz="1400" dirty="0" err="1">
                <a:solidFill>
                  <a:srgbClr val="04276E"/>
                </a:solidFill>
              </a:rPr>
              <a:t>almost</a:t>
            </a:r>
            <a:r>
              <a:rPr lang="de-DE" sz="1400" dirty="0">
                <a:solidFill>
                  <a:srgbClr val="04276E"/>
                </a:solidFill>
              </a:rPr>
              <a:t> like </a:t>
            </a:r>
            <a:r>
              <a:rPr lang="de-DE" sz="1400" dirty="0" err="1">
                <a:solidFill>
                  <a:srgbClr val="04276E"/>
                </a:solidFill>
              </a:rPr>
              <a:t>programming</a:t>
            </a:r>
            <a:r>
              <a:rPr lang="de-DE" sz="1400" dirty="0">
                <a:solidFill>
                  <a:srgbClr val="04276E"/>
                </a:solidFill>
              </a:rPr>
              <a:t> C/Side TXT </a:t>
            </a:r>
            <a:r>
              <a:rPr lang="de-DE" sz="1400" dirty="0" err="1">
                <a:solidFill>
                  <a:srgbClr val="04276E"/>
                </a:solidFill>
              </a:rPr>
              <a:t>files</a:t>
            </a:r>
            <a:endParaRPr lang="en-GB" sz="1400" dirty="0">
              <a:solidFill>
                <a:srgbClr val="04276E"/>
              </a:solidFill>
            </a:endParaRPr>
          </a:p>
        </p:txBody>
      </p:sp>
      <p:sp>
        <p:nvSpPr>
          <p:cNvPr id="9" name="Rechteck 8">
            <a:extLst>
              <a:ext uri="{FF2B5EF4-FFF2-40B4-BE49-F238E27FC236}">
                <a16:creationId xmlns:a16="http://schemas.microsoft.com/office/drawing/2014/main" id="{478A6553-7CA4-431E-A61C-FEA256C294E8}"/>
              </a:ext>
            </a:extLst>
          </p:cNvPr>
          <p:cNvSpPr/>
          <p:nvPr/>
        </p:nvSpPr>
        <p:spPr>
          <a:xfrm>
            <a:off x="4016829" y="2064041"/>
            <a:ext cx="7663542" cy="466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4276E"/>
                </a:solidFill>
              </a:rPr>
              <a:t>Use MS Txt2AL Converter whenever you‘re helpless</a:t>
            </a:r>
          </a:p>
        </p:txBody>
      </p:sp>
      <p:sp>
        <p:nvSpPr>
          <p:cNvPr id="10" name="Rechteck 9">
            <a:extLst>
              <a:ext uri="{FF2B5EF4-FFF2-40B4-BE49-F238E27FC236}">
                <a16:creationId xmlns:a16="http://schemas.microsoft.com/office/drawing/2014/main" id="{00AE8DB5-4682-46EC-A8A8-E5B997FEE0DD}"/>
              </a:ext>
            </a:extLst>
          </p:cNvPr>
          <p:cNvSpPr/>
          <p:nvPr/>
        </p:nvSpPr>
        <p:spPr>
          <a:xfrm>
            <a:off x="4016829" y="2688519"/>
            <a:ext cx="7663542" cy="466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4276E"/>
                </a:solidFill>
              </a:rPr>
              <a:t>What changes is the object structure: Fobs in Object Designer </a:t>
            </a:r>
            <a:r>
              <a:rPr lang="en-GB" sz="1400" dirty="0">
                <a:solidFill>
                  <a:srgbClr val="04276E"/>
                </a:solidFill>
                <a:sym typeface="Wingdings" panose="05000000000000000000" pitchFamily="2" charset="2"/>
              </a:rPr>
              <a:t> </a:t>
            </a:r>
            <a:r>
              <a:rPr lang="en-GB" sz="1400" dirty="0">
                <a:solidFill>
                  <a:srgbClr val="04276E"/>
                </a:solidFill>
              </a:rPr>
              <a:t>AL (txt) Files in File System</a:t>
            </a:r>
          </a:p>
        </p:txBody>
      </p:sp>
      <p:sp>
        <p:nvSpPr>
          <p:cNvPr id="13" name="Rechteck 12">
            <a:extLst>
              <a:ext uri="{FF2B5EF4-FFF2-40B4-BE49-F238E27FC236}">
                <a16:creationId xmlns:a16="http://schemas.microsoft.com/office/drawing/2014/main" id="{8B88AF5D-2710-400E-8D02-896040437A0E}"/>
              </a:ext>
            </a:extLst>
          </p:cNvPr>
          <p:cNvSpPr/>
          <p:nvPr/>
        </p:nvSpPr>
        <p:spPr>
          <a:xfrm>
            <a:off x="4016829" y="3312997"/>
            <a:ext cx="7663542" cy="110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4276E"/>
                </a:solidFill>
              </a:rPr>
              <a:t>It is crucial to setup a normalized file structure to </a:t>
            </a:r>
          </a:p>
          <a:p>
            <a:pPr marL="285750" indent="-285750">
              <a:buFontTx/>
              <a:buChar char="-"/>
            </a:pPr>
            <a:r>
              <a:rPr lang="en-GB" sz="1400" dirty="0">
                <a:solidFill>
                  <a:srgbClr val="04276E"/>
                </a:solidFill>
              </a:rPr>
              <a:t>become more efficient</a:t>
            </a:r>
          </a:p>
          <a:p>
            <a:pPr marL="285750" indent="-285750">
              <a:buFontTx/>
              <a:buChar char="-"/>
            </a:pPr>
            <a:r>
              <a:rPr lang="en-GB" sz="1400" dirty="0">
                <a:solidFill>
                  <a:srgbClr val="04276E"/>
                </a:solidFill>
              </a:rPr>
              <a:t>give „everyone“ the chance to „participate a development“ without the need of lengthy project individual introductions</a:t>
            </a:r>
          </a:p>
        </p:txBody>
      </p:sp>
      <p:sp>
        <p:nvSpPr>
          <p:cNvPr id="14" name="Rechteck 13">
            <a:extLst>
              <a:ext uri="{FF2B5EF4-FFF2-40B4-BE49-F238E27FC236}">
                <a16:creationId xmlns:a16="http://schemas.microsoft.com/office/drawing/2014/main" id="{7C835568-4531-4477-9120-3F3102AAE6A1}"/>
              </a:ext>
            </a:extLst>
          </p:cNvPr>
          <p:cNvSpPr/>
          <p:nvPr/>
        </p:nvSpPr>
        <p:spPr>
          <a:xfrm>
            <a:off x="4016829" y="4579043"/>
            <a:ext cx="7663542" cy="585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4276E"/>
                </a:solidFill>
              </a:rPr>
              <a:t>It is lots more about getting familiar with guidelines and „doings“ than learning to code AL</a:t>
            </a:r>
          </a:p>
        </p:txBody>
      </p:sp>
      <p:sp>
        <p:nvSpPr>
          <p:cNvPr id="15" name="Rechteck 14">
            <a:extLst>
              <a:ext uri="{FF2B5EF4-FFF2-40B4-BE49-F238E27FC236}">
                <a16:creationId xmlns:a16="http://schemas.microsoft.com/office/drawing/2014/main" id="{CF057211-661C-40BF-9BFF-DCA5C3D7825F}"/>
              </a:ext>
            </a:extLst>
          </p:cNvPr>
          <p:cNvSpPr/>
          <p:nvPr/>
        </p:nvSpPr>
        <p:spPr>
          <a:xfrm>
            <a:off x="4016829" y="5323321"/>
            <a:ext cx="7663542" cy="585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4276E"/>
                </a:solidFill>
              </a:rPr>
              <a:t>if “actions are too cumbersome”, we will think about suitable tool-assistance</a:t>
            </a:r>
          </a:p>
        </p:txBody>
      </p:sp>
      <p:cxnSp>
        <p:nvCxnSpPr>
          <p:cNvPr id="17" name="Gerader Verbinder 16">
            <a:extLst>
              <a:ext uri="{FF2B5EF4-FFF2-40B4-BE49-F238E27FC236}">
                <a16:creationId xmlns:a16="http://schemas.microsoft.com/office/drawing/2014/main" id="{8C6DB80D-8704-4F9A-83FA-C3CD76E1A093}"/>
              </a:ext>
            </a:extLst>
          </p:cNvPr>
          <p:cNvCxnSpPr>
            <a:stCxn id="7" idx="3"/>
            <a:endCxn id="8" idx="1"/>
          </p:cNvCxnSpPr>
          <p:nvPr/>
        </p:nvCxnSpPr>
        <p:spPr>
          <a:xfrm flipV="1">
            <a:off x="2231864" y="1672618"/>
            <a:ext cx="1784965" cy="1130985"/>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47AEB052-2180-4EEF-BCA8-25FA999C0526}"/>
              </a:ext>
            </a:extLst>
          </p:cNvPr>
          <p:cNvCxnSpPr>
            <a:cxnSpLocks/>
            <a:stCxn id="7" idx="3"/>
            <a:endCxn id="9" idx="1"/>
          </p:cNvCxnSpPr>
          <p:nvPr/>
        </p:nvCxnSpPr>
        <p:spPr>
          <a:xfrm flipV="1">
            <a:off x="2231864" y="2297096"/>
            <a:ext cx="1784965" cy="506507"/>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1E7B7C87-A67D-4F1A-BB30-AC8FCC627072}"/>
              </a:ext>
            </a:extLst>
          </p:cNvPr>
          <p:cNvCxnSpPr>
            <a:cxnSpLocks/>
            <a:stCxn id="7" idx="3"/>
            <a:endCxn id="10" idx="1"/>
          </p:cNvCxnSpPr>
          <p:nvPr/>
        </p:nvCxnSpPr>
        <p:spPr>
          <a:xfrm>
            <a:off x="2231864" y="2803603"/>
            <a:ext cx="1784965" cy="117971"/>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365C8341-1CCB-43B7-9C49-C73C21D82AF0}"/>
              </a:ext>
            </a:extLst>
          </p:cNvPr>
          <p:cNvCxnSpPr>
            <a:cxnSpLocks/>
            <a:stCxn id="7" idx="3"/>
            <a:endCxn id="13" idx="1"/>
          </p:cNvCxnSpPr>
          <p:nvPr/>
        </p:nvCxnSpPr>
        <p:spPr>
          <a:xfrm>
            <a:off x="2231864" y="2803603"/>
            <a:ext cx="1784965" cy="1063233"/>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00E8E9A0-0047-4430-8520-E9064F5680E6}"/>
              </a:ext>
            </a:extLst>
          </p:cNvPr>
          <p:cNvCxnSpPr>
            <a:cxnSpLocks/>
            <a:stCxn id="7" idx="3"/>
            <a:endCxn id="14" idx="1"/>
          </p:cNvCxnSpPr>
          <p:nvPr/>
        </p:nvCxnSpPr>
        <p:spPr>
          <a:xfrm>
            <a:off x="2231864" y="2803603"/>
            <a:ext cx="1784965" cy="2068395"/>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DBCBC8DB-E3C0-46CE-B869-8721EEDD0D7B}"/>
              </a:ext>
            </a:extLst>
          </p:cNvPr>
          <p:cNvCxnSpPr>
            <a:cxnSpLocks/>
            <a:stCxn id="7" idx="3"/>
            <a:endCxn id="15" idx="1"/>
          </p:cNvCxnSpPr>
          <p:nvPr/>
        </p:nvCxnSpPr>
        <p:spPr>
          <a:xfrm>
            <a:off x="2231864" y="2803603"/>
            <a:ext cx="1784965" cy="2812673"/>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75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8"/>
            <a:ext cx="11466000" cy="890276"/>
          </a:xfrm>
        </p:spPr>
        <p:txBody>
          <a:bodyPr/>
          <a:lstStyle/>
          <a:p>
            <a:r>
              <a:rPr lang="de-DE" dirty="0" err="1"/>
              <a:t>Result</a:t>
            </a:r>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3 </a:t>
            </a:r>
            <a:r>
              <a:rPr lang="de-DE" dirty="0" err="1"/>
              <a:t>Continued</a:t>
            </a:r>
            <a:r>
              <a:rPr lang="de-DE" dirty="0"/>
              <a:t> | </a:t>
            </a:r>
            <a:r>
              <a:rPr lang="de-DE" dirty="0" err="1"/>
              <a:t>Configuring</a:t>
            </a:r>
            <a:r>
              <a:rPr lang="de-DE" dirty="0"/>
              <a:t> </a:t>
            </a:r>
            <a:r>
              <a:rPr lang="de-DE" dirty="0" err="1"/>
              <a:t>the</a:t>
            </a:r>
            <a:r>
              <a:rPr lang="de-DE" dirty="0"/>
              <a:t> Txt2AL Converter</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20</a:t>
            </a:fld>
            <a:endParaRPr lang="de-DE"/>
          </a:p>
        </p:txBody>
      </p:sp>
      <p:graphicFrame>
        <p:nvGraphicFramePr>
          <p:cNvPr id="5" name="Objekt 4">
            <a:extLst>
              <a:ext uri="{FF2B5EF4-FFF2-40B4-BE49-F238E27FC236}">
                <a16:creationId xmlns:a16="http://schemas.microsoft.com/office/drawing/2014/main" id="{ECD5E229-C782-4185-B953-F9F220B0DFC5}"/>
              </a:ext>
            </a:extLst>
          </p:cNvPr>
          <p:cNvGraphicFramePr>
            <a:graphicFrameLocks noChangeAspect="1"/>
          </p:cNvGraphicFramePr>
          <p:nvPr>
            <p:extLst>
              <p:ext uri="{D42A27DB-BD31-4B8C-83A1-F6EECF244321}">
                <p14:modId xmlns:p14="http://schemas.microsoft.com/office/powerpoint/2010/main" val="582297330"/>
              </p:ext>
            </p:extLst>
          </p:nvPr>
        </p:nvGraphicFramePr>
        <p:xfrm>
          <a:off x="1715086" y="2095318"/>
          <a:ext cx="1954213" cy="527050"/>
        </p:xfrm>
        <a:graphic>
          <a:graphicData uri="http://schemas.openxmlformats.org/presentationml/2006/ole">
            <mc:AlternateContent xmlns:mc="http://schemas.openxmlformats.org/markup-compatibility/2006">
              <mc:Choice xmlns:v="urn:schemas-microsoft-com:vml" Requires="v">
                <p:oleObj spid="_x0000_s3403" name="Objekt-Manager-Shellobjekt" showAsIcon="1" r:id="rId3" imgW="1953720" imgH="527400" progId="Package">
                  <p:embed/>
                </p:oleObj>
              </mc:Choice>
              <mc:Fallback>
                <p:oleObj name="Objekt-Manager-Shellobjekt" showAsIcon="1" r:id="rId3" imgW="1953720" imgH="527400" progId="Package">
                  <p:embed/>
                  <p:pic>
                    <p:nvPicPr>
                      <p:cNvPr id="0" name=""/>
                      <p:cNvPicPr/>
                      <p:nvPr/>
                    </p:nvPicPr>
                    <p:blipFill>
                      <a:blip r:embed="rId4"/>
                      <a:stretch>
                        <a:fillRect/>
                      </a:stretch>
                    </p:blipFill>
                    <p:spPr>
                      <a:xfrm>
                        <a:off x="1715086" y="2095318"/>
                        <a:ext cx="1954213" cy="527050"/>
                      </a:xfrm>
                      <a:prstGeom prst="rect">
                        <a:avLst/>
                      </a:prstGeom>
                    </p:spPr>
                  </p:pic>
                </p:oleObj>
              </mc:Fallback>
            </mc:AlternateContent>
          </a:graphicData>
        </a:graphic>
      </p:graphicFrame>
      <p:pic>
        <p:nvPicPr>
          <p:cNvPr id="13" name="Grafik 12">
            <a:extLst>
              <a:ext uri="{FF2B5EF4-FFF2-40B4-BE49-F238E27FC236}">
                <a16:creationId xmlns:a16="http://schemas.microsoft.com/office/drawing/2014/main" id="{1304F90E-405B-43B4-9F43-FCF72CB5CEA2}"/>
              </a:ext>
            </a:extLst>
          </p:cNvPr>
          <p:cNvPicPr>
            <a:picLocks noChangeAspect="1"/>
          </p:cNvPicPr>
          <p:nvPr/>
        </p:nvPicPr>
        <p:blipFill>
          <a:blip r:embed="rId5"/>
          <a:stretch>
            <a:fillRect/>
          </a:stretch>
        </p:blipFill>
        <p:spPr>
          <a:xfrm>
            <a:off x="4806068" y="1389741"/>
            <a:ext cx="5419607" cy="5260206"/>
          </a:xfrm>
          <a:prstGeom prst="rect">
            <a:avLst/>
          </a:prstGeom>
        </p:spPr>
      </p:pic>
      <p:sp>
        <p:nvSpPr>
          <p:cNvPr id="8" name="Rechteck 7">
            <a:extLst>
              <a:ext uri="{FF2B5EF4-FFF2-40B4-BE49-F238E27FC236}">
                <a16:creationId xmlns:a16="http://schemas.microsoft.com/office/drawing/2014/main" id="{6BA50263-E96A-49E2-A8BA-5C9A7C31E524}"/>
              </a:ext>
            </a:extLst>
          </p:cNvPr>
          <p:cNvSpPr/>
          <p:nvPr/>
        </p:nvSpPr>
        <p:spPr>
          <a:xfrm>
            <a:off x="11164548" y="234866"/>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9" name="Grafik 8" descr="Zahnräder">
            <a:extLst>
              <a:ext uri="{FF2B5EF4-FFF2-40B4-BE49-F238E27FC236}">
                <a16:creationId xmlns:a16="http://schemas.microsoft.com/office/drawing/2014/main" id="{FDC05971-009D-4CEF-9569-6FB496D61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92819" y="337617"/>
            <a:ext cx="530833" cy="530833"/>
          </a:xfrm>
          <a:prstGeom prst="rect">
            <a:avLst/>
          </a:prstGeom>
        </p:spPr>
      </p:pic>
    </p:spTree>
    <p:extLst>
      <p:ext uri="{BB962C8B-B14F-4D97-AF65-F5344CB8AC3E}">
        <p14:creationId xmlns:p14="http://schemas.microsoft.com/office/powerpoint/2010/main" val="1784422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4  </a:t>
            </a:r>
          </a:p>
          <a:p>
            <a:pPr algn="ctr"/>
            <a:endParaRPr lang="de-DE" sz="6000" dirty="0"/>
          </a:p>
          <a:p>
            <a:pPr algn="ctr"/>
            <a:r>
              <a:rPr lang="de-DE" sz="6000" dirty="0" err="1"/>
              <a:t>intelliSense</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21</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2650864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22</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de-DE" dirty="0" err="1"/>
              <a:t>HandsOn</a:t>
            </a:r>
            <a:r>
              <a:rPr lang="de-DE" dirty="0"/>
              <a:t> – </a:t>
            </a:r>
            <a:r>
              <a:rPr lang="de-DE" dirty="0" err="1"/>
              <a:t>Exercise</a:t>
            </a:r>
            <a:r>
              <a:rPr lang="de-DE" dirty="0"/>
              <a:t> 4 | </a:t>
            </a:r>
            <a:r>
              <a:rPr lang="de-DE" dirty="0" err="1"/>
              <a:t>intelliSense</a:t>
            </a:r>
            <a:br>
              <a:rPr lang="de-DE" dirty="0"/>
            </a:br>
            <a:br>
              <a:rPr lang="en-US" dirty="0"/>
            </a:br>
            <a:endParaRPr lang="de-DE" dirty="0">
              <a:solidFill>
                <a:schemeClr val="bg2"/>
              </a:solidFill>
            </a:endParaRPr>
          </a:p>
        </p:txBody>
      </p:sp>
      <p:sp>
        <p:nvSpPr>
          <p:cNvPr id="34" name="Rechteck 33">
            <a:extLst>
              <a:ext uri="{FF2B5EF4-FFF2-40B4-BE49-F238E27FC236}">
                <a16:creationId xmlns:a16="http://schemas.microsoft.com/office/drawing/2014/main" id="{946D461E-138A-4CD7-9906-FF5568B0FB5C}"/>
              </a:ext>
            </a:extLst>
          </p:cNvPr>
          <p:cNvSpPr/>
          <p:nvPr/>
        </p:nvSpPr>
        <p:spPr>
          <a:xfrm>
            <a:off x="360000" y="1191518"/>
            <a:ext cx="4000244" cy="51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Open VS Code  on „</a:t>
            </a:r>
            <a:r>
              <a:rPr lang="de-DE" dirty="0" err="1">
                <a:solidFill>
                  <a:srgbClr val="002060"/>
                </a:solidFill>
              </a:rPr>
              <a:t>HelloWorld</a:t>
            </a:r>
            <a:r>
              <a:rPr lang="de-DE" dirty="0">
                <a:solidFill>
                  <a:srgbClr val="002060"/>
                </a:solidFill>
              </a:rPr>
              <a:t>“ Project</a:t>
            </a:r>
            <a:endParaRPr lang="en-GB" dirty="0">
              <a:solidFill>
                <a:srgbClr val="002060"/>
              </a:solidFill>
            </a:endParaRPr>
          </a:p>
        </p:txBody>
      </p:sp>
      <p:sp>
        <p:nvSpPr>
          <p:cNvPr id="40" name="Rechteck 39">
            <a:extLst>
              <a:ext uri="{FF2B5EF4-FFF2-40B4-BE49-F238E27FC236}">
                <a16:creationId xmlns:a16="http://schemas.microsoft.com/office/drawing/2014/main" id="{FAA6F452-3FA1-4884-9604-93A0C687AF8F}"/>
              </a:ext>
            </a:extLst>
          </p:cNvPr>
          <p:cNvSpPr/>
          <p:nvPr/>
        </p:nvSpPr>
        <p:spPr>
          <a:xfrm>
            <a:off x="360000" y="2084672"/>
            <a:ext cx="4000244" cy="61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Open </a:t>
            </a:r>
            <a:r>
              <a:rPr lang="de-DE" dirty="0" err="1">
                <a:solidFill>
                  <a:srgbClr val="002060"/>
                </a:solidFill>
              </a:rPr>
              <a:t>file</a:t>
            </a:r>
            <a:r>
              <a:rPr lang="de-DE" dirty="0">
                <a:solidFill>
                  <a:srgbClr val="002060"/>
                </a:solidFill>
              </a:rPr>
              <a:t> „HelloWorld.al“</a:t>
            </a:r>
            <a:endParaRPr lang="en-GB" dirty="0">
              <a:solidFill>
                <a:srgbClr val="002060"/>
              </a:solidFill>
            </a:endParaRPr>
          </a:p>
        </p:txBody>
      </p:sp>
      <p:sp>
        <p:nvSpPr>
          <p:cNvPr id="41" name="Rechteck 40">
            <a:extLst>
              <a:ext uri="{FF2B5EF4-FFF2-40B4-BE49-F238E27FC236}">
                <a16:creationId xmlns:a16="http://schemas.microsoft.com/office/drawing/2014/main" id="{EA9CA74E-C038-4C92-A281-D9FB121D8E63}"/>
              </a:ext>
            </a:extLst>
          </p:cNvPr>
          <p:cNvSpPr/>
          <p:nvPr/>
        </p:nvSpPr>
        <p:spPr>
          <a:xfrm>
            <a:off x="4732216" y="2084675"/>
            <a:ext cx="4604292"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060"/>
                </a:solidFill>
              </a:rPr>
              <a:t>Place the cursor above “trigger </a:t>
            </a:r>
            <a:r>
              <a:rPr lang="en-GB" sz="1600" dirty="0" err="1">
                <a:solidFill>
                  <a:srgbClr val="002060"/>
                </a:solidFill>
              </a:rPr>
              <a:t>OnOpenPage</a:t>
            </a:r>
            <a:r>
              <a:rPr lang="en-GB" sz="1600" dirty="0">
                <a:solidFill>
                  <a:srgbClr val="002060"/>
                </a:solidFill>
              </a:rPr>
              <a:t>()”</a:t>
            </a:r>
          </a:p>
          <a:p>
            <a:r>
              <a:rPr lang="de-DE" sz="1600" dirty="0">
                <a:solidFill>
                  <a:srgbClr val="002060"/>
                </a:solidFill>
              </a:rPr>
              <a:t>a</a:t>
            </a:r>
            <a:r>
              <a:rPr lang="en-GB" sz="1600" dirty="0" err="1">
                <a:solidFill>
                  <a:srgbClr val="002060"/>
                </a:solidFill>
              </a:rPr>
              <a:t>nd</a:t>
            </a:r>
            <a:r>
              <a:rPr lang="en-GB" sz="1600" dirty="0">
                <a:solidFill>
                  <a:srgbClr val="002060"/>
                </a:solidFill>
              </a:rPr>
              <a:t> press “</a:t>
            </a:r>
            <a:r>
              <a:rPr lang="en-GB" sz="1600" dirty="0" err="1">
                <a:solidFill>
                  <a:srgbClr val="002060"/>
                </a:solidFill>
              </a:rPr>
              <a:t>Ctrl+Space</a:t>
            </a:r>
            <a:r>
              <a:rPr lang="en-GB" sz="1600" dirty="0">
                <a:solidFill>
                  <a:srgbClr val="002060"/>
                </a:solidFill>
              </a:rPr>
              <a:t>” to activate </a:t>
            </a:r>
            <a:r>
              <a:rPr lang="en-GB" sz="1600" dirty="0" err="1">
                <a:solidFill>
                  <a:srgbClr val="002060"/>
                </a:solidFill>
              </a:rPr>
              <a:t>Intellisense</a:t>
            </a:r>
            <a:endParaRPr lang="en-GB" sz="1600" dirty="0">
              <a:solidFill>
                <a:srgbClr val="002060"/>
              </a:solidFill>
            </a:endParaRPr>
          </a:p>
        </p:txBody>
      </p:sp>
      <p:sp>
        <p:nvSpPr>
          <p:cNvPr id="43" name="Rechteck 42">
            <a:extLst>
              <a:ext uri="{FF2B5EF4-FFF2-40B4-BE49-F238E27FC236}">
                <a16:creationId xmlns:a16="http://schemas.microsoft.com/office/drawing/2014/main" id="{6927E301-E87D-4762-91A5-92B3347C8F08}"/>
              </a:ext>
            </a:extLst>
          </p:cNvPr>
          <p:cNvSpPr/>
          <p:nvPr/>
        </p:nvSpPr>
        <p:spPr>
          <a:xfrm>
            <a:off x="3615687" y="5558025"/>
            <a:ext cx="6856600" cy="90503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rgbClr val="FF0000"/>
                </a:solidFill>
              </a:rPr>
              <a:t>L</a:t>
            </a:r>
            <a:r>
              <a:rPr lang="en-GB" sz="1600" dirty="0">
                <a:solidFill>
                  <a:srgbClr val="FF0000"/>
                </a:solidFill>
              </a:rPr>
              <a:t>earn that </a:t>
            </a:r>
          </a:p>
          <a:p>
            <a:pPr marL="342900" indent="-342900">
              <a:buAutoNum type="arabicParenR"/>
            </a:pPr>
            <a:r>
              <a:rPr lang="en-GB" sz="1600" dirty="0">
                <a:solidFill>
                  <a:srgbClr val="FF0000"/>
                </a:solidFill>
              </a:rPr>
              <a:t>the suggestions depend on the actual context of your code – it’s “</a:t>
            </a:r>
            <a:r>
              <a:rPr lang="en-GB" sz="1600" dirty="0" err="1">
                <a:solidFill>
                  <a:srgbClr val="FF0000"/>
                </a:solidFill>
              </a:rPr>
              <a:t>Intelli</a:t>
            </a:r>
            <a:r>
              <a:rPr lang="en-GB" sz="1600" dirty="0">
                <a:solidFill>
                  <a:srgbClr val="FF0000"/>
                </a:solidFill>
              </a:rPr>
              <a:t>”</a:t>
            </a:r>
          </a:p>
          <a:p>
            <a:pPr marL="342900" indent="-342900">
              <a:buAutoNum type="arabicParenR"/>
            </a:pPr>
            <a:r>
              <a:rPr lang="de-DE" sz="1600" dirty="0">
                <a:solidFill>
                  <a:srgbClr val="FF0000"/>
                </a:solidFill>
              </a:rPr>
              <a:t>Elements </a:t>
            </a:r>
            <a:r>
              <a:rPr lang="de-DE" sz="1600" dirty="0" err="1">
                <a:solidFill>
                  <a:srgbClr val="FF0000"/>
                </a:solidFill>
              </a:rPr>
              <a:t>of</a:t>
            </a:r>
            <a:r>
              <a:rPr lang="de-DE" sz="1600" dirty="0">
                <a:solidFill>
                  <a:srgbClr val="FF0000"/>
                </a:solidFill>
              </a:rPr>
              <a:t> an </a:t>
            </a:r>
            <a:r>
              <a:rPr lang="de-DE" sz="1600" dirty="0" err="1">
                <a:solidFill>
                  <a:srgbClr val="FF0000"/>
                </a:solidFill>
              </a:rPr>
              <a:t>object</a:t>
            </a:r>
            <a:r>
              <a:rPr lang="de-DE" sz="1600" dirty="0">
                <a:solidFill>
                  <a:srgbClr val="FF0000"/>
                </a:solidFill>
              </a:rPr>
              <a:t> </a:t>
            </a:r>
            <a:r>
              <a:rPr lang="de-DE" sz="1600" dirty="0" err="1">
                <a:solidFill>
                  <a:srgbClr val="FF0000"/>
                </a:solidFill>
              </a:rPr>
              <a:t>have</a:t>
            </a:r>
            <a:r>
              <a:rPr lang="de-DE" sz="1600" dirty="0">
                <a:solidFill>
                  <a:srgbClr val="FF0000"/>
                </a:solidFill>
              </a:rPr>
              <a:t> </a:t>
            </a:r>
            <a:r>
              <a:rPr lang="de-DE" sz="1600" dirty="0" err="1">
                <a:solidFill>
                  <a:srgbClr val="FF0000"/>
                </a:solidFill>
              </a:rPr>
              <a:t>to</a:t>
            </a:r>
            <a:r>
              <a:rPr lang="de-DE" sz="1600" dirty="0">
                <a:solidFill>
                  <a:srgbClr val="FF0000"/>
                </a:solidFill>
              </a:rPr>
              <a:t> </a:t>
            </a:r>
            <a:r>
              <a:rPr lang="de-DE" sz="1600" dirty="0" err="1">
                <a:solidFill>
                  <a:srgbClr val="FF0000"/>
                </a:solidFill>
              </a:rPr>
              <a:t>be</a:t>
            </a:r>
            <a:r>
              <a:rPr lang="de-DE" sz="1600" dirty="0">
                <a:solidFill>
                  <a:srgbClr val="FF0000"/>
                </a:solidFill>
              </a:rPr>
              <a:t> </a:t>
            </a:r>
            <a:r>
              <a:rPr lang="de-DE" sz="1600" dirty="0" err="1">
                <a:solidFill>
                  <a:srgbClr val="FF0000"/>
                </a:solidFill>
              </a:rPr>
              <a:t>placed</a:t>
            </a:r>
            <a:r>
              <a:rPr lang="de-DE" sz="1600" dirty="0">
                <a:solidFill>
                  <a:srgbClr val="FF0000"/>
                </a:solidFill>
              </a:rPr>
              <a:t> in a </a:t>
            </a:r>
            <a:r>
              <a:rPr lang="de-DE" sz="1600" dirty="0" err="1">
                <a:solidFill>
                  <a:srgbClr val="FF0000"/>
                </a:solidFill>
              </a:rPr>
              <a:t>certain</a:t>
            </a:r>
            <a:r>
              <a:rPr lang="de-DE" sz="1600" dirty="0">
                <a:solidFill>
                  <a:srgbClr val="FF0000"/>
                </a:solidFill>
              </a:rPr>
              <a:t> </a:t>
            </a:r>
            <a:r>
              <a:rPr lang="de-DE" sz="1600" dirty="0" err="1">
                <a:solidFill>
                  <a:srgbClr val="FF0000"/>
                </a:solidFill>
              </a:rPr>
              <a:t>order</a:t>
            </a:r>
            <a:r>
              <a:rPr lang="de-DE" sz="1600" dirty="0">
                <a:solidFill>
                  <a:srgbClr val="FF0000"/>
                </a:solidFill>
              </a:rPr>
              <a:t> …. .</a:t>
            </a:r>
            <a:endParaRPr lang="en-GB" sz="1600" dirty="0">
              <a:solidFill>
                <a:srgbClr val="FF0000"/>
              </a:solidFill>
            </a:endParaRPr>
          </a:p>
        </p:txBody>
      </p:sp>
      <p:cxnSp>
        <p:nvCxnSpPr>
          <p:cNvPr id="64" name="Gerade Verbindung mit Pfeil 63">
            <a:extLst>
              <a:ext uri="{FF2B5EF4-FFF2-40B4-BE49-F238E27FC236}">
                <a16:creationId xmlns:a16="http://schemas.microsoft.com/office/drawing/2014/main" id="{7090CCF2-5475-47DF-B328-42C3D9DD50EF}"/>
              </a:ext>
            </a:extLst>
          </p:cNvPr>
          <p:cNvCxnSpPr>
            <a:cxnSpLocks/>
            <a:stCxn id="34" idx="2"/>
            <a:endCxn id="40" idx="0"/>
          </p:cNvCxnSpPr>
          <p:nvPr/>
        </p:nvCxnSpPr>
        <p:spPr>
          <a:xfrm>
            <a:off x="2360122" y="1701656"/>
            <a:ext cx="0" cy="3830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EEAA700C-F380-46C2-8C86-8B61EB2C0A0B}"/>
              </a:ext>
            </a:extLst>
          </p:cNvPr>
          <p:cNvCxnSpPr>
            <a:cxnSpLocks/>
            <a:stCxn id="41" idx="2"/>
            <a:endCxn id="48" idx="0"/>
          </p:cNvCxnSpPr>
          <p:nvPr/>
        </p:nvCxnSpPr>
        <p:spPr>
          <a:xfrm>
            <a:off x="7034362" y="2699591"/>
            <a:ext cx="0" cy="193246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65807D3-7062-43AE-8705-C866A7E355CF}"/>
              </a:ext>
            </a:extLst>
          </p:cNvPr>
          <p:cNvCxnSpPr>
            <a:cxnSpLocks/>
            <a:stCxn id="40" idx="3"/>
            <a:endCxn id="41" idx="1"/>
          </p:cNvCxnSpPr>
          <p:nvPr/>
        </p:nvCxnSpPr>
        <p:spPr>
          <a:xfrm>
            <a:off x="4360244" y="2392131"/>
            <a:ext cx="371972" cy="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80A7CC95-8AB7-4992-858B-2B2BD7CA24C2}"/>
              </a:ext>
            </a:extLst>
          </p:cNvPr>
          <p:cNvSpPr/>
          <p:nvPr/>
        </p:nvSpPr>
        <p:spPr>
          <a:xfrm>
            <a:off x="4732216" y="4632058"/>
            <a:ext cx="4604292"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060"/>
                </a:solidFill>
              </a:rPr>
              <a:t>Place the cursor below “trigger </a:t>
            </a:r>
            <a:r>
              <a:rPr lang="en-GB" sz="1600" dirty="0" err="1">
                <a:solidFill>
                  <a:srgbClr val="002060"/>
                </a:solidFill>
              </a:rPr>
              <a:t>OnOpenPage</a:t>
            </a:r>
            <a:r>
              <a:rPr lang="en-GB" sz="1600" dirty="0">
                <a:solidFill>
                  <a:srgbClr val="002060"/>
                </a:solidFill>
              </a:rPr>
              <a:t>()” block</a:t>
            </a:r>
          </a:p>
          <a:p>
            <a:r>
              <a:rPr lang="de-DE" sz="1600" dirty="0">
                <a:solidFill>
                  <a:srgbClr val="002060"/>
                </a:solidFill>
              </a:rPr>
              <a:t>a</a:t>
            </a:r>
            <a:r>
              <a:rPr lang="en-GB" sz="1600" dirty="0" err="1">
                <a:solidFill>
                  <a:srgbClr val="002060"/>
                </a:solidFill>
              </a:rPr>
              <a:t>nd</a:t>
            </a:r>
            <a:r>
              <a:rPr lang="en-GB" sz="1600" dirty="0">
                <a:solidFill>
                  <a:srgbClr val="002060"/>
                </a:solidFill>
              </a:rPr>
              <a:t> press “</a:t>
            </a:r>
            <a:r>
              <a:rPr lang="en-GB" sz="1600" dirty="0" err="1">
                <a:solidFill>
                  <a:srgbClr val="002060"/>
                </a:solidFill>
              </a:rPr>
              <a:t>Ctrl+Space</a:t>
            </a:r>
            <a:r>
              <a:rPr lang="en-GB" sz="1600" dirty="0">
                <a:solidFill>
                  <a:srgbClr val="002060"/>
                </a:solidFill>
              </a:rPr>
              <a:t>” again</a:t>
            </a:r>
          </a:p>
        </p:txBody>
      </p:sp>
      <p:cxnSp>
        <p:nvCxnSpPr>
          <p:cNvPr id="51" name="Gerade Verbindung mit Pfeil 50">
            <a:extLst>
              <a:ext uri="{FF2B5EF4-FFF2-40B4-BE49-F238E27FC236}">
                <a16:creationId xmlns:a16="http://schemas.microsoft.com/office/drawing/2014/main" id="{5161994C-E11B-4109-9705-63CB93A340E8}"/>
              </a:ext>
            </a:extLst>
          </p:cNvPr>
          <p:cNvCxnSpPr>
            <a:cxnSpLocks/>
            <a:stCxn id="48" idx="2"/>
            <a:endCxn id="43" idx="0"/>
          </p:cNvCxnSpPr>
          <p:nvPr/>
        </p:nvCxnSpPr>
        <p:spPr>
          <a:xfrm>
            <a:off x="7034362" y="5246974"/>
            <a:ext cx="9625" cy="31105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49FF734F-8D8B-457A-903A-7EC4C9DBB8D2}"/>
              </a:ext>
            </a:extLst>
          </p:cNvPr>
          <p:cNvPicPr>
            <a:picLocks noChangeAspect="1"/>
          </p:cNvPicPr>
          <p:nvPr/>
        </p:nvPicPr>
        <p:blipFill>
          <a:blip r:embed="rId3"/>
          <a:stretch>
            <a:fillRect/>
          </a:stretch>
        </p:blipFill>
        <p:spPr>
          <a:xfrm>
            <a:off x="8096147" y="394931"/>
            <a:ext cx="3866353" cy="1400383"/>
          </a:xfrm>
          <a:prstGeom prst="rect">
            <a:avLst/>
          </a:prstGeom>
        </p:spPr>
      </p:pic>
      <p:pic>
        <p:nvPicPr>
          <p:cNvPr id="21" name="Grafik 20">
            <a:extLst>
              <a:ext uri="{FF2B5EF4-FFF2-40B4-BE49-F238E27FC236}">
                <a16:creationId xmlns:a16="http://schemas.microsoft.com/office/drawing/2014/main" id="{79C5CD72-4133-4260-8175-261E41E5DF31}"/>
              </a:ext>
            </a:extLst>
          </p:cNvPr>
          <p:cNvPicPr>
            <a:picLocks noChangeAspect="1"/>
          </p:cNvPicPr>
          <p:nvPr/>
        </p:nvPicPr>
        <p:blipFill>
          <a:blip r:embed="rId4"/>
          <a:stretch>
            <a:fillRect/>
          </a:stretch>
        </p:blipFill>
        <p:spPr>
          <a:xfrm>
            <a:off x="8096146" y="2940304"/>
            <a:ext cx="3866353" cy="1451226"/>
          </a:xfrm>
          <a:prstGeom prst="rect">
            <a:avLst/>
          </a:prstGeom>
        </p:spPr>
      </p:pic>
      <p:cxnSp>
        <p:nvCxnSpPr>
          <p:cNvPr id="25" name="Verbinder: gewinkelt 24">
            <a:extLst>
              <a:ext uri="{FF2B5EF4-FFF2-40B4-BE49-F238E27FC236}">
                <a16:creationId xmlns:a16="http://schemas.microsoft.com/office/drawing/2014/main" id="{49EFEDF6-9A1F-4892-BC76-4A15724A32F6}"/>
              </a:ext>
            </a:extLst>
          </p:cNvPr>
          <p:cNvCxnSpPr>
            <a:stCxn id="48" idx="3"/>
            <a:endCxn id="21" idx="2"/>
          </p:cNvCxnSpPr>
          <p:nvPr/>
        </p:nvCxnSpPr>
        <p:spPr>
          <a:xfrm flipV="1">
            <a:off x="9336508" y="4391530"/>
            <a:ext cx="692815" cy="547986"/>
          </a:xfrm>
          <a:prstGeom prst="bentConnector2">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932AFFA7-F49D-41C7-B991-545F58037CAA}"/>
              </a:ext>
            </a:extLst>
          </p:cNvPr>
          <p:cNvCxnSpPr>
            <a:cxnSpLocks/>
            <a:stCxn id="41" idx="3"/>
            <a:endCxn id="20" idx="2"/>
          </p:cNvCxnSpPr>
          <p:nvPr/>
        </p:nvCxnSpPr>
        <p:spPr>
          <a:xfrm flipV="1">
            <a:off x="9336508" y="1795314"/>
            <a:ext cx="692816" cy="596819"/>
          </a:xfrm>
          <a:prstGeom prst="bentConnector2">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39D49574-06B0-402E-8FC7-9EA06E3780A4}"/>
              </a:ext>
            </a:extLst>
          </p:cNvPr>
          <p:cNvSpPr/>
          <p:nvPr/>
        </p:nvSpPr>
        <p:spPr>
          <a:xfrm>
            <a:off x="5524127" y="234866"/>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24" name="Grafik 23" descr="Zahnräder">
            <a:extLst>
              <a:ext uri="{FF2B5EF4-FFF2-40B4-BE49-F238E27FC236}">
                <a16:creationId xmlns:a16="http://schemas.microsoft.com/office/drawing/2014/main" id="{4FA495F1-C074-4C37-822C-88F4D488D0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2398" y="337617"/>
            <a:ext cx="530833" cy="530833"/>
          </a:xfrm>
          <a:prstGeom prst="rect">
            <a:avLst/>
          </a:prstGeom>
        </p:spPr>
      </p:pic>
    </p:spTree>
    <p:extLst>
      <p:ext uri="{BB962C8B-B14F-4D97-AF65-F5344CB8AC3E}">
        <p14:creationId xmlns:p14="http://schemas.microsoft.com/office/powerpoint/2010/main" val="354125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P spid="41" grpId="0" animBg="1"/>
      <p:bldP spid="43" grpId="0" animBg="1"/>
      <p:bldP spid="4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5  </a:t>
            </a:r>
          </a:p>
          <a:p>
            <a:pPr algn="ctr"/>
            <a:endParaRPr lang="de-DE" sz="6000" dirty="0"/>
          </a:p>
          <a:p>
            <a:pPr algn="ctr"/>
            <a:r>
              <a:rPr lang="de-DE" sz="6000" dirty="0"/>
              <a:t>AL Syntax: Caption ML</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23</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4194888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24</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de-DE" dirty="0" err="1"/>
              <a:t>HandsOn</a:t>
            </a:r>
            <a:r>
              <a:rPr lang="de-DE" dirty="0"/>
              <a:t> – </a:t>
            </a:r>
            <a:r>
              <a:rPr lang="de-DE" dirty="0" err="1"/>
              <a:t>Exercise</a:t>
            </a:r>
            <a:r>
              <a:rPr lang="de-DE" dirty="0"/>
              <a:t> 5 | </a:t>
            </a:r>
            <a:r>
              <a:rPr lang="de-DE" dirty="0" err="1"/>
              <a:t>CaptionML</a:t>
            </a:r>
            <a:br>
              <a:rPr lang="en-US" dirty="0"/>
            </a:br>
            <a:endParaRPr lang="de-DE" dirty="0">
              <a:solidFill>
                <a:schemeClr val="bg2"/>
              </a:solidFill>
            </a:endParaRPr>
          </a:p>
        </p:txBody>
      </p:sp>
      <p:sp>
        <p:nvSpPr>
          <p:cNvPr id="34" name="Rechteck 33">
            <a:extLst>
              <a:ext uri="{FF2B5EF4-FFF2-40B4-BE49-F238E27FC236}">
                <a16:creationId xmlns:a16="http://schemas.microsoft.com/office/drawing/2014/main" id="{946D461E-138A-4CD7-9906-FF5568B0FB5C}"/>
              </a:ext>
            </a:extLst>
          </p:cNvPr>
          <p:cNvSpPr/>
          <p:nvPr/>
        </p:nvSpPr>
        <p:spPr>
          <a:xfrm>
            <a:off x="360000" y="1634283"/>
            <a:ext cx="4000244" cy="51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Open VS Code  on „</a:t>
            </a:r>
            <a:r>
              <a:rPr lang="de-DE" dirty="0" err="1">
                <a:solidFill>
                  <a:srgbClr val="002060"/>
                </a:solidFill>
              </a:rPr>
              <a:t>HelloWorld</a:t>
            </a:r>
            <a:r>
              <a:rPr lang="de-DE" dirty="0">
                <a:solidFill>
                  <a:srgbClr val="002060"/>
                </a:solidFill>
              </a:rPr>
              <a:t>“ Project</a:t>
            </a:r>
            <a:endParaRPr lang="en-GB" dirty="0">
              <a:solidFill>
                <a:srgbClr val="002060"/>
              </a:solidFill>
            </a:endParaRPr>
          </a:p>
        </p:txBody>
      </p:sp>
      <p:sp>
        <p:nvSpPr>
          <p:cNvPr id="40" name="Rechteck 39">
            <a:extLst>
              <a:ext uri="{FF2B5EF4-FFF2-40B4-BE49-F238E27FC236}">
                <a16:creationId xmlns:a16="http://schemas.microsoft.com/office/drawing/2014/main" id="{FAA6F452-3FA1-4884-9604-93A0C687AF8F}"/>
              </a:ext>
            </a:extLst>
          </p:cNvPr>
          <p:cNvSpPr/>
          <p:nvPr/>
        </p:nvSpPr>
        <p:spPr>
          <a:xfrm>
            <a:off x="360000" y="2527437"/>
            <a:ext cx="4000244" cy="61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Open Page Extension „HelloWorld.al“</a:t>
            </a:r>
            <a:endParaRPr lang="en-GB" dirty="0">
              <a:solidFill>
                <a:srgbClr val="002060"/>
              </a:solidFill>
            </a:endParaRPr>
          </a:p>
        </p:txBody>
      </p:sp>
      <p:cxnSp>
        <p:nvCxnSpPr>
          <p:cNvPr id="64" name="Gerade Verbindung mit Pfeil 63">
            <a:extLst>
              <a:ext uri="{FF2B5EF4-FFF2-40B4-BE49-F238E27FC236}">
                <a16:creationId xmlns:a16="http://schemas.microsoft.com/office/drawing/2014/main" id="{7090CCF2-5475-47DF-B328-42C3D9DD50EF}"/>
              </a:ext>
            </a:extLst>
          </p:cNvPr>
          <p:cNvCxnSpPr>
            <a:cxnSpLocks/>
            <a:stCxn id="34" idx="2"/>
            <a:endCxn id="40" idx="0"/>
          </p:cNvCxnSpPr>
          <p:nvPr/>
        </p:nvCxnSpPr>
        <p:spPr>
          <a:xfrm>
            <a:off x="2360122" y="2144421"/>
            <a:ext cx="0" cy="3830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65807D3-7062-43AE-8705-C866A7E355CF}"/>
              </a:ext>
            </a:extLst>
          </p:cNvPr>
          <p:cNvCxnSpPr>
            <a:cxnSpLocks/>
            <a:stCxn id="40" idx="3"/>
            <a:endCxn id="48" idx="1"/>
          </p:cNvCxnSpPr>
          <p:nvPr/>
        </p:nvCxnSpPr>
        <p:spPr>
          <a:xfrm>
            <a:off x="4360244" y="2834896"/>
            <a:ext cx="120937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80A7CC95-8AB7-4992-858B-2B2BD7CA24C2}"/>
              </a:ext>
            </a:extLst>
          </p:cNvPr>
          <p:cNvSpPr/>
          <p:nvPr/>
        </p:nvSpPr>
        <p:spPr>
          <a:xfrm>
            <a:off x="5569616" y="2527438"/>
            <a:ext cx="4604292"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rgbClr val="002060"/>
                </a:solidFill>
              </a:rPr>
              <a:t>Add </a:t>
            </a:r>
            <a:r>
              <a:rPr lang="de-DE" sz="1600" dirty="0" err="1">
                <a:solidFill>
                  <a:srgbClr val="002060"/>
                </a:solidFill>
              </a:rPr>
              <a:t>CaptionML</a:t>
            </a:r>
            <a:r>
              <a:rPr lang="de-DE" sz="1600" dirty="0">
                <a:solidFill>
                  <a:srgbClr val="002060"/>
                </a:solidFill>
              </a:rPr>
              <a:t> Property</a:t>
            </a:r>
            <a:endParaRPr lang="en-GB" sz="1600" dirty="0">
              <a:solidFill>
                <a:srgbClr val="002060"/>
              </a:solidFill>
            </a:endParaRPr>
          </a:p>
        </p:txBody>
      </p:sp>
      <p:cxnSp>
        <p:nvCxnSpPr>
          <p:cNvPr id="51" name="Gerade Verbindung mit Pfeil 50">
            <a:extLst>
              <a:ext uri="{FF2B5EF4-FFF2-40B4-BE49-F238E27FC236}">
                <a16:creationId xmlns:a16="http://schemas.microsoft.com/office/drawing/2014/main" id="{5161994C-E11B-4109-9705-63CB93A340E8}"/>
              </a:ext>
            </a:extLst>
          </p:cNvPr>
          <p:cNvCxnSpPr>
            <a:cxnSpLocks/>
            <a:stCxn id="29" idx="2"/>
            <a:endCxn id="22" idx="0"/>
          </p:cNvCxnSpPr>
          <p:nvPr/>
        </p:nvCxnSpPr>
        <p:spPr>
          <a:xfrm>
            <a:off x="7871762" y="4188513"/>
            <a:ext cx="0" cy="10204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E060A52C-E15D-4793-8A84-354657B28FA2}"/>
              </a:ext>
            </a:extLst>
          </p:cNvPr>
          <p:cNvSpPr/>
          <p:nvPr/>
        </p:nvSpPr>
        <p:spPr>
          <a:xfrm>
            <a:off x="5569616" y="5209005"/>
            <a:ext cx="4604292" cy="7796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FF0000"/>
                </a:solidFill>
              </a:rPr>
              <a:t>Learn Syntax</a:t>
            </a:r>
          </a:p>
          <a:p>
            <a:r>
              <a:rPr lang="en-GB" sz="1600" dirty="0">
                <a:solidFill>
                  <a:srgbClr val="FF0000"/>
                </a:solidFill>
              </a:rPr>
              <a:t>    </a:t>
            </a:r>
            <a:r>
              <a:rPr lang="en-GB" sz="1600" i="1" dirty="0" err="1">
                <a:solidFill>
                  <a:srgbClr val="FF0000"/>
                </a:solidFill>
              </a:rPr>
              <a:t>CaptionML</a:t>
            </a:r>
            <a:r>
              <a:rPr lang="en-GB" sz="1600" i="1" dirty="0">
                <a:solidFill>
                  <a:srgbClr val="FF0000"/>
                </a:solidFill>
              </a:rPr>
              <a:t> = ENU = 'List of Customers’,</a:t>
            </a:r>
          </a:p>
          <a:p>
            <a:r>
              <a:rPr lang="en-GB" sz="1600" i="1" dirty="0">
                <a:solidFill>
                  <a:srgbClr val="FF0000"/>
                </a:solidFill>
              </a:rPr>
              <a:t>                            DEU = '</a:t>
            </a:r>
            <a:r>
              <a:rPr lang="en-GB" sz="1600" i="1" dirty="0" err="1">
                <a:solidFill>
                  <a:srgbClr val="FF0000"/>
                </a:solidFill>
              </a:rPr>
              <a:t>Liste</a:t>
            </a:r>
            <a:r>
              <a:rPr lang="en-GB" sz="1600" i="1" dirty="0">
                <a:solidFill>
                  <a:srgbClr val="FF0000"/>
                </a:solidFill>
              </a:rPr>
              <a:t> der </a:t>
            </a:r>
            <a:r>
              <a:rPr lang="en-GB" sz="1600" i="1" dirty="0" err="1">
                <a:solidFill>
                  <a:srgbClr val="FF0000"/>
                </a:solidFill>
              </a:rPr>
              <a:t>Kunden</a:t>
            </a:r>
            <a:r>
              <a:rPr lang="en-GB" sz="1600" i="1" dirty="0">
                <a:solidFill>
                  <a:srgbClr val="FF0000"/>
                </a:solidFill>
              </a:rPr>
              <a:t>';</a:t>
            </a:r>
          </a:p>
        </p:txBody>
      </p:sp>
      <p:sp>
        <p:nvSpPr>
          <p:cNvPr id="26" name="Rechteck 25">
            <a:extLst>
              <a:ext uri="{FF2B5EF4-FFF2-40B4-BE49-F238E27FC236}">
                <a16:creationId xmlns:a16="http://schemas.microsoft.com/office/drawing/2014/main" id="{355DD6E9-648B-4752-A98D-86747E600A66}"/>
              </a:ext>
            </a:extLst>
          </p:cNvPr>
          <p:cNvSpPr/>
          <p:nvPr/>
        </p:nvSpPr>
        <p:spPr>
          <a:xfrm>
            <a:off x="360000" y="3573596"/>
            <a:ext cx="4000244" cy="61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Run Extension</a:t>
            </a:r>
            <a:endParaRPr lang="en-GB" dirty="0">
              <a:solidFill>
                <a:srgbClr val="002060"/>
              </a:solidFill>
            </a:endParaRPr>
          </a:p>
        </p:txBody>
      </p:sp>
      <p:cxnSp>
        <p:nvCxnSpPr>
          <p:cNvPr id="27" name="Gerade Verbindung mit Pfeil 26">
            <a:extLst>
              <a:ext uri="{FF2B5EF4-FFF2-40B4-BE49-F238E27FC236}">
                <a16:creationId xmlns:a16="http://schemas.microsoft.com/office/drawing/2014/main" id="{457E17A0-015B-4761-BDD7-6B42A65226E2}"/>
              </a:ext>
            </a:extLst>
          </p:cNvPr>
          <p:cNvCxnSpPr>
            <a:cxnSpLocks/>
            <a:stCxn id="40" idx="2"/>
            <a:endCxn id="26" idx="0"/>
          </p:cNvCxnSpPr>
          <p:nvPr/>
        </p:nvCxnSpPr>
        <p:spPr>
          <a:xfrm>
            <a:off x="2360122" y="3142354"/>
            <a:ext cx="0" cy="4312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1201EBF2-9A24-42BF-A4BA-53D41EFA218C}"/>
              </a:ext>
            </a:extLst>
          </p:cNvPr>
          <p:cNvSpPr/>
          <p:nvPr/>
        </p:nvSpPr>
        <p:spPr>
          <a:xfrm>
            <a:off x="5569616" y="3573597"/>
            <a:ext cx="4604292"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err="1">
                <a:solidFill>
                  <a:srgbClr val="002060"/>
                </a:solidFill>
              </a:rPr>
              <a:t>Verify</a:t>
            </a:r>
            <a:r>
              <a:rPr lang="de-DE" sz="1600" dirty="0">
                <a:solidFill>
                  <a:srgbClr val="002060"/>
                </a:solidFill>
              </a:rPr>
              <a:t> </a:t>
            </a:r>
            <a:r>
              <a:rPr lang="de-DE" sz="1600" dirty="0" err="1">
                <a:solidFill>
                  <a:srgbClr val="002060"/>
                </a:solidFill>
              </a:rPr>
              <a:t>new</a:t>
            </a:r>
            <a:r>
              <a:rPr lang="de-DE" sz="1600" dirty="0">
                <a:solidFill>
                  <a:srgbClr val="002060"/>
                </a:solidFill>
              </a:rPr>
              <a:t> </a:t>
            </a:r>
            <a:r>
              <a:rPr lang="de-DE" sz="1600" dirty="0" err="1">
                <a:solidFill>
                  <a:srgbClr val="002060"/>
                </a:solidFill>
              </a:rPr>
              <a:t>page</a:t>
            </a:r>
            <a:r>
              <a:rPr lang="de-DE" sz="1600" dirty="0">
                <a:solidFill>
                  <a:srgbClr val="002060"/>
                </a:solidFill>
              </a:rPr>
              <a:t> </a:t>
            </a:r>
            <a:r>
              <a:rPr lang="de-DE" sz="1600" dirty="0" err="1">
                <a:solidFill>
                  <a:srgbClr val="002060"/>
                </a:solidFill>
              </a:rPr>
              <a:t>caption</a:t>
            </a:r>
            <a:endParaRPr lang="en-GB" sz="1600" dirty="0">
              <a:solidFill>
                <a:srgbClr val="002060"/>
              </a:solidFill>
            </a:endParaRPr>
          </a:p>
        </p:txBody>
      </p:sp>
      <p:cxnSp>
        <p:nvCxnSpPr>
          <p:cNvPr id="31" name="Gerade Verbindung mit Pfeil 30">
            <a:extLst>
              <a:ext uri="{FF2B5EF4-FFF2-40B4-BE49-F238E27FC236}">
                <a16:creationId xmlns:a16="http://schemas.microsoft.com/office/drawing/2014/main" id="{7783E897-86FB-420F-8F07-1E1A5BA3B44A}"/>
              </a:ext>
            </a:extLst>
          </p:cNvPr>
          <p:cNvCxnSpPr>
            <a:cxnSpLocks/>
            <a:stCxn id="26" idx="3"/>
            <a:endCxn id="29" idx="1"/>
          </p:cNvCxnSpPr>
          <p:nvPr/>
        </p:nvCxnSpPr>
        <p:spPr>
          <a:xfrm>
            <a:off x="4360244" y="3881055"/>
            <a:ext cx="120937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Rechteck 15">
            <a:extLst>
              <a:ext uri="{FF2B5EF4-FFF2-40B4-BE49-F238E27FC236}">
                <a16:creationId xmlns:a16="http://schemas.microsoft.com/office/drawing/2014/main" id="{1D7BC1AA-7DA6-4456-817C-C60C841C5879}"/>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17" name="Grafik 16" descr="Zahnräder">
            <a:extLst>
              <a:ext uri="{FF2B5EF4-FFF2-40B4-BE49-F238E27FC236}">
                <a16:creationId xmlns:a16="http://schemas.microsoft.com/office/drawing/2014/main" id="{DE456487-A1C7-4D79-91BA-3AD6662263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424039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P spid="48" grpId="0" animBg="1"/>
      <p:bldP spid="22" grpId="0" animBg="1"/>
      <p:bldP spid="26"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6  </a:t>
            </a:r>
          </a:p>
          <a:p>
            <a:pPr algn="ctr"/>
            <a:endParaRPr lang="de-DE" sz="6000" dirty="0"/>
          </a:p>
          <a:p>
            <a:pPr algn="ctr"/>
            <a:r>
              <a:rPr lang="de-DE" sz="6000" dirty="0"/>
              <a:t>AL </a:t>
            </a:r>
            <a:r>
              <a:rPr lang="de-DE" sz="6000" dirty="0" err="1"/>
              <a:t>file</a:t>
            </a:r>
            <a:r>
              <a:rPr lang="de-DE" sz="6000" dirty="0"/>
              <a:t> </a:t>
            </a:r>
            <a:r>
              <a:rPr lang="de-DE" sz="6000" dirty="0" err="1"/>
              <a:t>structure</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25</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2892399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6 | AL </a:t>
            </a:r>
            <a:r>
              <a:rPr lang="de-DE" dirty="0" err="1"/>
              <a:t>file</a:t>
            </a:r>
            <a:r>
              <a:rPr lang="de-DE" dirty="0"/>
              <a:t> </a:t>
            </a:r>
            <a:r>
              <a:rPr lang="de-DE" dirty="0" err="1"/>
              <a:t>structure</a:t>
            </a:r>
            <a:br>
              <a:rPr lang="de-DE" dirty="0"/>
            </a:b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rot="16200000">
            <a:off x="-1174885" y="5043553"/>
            <a:ext cx="2743200" cy="365125"/>
          </a:xfrm>
        </p:spPr>
        <p:txBody>
          <a:bodyPr/>
          <a:lstStyle/>
          <a:p>
            <a:r>
              <a:rPr lang="de-DE" dirty="0"/>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26</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3AB5C4D3-CE7A-4EFA-8BD2-C12EB0EF2BE8}"/>
              </a:ext>
            </a:extLst>
          </p:cNvPr>
          <p:cNvSpPr/>
          <p:nvPr/>
        </p:nvSpPr>
        <p:spPr>
          <a:xfrm>
            <a:off x="359999" y="1142025"/>
            <a:ext cx="9335913" cy="42158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AL Project: Setting </a:t>
            </a:r>
            <a:r>
              <a:rPr lang="de-DE" dirty="0" err="1">
                <a:solidFill>
                  <a:srgbClr val="002060"/>
                </a:solidFill>
              </a:rPr>
              <a:t>up</a:t>
            </a:r>
            <a:r>
              <a:rPr lang="de-DE" dirty="0">
                <a:solidFill>
                  <a:srgbClr val="002060"/>
                </a:solidFill>
              </a:rPr>
              <a:t> </a:t>
            </a:r>
            <a:r>
              <a:rPr lang="de-DE" dirty="0" err="1">
                <a:solidFill>
                  <a:srgbClr val="002060"/>
                </a:solidFill>
              </a:rPr>
              <a:t>the</a:t>
            </a:r>
            <a:r>
              <a:rPr lang="de-DE" dirty="0">
                <a:solidFill>
                  <a:srgbClr val="002060"/>
                </a:solidFill>
              </a:rPr>
              <a:t> proper File / Folder </a:t>
            </a:r>
            <a:r>
              <a:rPr lang="de-DE" dirty="0" err="1">
                <a:solidFill>
                  <a:srgbClr val="002060"/>
                </a:solidFill>
              </a:rPr>
              <a:t>structure</a:t>
            </a:r>
            <a:endParaRPr lang="en-GB" dirty="0">
              <a:solidFill>
                <a:srgbClr val="002060"/>
              </a:solidFill>
            </a:endParaRPr>
          </a:p>
        </p:txBody>
      </p:sp>
      <p:sp>
        <p:nvSpPr>
          <p:cNvPr id="12" name="Rechteck 11">
            <a:extLst>
              <a:ext uri="{FF2B5EF4-FFF2-40B4-BE49-F238E27FC236}">
                <a16:creationId xmlns:a16="http://schemas.microsoft.com/office/drawing/2014/main" id="{C67BE22C-8738-4203-9A7F-71F68439F4ED}"/>
              </a:ext>
            </a:extLst>
          </p:cNvPr>
          <p:cNvSpPr/>
          <p:nvPr/>
        </p:nvSpPr>
        <p:spPr>
          <a:xfrm>
            <a:off x="359998" y="1729791"/>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Clean </a:t>
            </a:r>
            <a:r>
              <a:rPr lang="de-DE" sz="1400" dirty="0" err="1">
                <a:solidFill>
                  <a:srgbClr val="002060"/>
                </a:solidFill>
              </a:rPr>
              <a:t>up</a:t>
            </a:r>
            <a:r>
              <a:rPr lang="de-DE" sz="1400" dirty="0">
                <a:solidFill>
                  <a:srgbClr val="002060"/>
                </a:solidFill>
              </a:rPr>
              <a:t> </a:t>
            </a:r>
            <a:r>
              <a:rPr lang="de-DE" sz="1400" dirty="0" err="1">
                <a:solidFill>
                  <a:srgbClr val="002060"/>
                </a:solidFill>
              </a:rPr>
              <a:t>your</a:t>
            </a:r>
            <a:r>
              <a:rPr lang="de-DE" sz="1400" dirty="0">
                <a:solidFill>
                  <a:srgbClr val="002060"/>
                </a:solidFill>
              </a:rPr>
              <a:t> </a:t>
            </a:r>
            <a:r>
              <a:rPr lang="de-DE" sz="1400" dirty="0" err="1">
                <a:solidFill>
                  <a:srgbClr val="002060"/>
                </a:solidFill>
              </a:rPr>
              <a:t>project</a:t>
            </a:r>
            <a:endParaRPr lang="en-GB" sz="1400" dirty="0">
              <a:solidFill>
                <a:srgbClr val="002060"/>
              </a:solidFill>
            </a:endParaRPr>
          </a:p>
        </p:txBody>
      </p:sp>
      <p:sp>
        <p:nvSpPr>
          <p:cNvPr id="13" name="Rechteck 12">
            <a:extLst>
              <a:ext uri="{FF2B5EF4-FFF2-40B4-BE49-F238E27FC236}">
                <a16:creationId xmlns:a16="http://schemas.microsoft.com/office/drawing/2014/main" id="{06DB10AA-4D0E-4BEF-89C6-E291934F0B39}"/>
              </a:ext>
            </a:extLst>
          </p:cNvPr>
          <p:cNvSpPr/>
          <p:nvPr/>
        </p:nvSpPr>
        <p:spPr>
          <a:xfrm>
            <a:off x="4448653" y="1722101"/>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Open „Hello World“ Project</a:t>
            </a:r>
          </a:p>
        </p:txBody>
      </p:sp>
      <p:sp>
        <p:nvSpPr>
          <p:cNvPr id="14" name="Rechteck 13">
            <a:extLst>
              <a:ext uri="{FF2B5EF4-FFF2-40B4-BE49-F238E27FC236}">
                <a16:creationId xmlns:a16="http://schemas.microsoft.com/office/drawing/2014/main" id="{CEA8CB98-E066-4ED0-9F94-CAE3065B1E39}"/>
              </a:ext>
            </a:extLst>
          </p:cNvPr>
          <p:cNvSpPr/>
          <p:nvPr/>
        </p:nvSpPr>
        <p:spPr>
          <a:xfrm>
            <a:off x="4448653" y="2291539"/>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Setup a proper </a:t>
            </a:r>
            <a:r>
              <a:rPr lang="de-DE" sz="1200" dirty="0" err="1">
                <a:solidFill>
                  <a:srgbClr val="04276E"/>
                </a:solidFill>
              </a:rPr>
              <a:t>file</a:t>
            </a:r>
            <a:r>
              <a:rPr lang="de-DE" sz="1200" dirty="0">
                <a:solidFill>
                  <a:srgbClr val="04276E"/>
                </a:solidFill>
              </a:rPr>
              <a:t> / </a:t>
            </a:r>
            <a:r>
              <a:rPr lang="de-DE" sz="1200" dirty="0" err="1">
                <a:solidFill>
                  <a:srgbClr val="04276E"/>
                </a:solidFill>
              </a:rPr>
              <a:t>folder</a:t>
            </a:r>
            <a:r>
              <a:rPr lang="de-DE" sz="1200" dirty="0">
                <a:solidFill>
                  <a:srgbClr val="04276E"/>
                </a:solidFill>
              </a:rPr>
              <a:t> </a:t>
            </a:r>
            <a:r>
              <a:rPr lang="de-DE" sz="1200" dirty="0" err="1">
                <a:solidFill>
                  <a:srgbClr val="04276E"/>
                </a:solidFill>
              </a:rPr>
              <a:t>Structure</a:t>
            </a:r>
            <a:endParaRPr lang="de-DE" sz="1200" dirty="0">
              <a:solidFill>
                <a:srgbClr val="04276E"/>
              </a:solidFill>
            </a:endParaRPr>
          </a:p>
        </p:txBody>
      </p:sp>
      <p:sp>
        <p:nvSpPr>
          <p:cNvPr id="15" name="Rechteck 14">
            <a:extLst>
              <a:ext uri="{FF2B5EF4-FFF2-40B4-BE49-F238E27FC236}">
                <a16:creationId xmlns:a16="http://schemas.microsoft.com/office/drawing/2014/main" id="{2395DC19-EB71-4B1E-B87F-A4A028B40539}"/>
              </a:ext>
            </a:extLst>
          </p:cNvPr>
          <p:cNvSpPr/>
          <p:nvPr/>
        </p:nvSpPr>
        <p:spPr>
          <a:xfrm>
            <a:off x="4448652" y="2846922"/>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Eventually</a:t>
            </a:r>
            <a:r>
              <a:rPr lang="de-DE" sz="1200" dirty="0">
                <a:solidFill>
                  <a:srgbClr val="04276E"/>
                </a:solidFill>
              </a:rPr>
              <a:t> </a:t>
            </a:r>
            <a:r>
              <a:rPr lang="de-DE" sz="1200" dirty="0" err="1">
                <a:solidFill>
                  <a:srgbClr val="04276E"/>
                </a:solidFill>
              </a:rPr>
              <a:t>rename</a:t>
            </a:r>
            <a:r>
              <a:rPr lang="de-DE" sz="1200" dirty="0">
                <a:solidFill>
                  <a:srgbClr val="04276E"/>
                </a:solidFill>
              </a:rPr>
              <a:t> </a:t>
            </a:r>
            <a:r>
              <a:rPr lang="de-DE" sz="1200" dirty="0" err="1">
                <a:solidFill>
                  <a:srgbClr val="04276E"/>
                </a:solidFill>
              </a:rPr>
              <a:t>your</a:t>
            </a:r>
            <a:r>
              <a:rPr lang="de-DE" sz="1200" dirty="0">
                <a:solidFill>
                  <a:srgbClr val="04276E"/>
                </a:solidFill>
              </a:rPr>
              <a:t> </a:t>
            </a:r>
            <a:r>
              <a:rPr lang="de-DE" sz="1200" dirty="0" err="1">
                <a:solidFill>
                  <a:srgbClr val="04276E"/>
                </a:solidFill>
              </a:rPr>
              <a:t>object</a:t>
            </a:r>
            <a:r>
              <a:rPr lang="de-DE" sz="1200" dirty="0">
                <a:solidFill>
                  <a:srgbClr val="04276E"/>
                </a:solidFill>
              </a:rPr>
              <a:t> </a:t>
            </a:r>
            <a:r>
              <a:rPr lang="de-DE" sz="1200" dirty="0" err="1">
                <a:solidFill>
                  <a:srgbClr val="04276E"/>
                </a:solidFill>
              </a:rPr>
              <a:t>files</a:t>
            </a:r>
            <a:endParaRPr lang="de-DE" sz="1200" dirty="0">
              <a:solidFill>
                <a:srgbClr val="04276E"/>
              </a:solidFill>
            </a:endParaRPr>
          </a:p>
        </p:txBody>
      </p:sp>
      <p:sp>
        <p:nvSpPr>
          <p:cNvPr id="16" name="Rechteck 15">
            <a:extLst>
              <a:ext uri="{FF2B5EF4-FFF2-40B4-BE49-F238E27FC236}">
                <a16:creationId xmlns:a16="http://schemas.microsoft.com/office/drawing/2014/main" id="{580DE945-BF3E-42D7-9094-14B734BBA211}"/>
              </a:ext>
            </a:extLst>
          </p:cNvPr>
          <p:cNvSpPr/>
          <p:nvPr/>
        </p:nvSpPr>
        <p:spPr>
          <a:xfrm>
            <a:off x="4448652" y="3402305"/>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Eventually</a:t>
            </a:r>
            <a:r>
              <a:rPr lang="de-DE" sz="1200" dirty="0">
                <a:solidFill>
                  <a:srgbClr val="04276E"/>
                </a:solidFill>
              </a:rPr>
              <a:t> </a:t>
            </a:r>
            <a:r>
              <a:rPr lang="de-DE" sz="1200" dirty="0" err="1">
                <a:solidFill>
                  <a:srgbClr val="04276E"/>
                </a:solidFill>
              </a:rPr>
              <a:t>rename</a:t>
            </a:r>
            <a:r>
              <a:rPr lang="de-DE" sz="1200" dirty="0">
                <a:solidFill>
                  <a:srgbClr val="04276E"/>
                </a:solidFill>
              </a:rPr>
              <a:t> </a:t>
            </a:r>
            <a:r>
              <a:rPr lang="de-DE" sz="1200" dirty="0" err="1">
                <a:solidFill>
                  <a:srgbClr val="04276E"/>
                </a:solidFill>
              </a:rPr>
              <a:t>your</a:t>
            </a:r>
            <a:r>
              <a:rPr lang="de-DE" sz="1200" dirty="0">
                <a:solidFill>
                  <a:srgbClr val="04276E"/>
                </a:solidFill>
              </a:rPr>
              <a:t> </a:t>
            </a:r>
            <a:r>
              <a:rPr lang="de-DE" sz="1200" dirty="0" err="1">
                <a:solidFill>
                  <a:srgbClr val="04276E"/>
                </a:solidFill>
              </a:rPr>
              <a:t>objects</a:t>
            </a:r>
            <a:endParaRPr lang="de-DE" sz="1200" dirty="0">
              <a:solidFill>
                <a:srgbClr val="04276E"/>
              </a:solidFill>
            </a:endParaRPr>
          </a:p>
        </p:txBody>
      </p:sp>
      <p:cxnSp>
        <p:nvCxnSpPr>
          <p:cNvPr id="18" name="Gerade Verbindung mit Pfeil 17">
            <a:extLst>
              <a:ext uri="{FF2B5EF4-FFF2-40B4-BE49-F238E27FC236}">
                <a16:creationId xmlns:a16="http://schemas.microsoft.com/office/drawing/2014/main" id="{492BD635-2706-4074-9091-D179F5DDCEC0}"/>
              </a:ext>
            </a:extLst>
          </p:cNvPr>
          <p:cNvCxnSpPr>
            <a:cxnSpLocks/>
            <a:stCxn id="12" idx="3"/>
            <a:endCxn id="13" idx="1"/>
          </p:cNvCxnSpPr>
          <p:nvPr/>
        </p:nvCxnSpPr>
        <p:spPr>
          <a:xfrm flipV="1">
            <a:off x="3695305" y="1904664"/>
            <a:ext cx="753348" cy="769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2A6F5DF4-981E-4B79-8D4A-1F0188C46831}"/>
              </a:ext>
            </a:extLst>
          </p:cNvPr>
          <p:cNvCxnSpPr>
            <a:cxnSpLocks/>
            <a:stCxn id="13" idx="2"/>
            <a:endCxn id="14" idx="0"/>
          </p:cNvCxnSpPr>
          <p:nvPr/>
        </p:nvCxnSpPr>
        <p:spPr>
          <a:xfrm>
            <a:off x="7072283" y="2087226"/>
            <a:ext cx="0" cy="20431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C7C170EA-ADC0-4A0D-8541-3262064869FD}"/>
              </a:ext>
            </a:extLst>
          </p:cNvPr>
          <p:cNvCxnSpPr>
            <a:cxnSpLocks/>
            <a:stCxn id="14" idx="2"/>
            <a:endCxn id="15" idx="0"/>
          </p:cNvCxnSpPr>
          <p:nvPr/>
        </p:nvCxnSpPr>
        <p:spPr>
          <a:xfrm flipH="1">
            <a:off x="7072282" y="2656664"/>
            <a:ext cx="1" cy="19025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75088C47-36F1-47DC-913D-580F76081AB5}"/>
              </a:ext>
            </a:extLst>
          </p:cNvPr>
          <p:cNvCxnSpPr>
            <a:cxnSpLocks/>
            <a:stCxn id="15" idx="2"/>
            <a:endCxn id="16" idx="0"/>
          </p:cNvCxnSpPr>
          <p:nvPr/>
        </p:nvCxnSpPr>
        <p:spPr>
          <a:xfrm>
            <a:off x="7072282" y="3212047"/>
            <a:ext cx="0" cy="19025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9" name="Grafik 28">
            <a:extLst>
              <a:ext uri="{FF2B5EF4-FFF2-40B4-BE49-F238E27FC236}">
                <a16:creationId xmlns:a16="http://schemas.microsoft.com/office/drawing/2014/main" id="{5170A640-E1A9-4B20-82CE-0213DBF2F62A}"/>
              </a:ext>
            </a:extLst>
          </p:cNvPr>
          <p:cNvPicPr>
            <a:picLocks noChangeAspect="1"/>
          </p:cNvPicPr>
          <p:nvPr/>
        </p:nvPicPr>
        <p:blipFill>
          <a:blip r:embed="rId4"/>
          <a:stretch>
            <a:fillRect/>
          </a:stretch>
        </p:blipFill>
        <p:spPr>
          <a:xfrm>
            <a:off x="457972" y="3966770"/>
            <a:ext cx="10301767" cy="2743201"/>
          </a:xfrm>
          <a:prstGeom prst="rect">
            <a:avLst/>
          </a:prstGeom>
        </p:spPr>
      </p:pic>
    </p:spTree>
    <p:extLst>
      <p:ext uri="{BB962C8B-B14F-4D97-AF65-F5344CB8AC3E}">
        <p14:creationId xmlns:p14="http://schemas.microsoft.com/office/powerpoint/2010/main" val="3416736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7  </a:t>
            </a:r>
          </a:p>
          <a:p>
            <a:pPr algn="ctr"/>
            <a:endParaRPr lang="de-DE" sz="6000" dirty="0"/>
          </a:p>
          <a:p>
            <a:pPr algn="ctr"/>
            <a:r>
              <a:rPr lang="de-DE" sz="6000" dirty="0"/>
              <a:t>Codeunits and </a:t>
            </a:r>
            <a:r>
              <a:rPr lang="de-DE" sz="6000" dirty="0" err="1"/>
              <a:t>the</a:t>
            </a:r>
            <a:r>
              <a:rPr lang="de-DE" sz="6000" dirty="0"/>
              <a:t> Txt2AL Converter</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27</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3136497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7 | Codeunits and </a:t>
            </a:r>
            <a:r>
              <a:rPr lang="de-DE" dirty="0" err="1"/>
              <a:t>the</a:t>
            </a:r>
            <a:r>
              <a:rPr lang="de-DE" dirty="0"/>
              <a:t> Txt2AL Converter</a:t>
            </a: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28</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60001" y="258753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Object</a:t>
            </a:r>
            <a:r>
              <a:rPr lang="de-DE" sz="1400" dirty="0">
                <a:solidFill>
                  <a:srgbClr val="002060"/>
                </a:solidFill>
              </a:rPr>
              <a:t> CU „</a:t>
            </a:r>
            <a:r>
              <a:rPr lang="de-DE" sz="1400" dirty="0" err="1">
                <a:solidFill>
                  <a:srgbClr val="002060"/>
                </a:solidFill>
              </a:rPr>
              <a:t>classically</a:t>
            </a:r>
            <a:r>
              <a:rPr lang="de-DE" sz="1400" dirty="0">
                <a:solidFill>
                  <a:srgbClr val="002060"/>
                </a:solidFill>
              </a:rPr>
              <a:t>“</a:t>
            </a:r>
            <a:endParaRPr lang="en-GB" sz="1400" dirty="0">
              <a:solidFill>
                <a:srgbClr val="002060"/>
              </a:solidFill>
            </a:endParaRPr>
          </a:p>
        </p:txBody>
      </p:sp>
      <p:sp>
        <p:nvSpPr>
          <p:cNvPr id="10" name="Rechteck 9">
            <a:extLst>
              <a:ext uri="{FF2B5EF4-FFF2-40B4-BE49-F238E27FC236}">
                <a16:creationId xmlns:a16="http://schemas.microsoft.com/office/drawing/2014/main" id="{2A7A3B95-3169-43A4-A4B4-A22E6F86812D}"/>
              </a:ext>
            </a:extLst>
          </p:cNvPr>
          <p:cNvSpPr/>
          <p:nvPr/>
        </p:nvSpPr>
        <p:spPr>
          <a:xfrm>
            <a:off x="5027954" y="2037162"/>
            <a:ext cx="5247259" cy="146586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Codeunit 55000 „CCO P Vendor List +“</a:t>
            </a:r>
          </a:p>
          <a:p>
            <a:pPr marL="285750" indent="-285750">
              <a:buFontTx/>
              <a:buChar char="-"/>
            </a:pPr>
            <a:r>
              <a:rPr lang="de-DE" sz="1200" dirty="0">
                <a:solidFill>
                  <a:srgbClr val="04276E"/>
                </a:solidFill>
              </a:rPr>
              <a:t>Add </a:t>
            </a:r>
            <a:r>
              <a:rPr lang="de-DE" sz="1200" dirty="0" err="1">
                <a:solidFill>
                  <a:srgbClr val="04276E"/>
                </a:solidFill>
              </a:rPr>
              <a:t>some</a:t>
            </a:r>
            <a:r>
              <a:rPr lang="de-DE" sz="1200" dirty="0">
                <a:solidFill>
                  <a:srgbClr val="04276E"/>
                </a:solidFill>
              </a:rPr>
              <a:t> </a:t>
            </a:r>
            <a:r>
              <a:rPr lang="de-DE" sz="1200" dirty="0" err="1">
                <a:solidFill>
                  <a:srgbClr val="04276E"/>
                </a:solidFill>
              </a:rPr>
              <a:t>properties</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the</a:t>
            </a:r>
            <a:r>
              <a:rPr lang="de-DE" sz="1200" dirty="0">
                <a:solidFill>
                  <a:srgbClr val="04276E"/>
                </a:solidFill>
              </a:rPr>
              <a:t> CU, e.g.</a:t>
            </a:r>
          </a:p>
          <a:p>
            <a:pPr marL="742950" lvl="1" indent="-285750">
              <a:buFontTx/>
              <a:buChar char="-"/>
            </a:pPr>
            <a:r>
              <a:rPr lang="de-DE" sz="1200" dirty="0" err="1">
                <a:solidFill>
                  <a:srgbClr val="04276E"/>
                </a:solidFill>
              </a:rPr>
              <a:t>SingleInstance</a:t>
            </a:r>
            <a:r>
              <a:rPr lang="de-DE" sz="1200" dirty="0">
                <a:solidFill>
                  <a:srgbClr val="04276E"/>
                </a:solidFill>
              </a:rPr>
              <a:t> = Yes</a:t>
            </a:r>
          </a:p>
          <a:p>
            <a:pPr marL="742950" lvl="1" indent="-285750">
              <a:buFontTx/>
              <a:buChar char="-"/>
            </a:pPr>
            <a:r>
              <a:rPr lang="de-DE" sz="1200" dirty="0" err="1">
                <a:solidFill>
                  <a:srgbClr val="04276E"/>
                </a:solidFill>
              </a:rPr>
              <a:t>Permissions</a:t>
            </a:r>
            <a:r>
              <a:rPr lang="de-DE" sz="1200" dirty="0">
                <a:solidFill>
                  <a:srgbClr val="04276E"/>
                </a:solidFill>
              </a:rPr>
              <a:t> on Vendor Tab</a:t>
            </a:r>
          </a:p>
          <a:p>
            <a:pPr marL="285750" indent="-285750">
              <a:buFontTx/>
              <a:buChar char="-"/>
            </a:pPr>
            <a:r>
              <a:rPr lang="de-DE" sz="1200" dirty="0">
                <a:solidFill>
                  <a:srgbClr val="04276E"/>
                </a:solidFill>
              </a:rPr>
              <a:t>Add Event Subscriber „</a:t>
            </a:r>
            <a:r>
              <a:rPr lang="de-DE" sz="1200" dirty="0" err="1">
                <a:solidFill>
                  <a:srgbClr val="04276E"/>
                </a:solidFill>
              </a:rPr>
              <a:t>HandleOnOpenPage</a:t>
            </a:r>
            <a:r>
              <a:rPr lang="de-DE" sz="1200" dirty="0">
                <a:solidFill>
                  <a:srgbClr val="04276E"/>
                </a:solidFill>
              </a:rPr>
              <a:t>“</a:t>
            </a:r>
          </a:p>
          <a:p>
            <a:pPr marL="285750" indent="-285750">
              <a:buFontTx/>
              <a:buChar char="-"/>
            </a:pPr>
            <a:r>
              <a:rPr lang="de-DE" sz="1200" dirty="0">
                <a:solidFill>
                  <a:srgbClr val="04276E"/>
                </a:solidFill>
              </a:rPr>
              <a:t>Add </a:t>
            </a:r>
            <a:r>
              <a:rPr lang="de-DE" sz="1200" dirty="0" err="1">
                <a:solidFill>
                  <a:srgbClr val="04276E"/>
                </a:solidFill>
              </a:rPr>
              <a:t>function</a:t>
            </a:r>
            <a:r>
              <a:rPr lang="de-DE" sz="1200" dirty="0">
                <a:solidFill>
                  <a:srgbClr val="04276E"/>
                </a:solidFill>
              </a:rPr>
              <a:t> „</a:t>
            </a:r>
            <a:r>
              <a:rPr lang="de-DE" sz="1200" dirty="0" err="1">
                <a:solidFill>
                  <a:srgbClr val="04276E"/>
                </a:solidFill>
              </a:rPr>
              <a:t>LaunchMessageVendorListIsOpen</a:t>
            </a:r>
            <a:r>
              <a:rPr lang="de-DE" sz="1200" dirty="0">
                <a:solidFill>
                  <a:srgbClr val="04276E"/>
                </a:solidFill>
              </a:rPr>
              <a:t>“</a:t>
            </a:r>
          </a:p>
          <a:p>
            <a:pPr marL="285750" indent="-285750">
              <a:buFontTx/>
              <a:buChar char="-"/>
            </a:pPr>
            <a:r>
              <a:rPr lang="de-DE" sz="1200" dirty="0">
                <a:solidFill>
                  <a:srgbClr val="04276E"/>
                </a:solidFill>
              </a:rPr>
              <a:t>Call </a:t>
            </a:r>
            <a:r>
              <a:rPr lang="de-DE" sz="1200" dirty="0" err="1">
                <a:solidFill>
                  <a:srgbClr val="04276E"/>
                </a:solidFill>
              </a:rPr>
              <a:t>function</a:t>
            </a:r>
            <a:r>
              <a:rPr lang="de-DE" sz="1200" dirty="0">
                <a:solidFill>
                  <a:srgbClr val="04276E"/>
                </a:solidFill>
              </a:rPr>
              <a:t> </a:t>
            </a:r>
            <a:r>
              <a:rPr lang="de-DE" sz="1200" dirty="0" err="1">
                <a:solidFill>
                  <a:srgbClr val="04276E"/>
                </a:solidFill>
              </a:rPr>
              <a:t>from</a:t>
            </a:r>
            <a:r>
              <a:rPr lang="de-DE" sz="1200" dirty="0">
                <a:solidFill>
                  <a:srgbClr val="04276E"/>
                </a:solidFill>
              </a:rPr>
              <a:t> </a:t>
            </a:r>
            <a:r>
              <a:rPr lang="de-DE" sz="1200" dirty="0" err="1">
                <a:solidFill>
                  <a:srgbClr val="04276E"/>
                </a:solidFill>
              </a:rPr>
              <a:t>within</a:t>
            </a:r>
            <a:r>
              <a:rPr lang="de-DE" sz="1200" dirty="0">
                <a:solidFill>
                  <a:srgbClr val="04276E"/>
                </a:solidFill>
              </a:rPr>
              <a:t> </a:t>
            </a:r>
            <a:r>
              <a:rPr lang="de-DE" sz="1200" dirty="0" err="1">
                <a:solidFill>
                  <a:srgbClr val="04276E"/>
                </a:solidFill>
              </a:rPr>
              <a:t>subscriber</a:t>
            </a:r>
            <a:endParaRPr lang="de-DE" sz="1200" dirty="0">
              <a:solidFill>
                <a:srgbClr val="04276E"/>
              </a:solidFill>
            </a:endParaRPr>
          </a:p>
        </p:txBody>
      </p:sp>
      <p:cxnSp>
        <p:nvCxnSpPr>
          <p:cNvPr id="12" name="Gerade Verbindung mit Pfeil 11">
            <a:extLst>
              <a:ext uri="{FF2B5EF4-FFF2-40B4-BE49-F238E27FC236}">
                <a16:creationId xmlns:a16="http://schemas.microsoft.com/office/drawing/2014/main" id="{EC4248A5-5444-4272-8609-D4B18CF95B87}"/>
              </a:ext>
            </a:extLst>
          </p:cNvPr>
          <p:cNvCxnSpPr>
            <a:cxnSpLocks/>
            <a:stCxn id="9" idx="3"/>
            <a:endCxn id="10" idx="1"/>
          </p:cNvCxnSpPr>
          <p:nvPr/>
        </p:nvCxnSpPr>
        <p:spPr>
          <a:xfrm flipV="1">
            <a:off x="3695308" y="2770094"/>
            <a:ext cx="1332646" cy="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CDF65873-B406-43EC-B58D-A04B3B141D53}"/>
              </a:ext>
            </a:extLst>
          </p:cNvPr>
          <p:cNvSpPr/>
          <p:nvPr/>
        </p:nvSpPr>
        <p:spPr>
          <a:xfrm>
            <a:off x="359999" y="1159452"/>
            <a:ext cx="9915213" cy="42158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02060"/>
                </a:solidFill>
              </a:rPr>
              <a:t>Excercise</a:t>
            </a:r>
            <a:r>
              <a:rPr lang="de-DE" dirty="0">
                <a:solidFill>
                  <a:srgbClr val="002060"/>
                </a:solidFill>
              </a:rPr>
              <a:t> CU </a:t>
            </a:r>
            <a:r>
              <a:rPr lang="de-DE" dirty="0" err="1">
                <a:solidFill>
                  <a:srgbClr val="002060"/>
                </a:solidFill>
              </a:rPr>
              <a:t>programming</a:t>
            </a:r>
            <a:r>
              <a:rPr lang="de-DE" dirty="0">
                <a:solidFill>
                  <a:srgbClr val="002060"/>
                </a:solidFill>
              </a:rPr>
              <a:t> via Txt2AL </a:t>
            </a:r>
            <a:r>
              <a:rPr lang="de-DE" dirty="0" err="1">
                <a:solidFill>
                  <a:srgbClr val="002060"/>
                </a:solidFill>
              </a:rPr>
              <a:t>converter</a:t>
            </a:r>
            <a:r>
              <a:rPr lang="de-DE" dirty="0">
                <a:solidFill>
                  <a:srgbClr val="002060"/>
                </a:solidFill>
              </a:rPr>
              <a:t>: Message on open Vendor List</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60001" y="1864067"/>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C/Side </a:t>
            </a:r>
            <a:r>
              <a:rPr lang="de-DE" sz="1400" dirty="0" err="1">
                <a:solidFill>
                  <a:srgbClr val="002060"/>
                </a:solidFill>
              </a:rPr>
              <a:t>Dev</a:t>
            </a:r>
            <a:r>
              <a:rPr lang="de-DE" sz="1400" dirty="0">
                <a:solidFill>
                  <a:srgbClr val="002060"/>
                </a:solidFill>
              </a:rPr>
              <a:t> Environment</a:t>
            </a:r>
            <a:endParaRPr lang="en-GB" sz="1400" dirty="0">
              <a:solidFill>
                <a:srgbClr val="002060"/>
              </a:solidFill>
            </a:endParaRPr>
          </a:p>
        </p:txBody>
      </p:sp>
      <p:sp>
        <p:nvSpPr>
          <p:cNvPr id="21" name="Rechteck 20">
            <a:extLst>
              <a:ext uri="{FF2B5EF4-FFF2-40B4-BE49-F238E27FC236}">
                <a16:creationId xmlns:a16="http://schemas.microsoft.com/office/drawing/2014/main" id="{FC5A9A37-F37A-4730-8A6C-765D0EC7A928}"/>
              </a:ext>
            </a:extLst>
          </p:cNvPr>
          <p:cNvSpPr/>
          <p:nvPr/>
        </p:nvSpPr>
        <p:spPr>
          <a:xfrm>
            <a:off x="360000" y="3374487"/>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Test </a:t>
            </a:r>
            <a:r>
              <a:rPr lang="de-DE" sz="1400" dirty="0" err="1">
                <a:solidFill>
                  <a:srgbClr val="002060"/>
                </a:solidFill>
              </a:rPr>
              <a:t>Functionality</a:t>
            </a:r>
            <a:endParaRPr lang="en-GB" sz="1400" dirty="0">
              <a:solidFill>
                <a:srgbClr val="002060"/>
              </a:solidFill>
            </a:endParaRPr>
          </a:p>
        </p:txBody>
      </p:sp>
      <p:sp>
        <p:nvSpPr>
          <p:cNvPr id="22" name="Rechteck 21">
            <a:extLst>
              <a:ext uri="{FF2B5EF4-FFF2-40B4-BE49-F238E27FC236}">
                <a16:creationId xmlns:a16="http://schemas.microsoft.com/office/drawing/2014/main" id="{0F285DDB-EB45-4FE1-BF11-8347AFF1E5BD}"/>
              </a:ext>
            </a:extLst>
          </p:cNvPr>
          <p:cNvSpPr/>
          <p:nvPr/>
        </p:nvSpPr>
        <p:spPr>
          <a:xfrm>
            <a:off x="359999" y="392282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Convert</a:t>
            </a:r>
            <a:r>
              <a:rPr lang="de-DE" sz="1400" dirty="0">
                <a:solidFill>
                  <a:srgbClr val="002060"/>
                </a:solidFill>
              </a:rPr>
              <a:t> </a:t>
            </a:r>
            <a:r>
              <a:rPr lang="de-DE" sz="1400" dirty="0" err="1">
                <a:solidFill>
                  <a:srgbClr val="002060"/>
                </a:solidFill>
              </a:rPr>
              <a:t>to</a:t>
            </a:r>
            <a:r>
              <a:rPr lang="de-DE" sz="1400" dirty="0">
                <a:solidFill>
                  <a:srgbClr val="002060"/>
                </a:solidFill>
              </a:rPr>
              <a:t> AL</a:t>
            </a:r>
            <a:endParaRPr lang="en-GB" sz="1400" dirty="0">
              <a:solidFill>
                <a:srgbClr val="002060"/>
              </a:solidFill>
            </a:endParaRPr>
          </a:p>
        </p:txBody>
      </p:sp>
      <p:sp>
        <p:nvSpPr>
          <p:cNvPr id="25" name="Rechteck 24">
            <a:extLst>
              <a:ext uri="{FF2B5EF4-FFF2-40B4-BE49-F238E27FC236}">
                <a16:creationId xmlns:a16="http://schemas.microsoft.com/office/drawing/2014/main" id="{6CD52848-EDA7-492E-B140-7D7AAC976558}"/>
              </a:ext>
            </a:extLst>
          </p:cNvPr>
          <p:cNvSpPr/>
          <p:nvPr/>
        </p:nvSpPr>
        <p:spPr>
          <a:xfrm>
            <a:off x="5027954" y="3922828"/>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Configure</a:t>
            </a:r>
            <a:r>
              <a:rPr lang="de-DE" sz="1200" dirty="0">
                <a:solidFill>
                  <a:srgbClr val="04276E"/>
                </a:solidFill>
              </a:rPr>
              <a:t> and </a:t>
            </a:r>
            <a:r>
              <a:rPr lang="de-DE" sz="1200" dirty="0" err="1">
                <a:solidFill>
                  <a:srgbClr val="04276E"/>
                </a:solidFill>
              </a:rPr>
              <a:t>use</a:t>
            </a:r>
            <a:r>
              <a:rPr lang="de-DE" sz="1200" dirty="0">
                <a:solidFill>
                  <a:srgbClr val="04276E"/>
                </a:solidFill>
              </a:rPr>
              <a:t> Txt2AL </a:t>
            </a:r>
            <a:r>
              <a:rPr lang="de-DE" sz="1200" dirty="0" err="1">
                <a:solidFill>
                  <a:srgbClr val="04276E"/>
                </a:solidFill>
              </a:rPr>
              <a:t>converter</a:t>
            </a:r>
            <a:endParaRPr lang="de-DE" sz="1200" dirty="0">
              <a:solidFill>
                <a:srgbClr val="04276E"/>
              </a:solidFill>
            </a:endParaRPr>
          </a:p>
        </p:txBody>
      </p:sp>
      <p:sp>
        <p:nvSpPr>
          <p:cNvPr id="29" name="Rechteck 28">
            <a:extLst>
              <a:ext uri="{FF2B5EF4-FFF2-40B4-BE49-F238E27FC236}">
                <a16:creationId xmlns:a16="http://schemas.microsoft.com/office/drawing/2014/main" id="{9BD9A867-295F-4BB3-858B-0A5B0071365F}"/>
              </a:ext>
            </a:extLst>
          </p:cNvPr>
          <p:cNvSpPr/>
          <p:nvPr/>
        </p:nvSpPr>
        <p:spPr>
          <a:xfrm>
            <a:off x="359999" y="524042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Integrate</a:t>
            </a:r>
            <a:r>
              <a:rPr lang="de-DE" sz="1400" dirty="0">
                <a:solidFill>
                  <a:srgbClr val="002060"/>
                </a:solidFill>
              </a:rPr>
              <a:t> </a:t>
            </a:r>
            <a:r>
              <a:rPr lang="de-DE" sz="1400" dirty="0" err="1">
                <a:solidFill>
                  <a:srgbClr val="002060"/>
                </a:solidFill>
              </a:rPr>
              <a:t>solution</a:t>
            </a:r>
            <a:r>
              <a:rPr lang="de-DE" sz="1400" dirty="0">
                <a:solidFill>
                  <a:srgbClr val="002060"/>
                </a:solidFill>
              </a:rPr>
              <a:t> </a:t>
            </a:r>
            <a:r>
              <a:rPr lang="de-DE" sz="1400" dirty="0" err="1">
                <a:solidFill>
                  <a:srgbClr val="002060"/>
                </a:solidFill>
              </a:rPr>
              <a:t>into</a:t>
            </a:r>
            <a:r>
              <a:rPr lang="de-DE" sz="1400" dirty="0">
                <a:solidFill>
                  <a:srgbClr val="002060"/>
                </a:solidFill>
              </a:rPr>
              <a:t> „</a:t>
            </a:r>
            <a:r>
              <a:rPr lang="de-DE" sz="1400" dirty="0" err="1">
                <a:solidFill>
                  <a:srgbClr val="002060"/>
                </a:solidFill>
              </a:rPr>
              <a:t>MyFirstALProject</a:t>
            </a:r>
            <a:r>
              <a:rPr lang="de-DE" sz="1400" dirty="0">
                <a:solidFill>
                  <a:srgbClr val="002060"/>
                </a:solidFill>
              </a:rPr>
              <a:t>“</a:t>
            </a:r>
            <a:endParaRPr lang="en-GB" sz="1400" dirty="0">
              <a:solidFill>
                <a:srgbClr val="002060"/>
              </a:solidFill>
            </a:endParaRPr>
          </a:p>
        </p:txBody>
      </p:sp>
      <p:sp>
        <p:nvSpPr>
          <p:cNvPr id="30" name="Rechteck 29">
            <a:extLst>
              <a:ext uri="{FF2B5EF4-FFF2-40B4-BE49-F238E27FC236}">
                <a16:creationId xmlns:a16="http://schemas.microsoft.com/office/drawing/2014/main" id="{C0335B4A-A916-4AE8-85D8-6AB6E6024B63}"/>
              </a:ext>
            </a:extLst>
          </p:cNvPr>
          <p:cNvSpPr/>
          <p:nvPr/>
        </p:nvSpPr>
        <p:spPr>
          <a:xfrm>
            <a:off x="5027954" y="4452316"/>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Remove Codeunit </a:t>
            </a:r>
            <a:r>
              <a:rPr lang="de-DE" sz="1200" dirty="0" err="1">
                <a:solidFill>
                  <a:srgbClr val="04276E"/>
                </a:solidFill>
              </a:rPr>
              <a:t>from</a:t>
            </a:r>
            <a:r>
              <a:rPr lang="de-DE" sz="1200" dirty="0">
                <a:solidFill>
                  <a:srgbClr val="04276E"/>
                </a:solidFill>
              </a:rPr>
              <a:t> </a:t>
            </a:r>
            <a:r>
              <a:rPr lang="de-DE" sz="1200" dirty="0" err="1">
                <a:solidFill>
                  <a:srgbClr val="04276E"/>
                </a:solidFill>
              </a:rPr>
              <a:t>object</a:t>
            </a:r>
            <a:r>
              <a:rPr lang="de-DE" sz="1200" dirty="0">
                <a:solidFill>
                  <a:srgbClr val="04276E"/>
                </a:solidFill>
              </a:rPr>
              <a:t> </a:t>
            </a:r>
            <a:r>
              <a:rPr lang="de-DE" sz="1200" dirty="0" err="1">
                <a:solidFill>
                  <a:srgbClr val="04276E"/>
                </a:solidFill>
              </a:rPr>
              <a:t>designer</a:t>
            </a:r>
            <a:endParaRPr lang="de-DE" sz="1200" dirty="0">
              <a:solidFill>
                <a:srgbClr val="04276E"/>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10390"/>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sp>
        <p:nvSpPr>
          <p:cNvPr id="32" name="Rechteck 31">
            <a:extLst>
              <a:ext uri="{FF2B5EF4-FFF2-40B4-BE49-F238E27FC236}">
                <a16:creationId xmlns:a16="http://schemas.microsoft.com/office/drawing/2014/main" id="{B9D503EB-2C52-4749-9D98-AEE173F234FE}"/>
              </a:ext>
            </a:extLst>
          </p:cNvPr>
          <p:cNvSpPr/>
          <p:nvPr/>
        </p:nvSpPr>
        <p:spPr>
          <a:xfrm>
            <a:off x="5027954" y="5020213"/>
            <a:ext cx="5247259" cy="78002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Eventually</a:t>
            </a:r>
            <a:r>
              <a:rPr lang="de-DE" sz="1200" dirty="0">
                <a:solidFill>
                  <a:srgbClr val="04276E"/>
                </a:solidFill>
              </a:rPr>
              <a:t> </a:t>
            </a:r>
            <a:r>
              <a:rPr lang="de-DE" sz="1200" dirty="0" err="1">
                <a:solidFill>
                  <a:srgbClr val="04276E"/>
                </a:solidFill>
              </a:rPr>
              <a:t>create</a:t>
            </a:r>
            <a:r>
              <a:rPr lang="de-DE" sz="1200" dirty="0">
                <a:solidFill>
                  <a:srgbClr val="04276E"/>
                </a:solidFill>
              </a:rPr>
              <a:t> </a:t>
            </a:r>
            <a:r>
              <a:rPr lang="de-DE" sz="1200" dirty="0" err="1">
                <a:solidFill>
                  <a:srgbClr val="04276E"/>
                </a:solidFill>
              </a:rPr>
              <a:t>the</a:t>
            </a:r>
            <a:r>
              <a:rPr lang="de-DE" sz="1200" dirty="0">
                <a:solidFill>
                  <a:srgbClr val="04276E"/>
                </a:solidFill>
              </a:rPr>
              <a:t> Project, </a:t>
            </a:r>
            <a:r>
              <a:rPr lang="de-DE" sz="1200" dirty="0" err="1">
                <a:solidFill>
                  <a:srgbClr val="04276E"/>
                </a:solidFill>
              </a:rPr>
              <a:t>setup</a:t>
            </a:r>
            <a:r>
              <a:rPr lang="de-DE" sz="1200" dirty="0">
                <a:solidFill>
                  <a:srgbClr val="04276E"/>
                </a:solidFill>
              </a:rPr>
              <a:t> </a:t>
            </a:r>
            <a:r>
              <a:rPr lang="de-DE" sz="1200" dirty="0" err="1">
                <a:solidFill>
                  <a:srgbClr val="04276E"/>
                </a:solidFill>
              </a:rPr>
              <a:t>app.json</a:t>
            </a:r>
            <a:r>
              <a:rPr lang="de-DE" sz="1200" dirty="0">
                <a:solidFill>
                  <a:srgbClr val="04276E"/>
                </a:solidFill>
              </a:rPr>
              <a:t> / </a:t>
            </a:r>
            <a:r>
              <a:rPr lang="de-DE" sz="1200" dirty="0" err="1">
                <a:solidFill>
                  <a:srgbClr val="04276E"/>
                </a:solidFill>
              </a:rPr>
              <a:t>launch.json</a:t>
            </a:r>
            <a:endParaRPr lang="de-DE" sz="1200" dirty="0">
              <a:solidFill>
                <a:srgbClr val="04276E"/>
              </a:solidFill>
            </a:endParaRPr>
          </a:p>
          <a:p>
            <a:r>
              <a:rPr lang="de-DE" sz="1200" dirty="0">
                <a:solidFill>
                  <a:srgbClr val="04276E"/>
                </a:solidFill>
              </a:rPr>
              <a:t>Setup proper </a:t>
            </a:r>
            <a:r>
              <a:rPr lang="de-DE" sz="1200" dirty="0" err="1">
                <a:solidFill>
                  <a:srgbClr val="04276E"/>
                </a:solidFill>
              </a:rPr>
              <a:t>file</a:t>
            </a:r>
            <a:r>
              <a:rPr lang="de-DE" sz="1200" dirty="0">
                <a:solidFill>
                  <a:srgbClr val="04276E"/>
                </a:solidFill>
              </a:rPr>
              <a:t> </a:t>
            </a:r>
            <a:r>
              <a:rPr lang="de-DE" sz="1200" dirty="0" err="1">
                <a:solidFill>
                  <a:srgbClr val="04276E"/>
                </a:solidFill>
              </a:rPr>
              <a:t>structure</a:t>
            </a:r>
            <a:endParaRPr lang="de-DE" sz="1200" dirty="0">
              <a:solidFill>
                <a:srgbClr val="04276E"/>
              </a:solidFill>
            </a:endParaRPr>
          </a:p>
          <a:p>
            <a:r>
              <a:rPr lang="de-DE" sz="1200" dirty="0" err="1">
                <a:solidFill>
                  <a:srgbClr val="04276E"/>
                </a:solidFill>
              </a:rPr>
              <a:t>Integrate</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converted</a:t>
            </a:r>
            <a:r>
              <a:rPr lang="de-DE" sz="1200" dirty="0">
                <a:solidFill>
                  <a:srgbClr val="04276E"/>
                </a:solidFill>
              </a:rPr>
              <a:t> </a:t>
            </a:r>
            <a:r>
              <a:rPr lang="de-DE" sz="1200" dirty="0" err="1">
                <a:solidFill>
                  <a:srgbClr val="04276E"/>
                </a:solidFill>
              </a:rPr>
              <a:t>file</a:t>
            </a:r>
            <a:endParaRPr lang="de-DE" sz="1200" dirty="0">
              <a:solidFill>
                <a:srgbClr val="04276E"/>
              </a:solidFill>
            </a:endParaRPr>
          </a:p>
          <a:p>
            <a:r>
              <a:rPr lang="de-DE" sz="1200" dirty="0">
                <a:solidFill>
                  <a:srgbClr val="04276E"/>
                </a:solidFill>
              </a:rPr>
              <a:t>View </a:t>
            </a:r>
            <a:r>
              <a:rPr lang="de-DE" sz="1200" dirty="0" err="1">
                <a:solidFill>
                  <a:srgbClr val="04276E"/>
                </a:solidFill>
              </a:rPr>
              <a:t>file</a:t>
            </a:r>
            <a:r>
              <a:rPr lang="de-DE" sz="1200" dirty="0">
                <a:solidFill>
                  <a:srgbClr val="04276E"/>
                </a:solidFill>
              </a:rPr>
              <a:t> </a:t>
            </a:r>
            <a:r>
              <a:rPr lang="de-DE" sz="1200" dirty="0" err="1">
                <a:solidFill>
                  <a:srgbClr val="04276E"/>
                </a:solidFill>
              </a:rPr>
              <a:t>content</a:t>
            </a:r>
            <a:endParaRPr lang="de-DE" sz="1200" dirty="0">
              <a:solidFill>
                <a:srgbClr val="04276E"/>
              </a:solidFill>
            </a:endParaRPr>
          </a:p>
        </p:txBody>
      </p:sp>
      <p:cxnSp>
        <p:nvCxnSpPr>
          <p:cNvPr id="33" name="Gerade Verbindung mit Pfeil 32">
            <a:extLst>
              <a:ext uri="{FF2B5EF4-FFF2-40B4-BE49-F238E27FC236}">
                <a16:creationId xmlns:a16="http://schemas.microsoft.com/office/drawing/2014/main" id="{900730FF-C7D2-4523-A082-492DC447851E}"/>
              </a:ext>
            </a:extLst>
          </p:cNvPr>
          <p:cNvCxnSpPr>
            <a:cxnSpLocks/>
            <a:stCxn id="29" idx="3"/>
            <a:endCxn id="32" idx="1"/>
          </p:cNvCxnSpPr>
          <p:nvPr/>
        </p:nvCxnSpPr>
        <p:spPr>
          <a:xfrm flipV="1">
            <a:off x="3695306" y="5410224"/>
            <a:ext cx="1332648" cy="1276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D228D89C-9429-4D9B-817C-5EEEDFFB0A88}"/>
              </a:ext>
            </a:extLst>
          </p:cNvPr>
          <p:cNvCxnSpPr>
            <a:cxnSpLocks/>
            <a:stCxn id="22" idx="3"/>
            <a:endCxn id="25" idx="1"/>
          </p:cNvCxnSpPr>
          <p:nvPr/>
        </p:nvCxnSpPr>
        <p:spPr>
          <a:xfrm>
            <a:off x="3695306" y="4105391"/>
            <a:ext cx="133264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03B8B90C-C5AF-4196-9A3D-863AC8AE4000}"/>
              </a:ext>
            </a:extLst>
          </p:cNvPr>
          <p:cNvCxnSpPr>
            <a:cxnSpLocks/>
            <a:stCxn id="25" idx="2"/>
            <a:endCxn id="30" idx="0"/>
          </p:cNvCxnSpPr>
          <p:nvPr/>
        </p:nvCxnSpPr>
        <p:spPr>
          <a:xfrm>
            <a:off x="7651584" y="4287953"/>
            <a:ext cx="0" cy="16436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5" y="2229192"/>
            <a:ext cx="0" cy="35834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447928A2-A19D-4CE7-8865-6FB2D14E9E85}"/>
              </a:ext>
            </a:extLst>
          </p:cNvPr>
          <p:cNvCxnSpPr>
            <a:cxnSpLocks/>
            <a:stCxn id="9" idx="2"/>
            <a:endCxn id="21" idx="0"/>
          </p:cNvCxnSpPr>
          <p:nvPr/>
        </p:nvCxnSpPr>
        <p:spPr>
          <a:xfrm flipH="1">
            <a:off x="2027654" y="2952657"/>
            <a:ext cx="1" cy="4218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21" idx="2"/>
            <a:endCxn id="22" idx="0"/>
          </p:cNvCxnSpPr>
          <p:nvPr/>
        </p:nvCxnSpPr>
        <p:spPr>
          <a:xfrm flipH="1">
            <a:off x="2027653" y="3739612"/>
            <a:ext cx="1" cy="1832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1B9CB580-AE83-4CCE-B30B-8F18259A5539}"/>
              </a:ext>
            </a:extLst>
          </p:cNvPr>
          <p:cNvCxnSpPr>
            <a:cxnSpLocks/>
            <a:stCxn id="22" idx="2"/>
            <a:endCxn id="29" idx="0"/>
          </p:cNvCxnSpPr>
          <p:nvPr/>
        </p:nvCxnSpPr>
        <p:spPr>
          <a:xfrm>
            <a:off x="2027653" y="4287953"/>
            <a:ext cx="0" cy="95247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0D6CC452-8A2A-4751-ABFE-89ECC98AC046}"/>
              </a:ext>
            </a:extLst>
          </p:cNvPr>
          <p:cNvCxnSpPr>
            <a:cxnSpLocks/>
            <a:stCxn id="29" idx="2"/>
            <a:endCxn id="31" idx="0"/>
          </p:cNvCxnSpPr>
          <p:nvPr/>
        </p:nvCxnSpPr>
        <p:spPr>
          <a:xfrm>
            <a:off x="2027653" y="5605548"/>
            <a:ext cx="0" cy="304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Rechteck 57">
            <a:extLst>
              <a:ext uri="{FF2B5EF4-FFF2-40B4-BE49-F238E27FC236}">
                <a16:creationId xmlns:a16="http://schemas.microsoft.com/office/drawing/2014/main" id="{8505381E-9F28-4C6C-9F4A-829454300B04}"/>
              </a:ext>
            </a:extLst>
          </p:cNvPr>
          <p:cNvSpPr/>
          <p:nvPr/>
        </p:nvSpPr>
        <p:spPr>
          <a:xfrm>
            <a:off x="5027953" y="5906565"/>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Eventually</a:t>
            </a:r>
            <a:r>
              <a:rPr lang="de-DE" sz="1200" dirty="0">
                <a:solidFill>
                  <a:srgbClr val="04276E"/>
                </a:solidFill>
              </a:rPr>
              <a:t> </a:t>
            </a:r>
            <a:r>
              <a:rPr lang="de-DE" sz="1200" dirty="0" err="1">
                <a:solidFill>
                  <a:srgbClr val="04276E"/>
                </a:solidFill>
              </a:rPr>
              <a:t>modify</a:t>
            </a:r>
            <a:r>
              <a:rPr lang="de-DE" sz="1200" dirty="0">
                <a:solidFill>
                  <a:srgbClr val="04276E"/>
                </a:solidFill>
              </a:rPr>
              <a:t> „</a:t>
            </a:r>
            <a:r>
              <a:rPr lang="de-DE" sz="1200" dirty="0" err="1">
                <a:solidFill>
                  <a:srgbClr val="04276E"/>
                </a:solidFill>
              </a:rPr>
              <a:t>launch.json</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get</a:t>
            </a:r>
            <a:r>
              <a:rPr lang="de-DE" sz="1200" dirty="0">
                <a:solidFill>
                  <a:srgbClr val="04276E"/>
                </a:solidFill>
              </a:rPr>
              <a:t> </a:t>
            </a:r>
            <a:r>
              <a:rPr lang="de-DE" sz="1200" dirty="0" err="1">
                <a:solidFill>
                  <a:srgbClr val="04276E"/>
                </a:solidFill>
              </a:rPr>
              <a:t>vendor</a:t>
            </a:r>
            <a:r>
              <a:rPr lang="de-DE" sz="1200" dirty="0">
                <a:solidFill>
                  <a:srgbClr val="04276E"/>
                </a:solidFill>
              </a:rPr>
              <a:t> </a:t>
            </a:r>
            <a:r>
              <a:rPr lang="de-DE" sz="1200" dirty="0" err="1">
                <a:solidFill>
                  <a:srgbClr val="04276E"/>
                </a:solidFill>
              </a:rPr>
              <a:t>list</a:t>
            </a:r>
            <a:r>
              <a:rPr lang="de-DE" sz="1200" dirty="0">
                <a:solidFill>
                  <a:srgbClr val="04276E"/>
                </a:solidFill>
              </a:rPr>
              <a:t> </a:t>
            </a:r>
            <a:r>
              <a:rPr lang="de-DE" sz="1200" dirty="0" err="1">
                <a:solidFill>
                  <a:srgbClr val="04276E"/>
                </a:solidFill>
              </a:rPr>
              <a:t>launched</a:t>
            </a:r>
            <a:r>
              <a:rPr lang="de-DE" sz="1200" dirty="0">
                <a:solidFill>
                  <a:srgbClr val="04276E"/>
                </a:solidFill>
              </a:rPr>
              <a:t> </a:t>
            </a:r>
            <a:r>
              <a:rPr lang="de-DE" sz="1200" dirty="0" err="1">
                <a:solidFill>
                  <a:srgbClr val="04276E"/>
                </a:solidFill>
              </a:rPr>
              <a:t>immediately</a:t>
            </a:r>
            <a:endParaRPr lang="de-DE" sz="1200" dirty="0">
              <a:solidFill>
                <a:srgbClr val="04276E"/>
              </a:solidFill>
            </a:endParaRPr>
          </a:p>
        </p:txBody>
      </p:sp>
      <p:cxnSp>
        <p:nvCxnSpPr>
          <p:cNvPr id="59" name="Gerade Verbindung mit Pfeil 58">
            <a:extLst>
              <a:ext uri="{FF2B5EF4-FFF2-40B4-BE49-F238E27FC236}">
                <a16:creationId xmlns:a16="http://schemas.microsoft.com/office/drawing/2014/main" id="{C435B1F6-7C86-4E00-B703-4627C0F405AD}"/>
              </a:ext>
            </a:extLst>
          </p:cNvPr>
          <p:cNvCxnSpPr>
            <a:cxnSpLocks/>
            <a:stCxn id="31" idx="3"/>
            <a:endCxn id="58" idx="1"/>
          </p:cNvCxnSpPr>
          <p:nvPr/>
        </p:nvCxnSpPr>
        <p:spPr>
          <a:xfrm flipV="1">
            <a:off x="3695306" y="6089128"/>
            <a:ext cx="1332647" cy="38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720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198149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7.5  </a:t>
            </a:r>
          </a:p>
          <a:p>
            <a:pPr algn="ctr"/>
            <a:endParaRPr lang="de-DE" sz="6000" dirty="0"/>
          </a:p>
          <a:p>
            <a:pPr algn="ctr"/>
            <a:r>
              <a:rPr lang="de-DE" sz="6000" dirty="0"/>
              <a:t>Extension </a:t>
            </a:r>
            <a:r>
              <a:rPr lang="de-DE" sz="6000" dirty="0" err="1"/>
              <a:t>Programming</a:t>
            </a:r>
            <a:r>
              <a:rPr lang="de-DE" sz="6000" dirty="0"/>
              <a:t> and </a:t>
            </a:r>
            <a:r>
              <a:rPr lang="de-DE" sz="6000" dirty="0" err="1"/>
              <a:t>the</a:t>
            </a:r>
            <a:r>
              <a:rPr lang="de-DE" sz="6000" dirty="0"/>
              <a:t> </a:t>
            </a:r>
          </a:p>
          <a:p>
            <a:pPr algn="ctr"/>
            <a:r>
              <a:rPr lang="de-DE" sz="6000" dirty="0"/>
              <a:t>Txt2AL Converter</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29</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925754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IF you don’t know what to do</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3</a:t>
            </a:fld>
            <a:endParaRPr lang="de-DE"/>
          </a:p>
        </p:txBody>
      </p:sp>
      <p:sp>
        <p:nvSpPr>
          <p:cNvPr id="15" name="Rechteck 14">
            <a:extLst>
              <a:ext uri="{FF2B5EF4-FFF2-40B4-BE49-F238E27FC236}">
                <a16:creationId xmlns:a16="http://schemas.microsoft.com/office/drawing/2014/main" id="{F430CC19-D9CC-4BF7-B845-CADCF9EDFF0C}"/>
              </a:ext>
            </a:extLst>
          </p:cNvPr>
          <p:cNvSpPr/>
          <p:nvPr/>
        </p:nvSpPr>
        <p:spPr>
          <a:xfrm>
            <a:off x="3103200" y="2082924"/>
            <a:ext cx="5605883" cy="4716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If</a:t>
            </a:r>
            <a:r>
              <a:rPr lang="de-DE" dirty="0">
                <a:solidFill>
                  <a:srgbClr val="04276E"/>
                </a:solidFill>
              </a:rPr>
              <a:t> </a:t>
            </a:r>
            <a:r>
              <a:rPr lang="de-DE" dirty="0" err="1">
                <a:solidFill>
                  <a:srgbClr val="04276E"/>
                </a:solidFill>
              </a:rPr>
              <a:t>you</a:t>
            </a:r>
            <a:r>
              <a:rPr lang="de-DE" dirty="0">
                <a:solidFill>
                  <a:srgbClr val="04276E"/>
                </a:solidFill>
              </a:rPr>
              <a:t> </a:t>
            </a:r>
            <a:r>
              <a:rPr lang="de-DE" dirty="0" err="1">
                <a:solidFill>
                  <a:srgbClr val="04276E"/>
                </a:solidFill>
              </a:rPr>
              <a:t>don‘t</a:t>
            </a:r>
            <a:r>
              <a:rPr lang="de-DE" dirty="0">
                <a:solidFill>
                  <a:srgbClr val="04276E"/>
                </a:solidFill>
              </a:rPr>
              <a:t> </a:t>
            </a:r>
            <a:r>
              <a:rPr lang="de-DE" dirty="0" err="1">
                <a:solidFill>
                  <a:srgbClr val="04276E"/>
                </a:solidFill>
              </a:rPr>
              <a:t>know</a:t>
            </a:r>
            <a:r>
              <a:rPr lang="de-DE" dirty="0">
                <a:solidFill>
                  <a:srgbClr val="04276E"/>
                </a:solidFill>
              </a:rPr>
              <a:t>, </a:t>
            </a:r>
            <a:r>
              <a:rPr lang="de-DE" dirty="0" err="1">
                <a:solidFill>
                  <a:srgbClr val="04276E"/>
                </a:solidFill>
              </a:rPr>
              <a:t>what</a:t>
            </a:r>
            <a:r>
              <a:rPr lang="de-DE" dirty="0">
                <a:solidFill>
                  <a:srgbClr val="04276E"/>
                </a:solidFill>
              </a:rPr>
              <a:t> </a:t>
            </a:r>
            <a:r>
              <a:rPr lang="de-DE" dirty="0" err="1">
                <a:solidFill>
                  <a:srgbClr val="04276E"/>
                </a:solidFill>
              </a:rPr>
              <a:t>to</a:t>
            </a:r>
            <a:r>
              <a:rPr lang="de-DE" dirty="0">
                <a:solidFill>
                  <a:srgbClr val="04276E"/>
                </a:solidFill>
              </a:rPr>
              <a:t> do - 2: Use Txt2AL Converter</a:t>
            </a:r>
            <a:endParaRPr lang="en-GB" dirty="0">
              <a:solidFill>
                <a:srgbClr val="04276E"/>
              </a:solidFill>
            </a:endParaRPr>
          </a:p>
        </p:txBody>
      </p:sp>
      <p:sp>
        <p:nvSpPr>
          <p:cNvPr id="8" name="Rechteck 7">
            <a:extLst>
              <a:ext uri="{FF2B5EF4-FFF2-40B4-BE49-F238E27FC236}">
                <a16:creationId xmlns:a16="http://schemas.microsoft.com/office/drawing/2014/main" id="{2E137775-F5D4-4237-A1AC-BB8080955061}"/>
              </a:ext>
            </a:extLst>
          </p:cNvPr>
          <p:cNvSpPr/>
          <p:nvPr/>
        </p:nvSpPr>
        <p:spPr>
          <a:xfrm>
            <a:off x="3103200" y="3185367"/>
            <a:ext cx="5605883" cy="4716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If</a:t>
            </a:r>
            <a:r>
              <a:rPr lang="de-DE" dirty="0">
                <a:solidFill>
                  <a:srgbClr val="04276E"/>
                </a:solidFill>
              </a:rPr>
              <a:t> </a:t>
            </a:r>
            <a:r>
              <a:rPr lang="de-DE" dirty="0" err="1">
                <a:solidFill>
                  <a:srgbClr val="04276E"/>
                </a:solidFill>
              </a:rPr>
              <a:t>you</a:t>
            </a:r>
            <a:r>
              <a:rPr lang="de-DE" dirty="0">
                <a:solidFill>
                  <a:srgbClr val="04276E"/>
                </a:solidFill>
              </a:rPr>
              <a:t> </a:t>
            </a:r>
            <a:r>
              <a:rPr lang="de-DE" dirty="0" err="1">
                <a:solidFill>
                  <a:srgbClr val="04276E"/>
                </a:solidFill>
              </a:rPr>
              <a:t>don‘t</a:t>
            </a:r>
            <a:r>
              <a:rPr lang="de-DE" dirty="0">
                <a:solidFill>
                  <a:srgbClr val="04276E"/>
                </a:solidFill>
              </a:rPr>
              <a:t> </a:t>
            </a:r>
            <a:r>
              <a:rPr lang="de-DE" dirty="0" err="1">
                <a:solidFill>
                  <a:srgbClr val="04276E"/>
                </a:solidFill>
              </a:rPr>
              <a:t>know</a:t>
            </a:r>
            <a:r>
              <a:rPr lang="de-DE" dirty="0">
                <a:solidFill>
                  <a:srgbClr val="04276E"/>
                </a:solidFill>
              </a:rPr>
              <a:t>, </a:t>
            </a:r>
            <a:r>
              <a:rPr lang="de-DE" dirty="0" err="1">
                <a:solidFill>
                  <a:srgbClr val="04276E"/>
                </a:solidFill>
              </a:rPr>
              <a:t>what</a:t>
            </a:r>
            <a:r>
              <a:rPr lang="de-DE" dirty="0">
                <a:solidFill>
                  <a:srgbClr val="04276E"/>
                </a:solidFill>
              </a:rPr>
              <a:t> </a:t>
            </a:r>
            <a:r>
              <a:rPr lang="de-DE" dirty="0" err="1">
                <a:solidFill>
                  <a:srgbClr val="04276E"/>
                </a:solidFill>
              </a:rPr>
              <a:t>to</a:t>
            </a:r>
            <a:r>
              <a:rPr lang="de-DE" dirty="0">
                <a:solidFill>
                  <a:srgbClr val="04276E"/>
                </a:solidFill>
              </a:rPr>
              <a:t> do - 1: Press „</a:t>
            </a:r>
            <a:r>
              <a:rPr lang="de-DE" dirty="0" err="1">
                <a:solidFill>
                  <a:srgbClr val="04276E"/>
                </a:solidFill>
              </a:rPr>
              <a:t>Ctrl+Space</a:t>
            </a:r>
            <a:r>
              <a:rPr lang="de-DE" dirty="0">
                <a:solidFill>
                  <a:srgbClr val="04276E"/>
                </a:solidFill>
              </a:rPr>
              <a:t>“</a:t>
            </a:r>
            <a:endParaRPr lang="en-GB" dirty="0">
              <a:solidFill>
                <a:srgbClr val="04276E"/>
              </a:solidFill>
            </a:endParaRPr>
          </a:p>
        </p:txBody>
      </p:sp>
      <p:sp>
        <p:nvSpPr>
          <p:cNvPr id="10" name="Rechteck 9">
            <a:extLst>
              <a:ext uri="{FF2B5EF4-FFF2-40B4-BE49-F238E27FC236}">
                <a16:creationId xmlns:a16="http://schemas.microsoft.com/office/drawing/2014/main" id="{33479AB1-763A-487C-BE87-B05F161070E7}"/>
              </a:ext>
            </a:extLst>
          </p:cNvPr>
          <p:cNvSpPr/>
          <p:nvPr/>
        </p:nvSpPr>
        <p:spPr>
          <a:xfrm>
            <a:off x="3103200" y="4287810"/>
            <a:ext cx="5605883" cy="4716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If</a:t>
            </a:r>
            <a:r>
              <a:rPr lang="de-DE" dirty="0">
                <a:solidFill>
                  <a:srgbClr val="04276E"/>
                </a:solidFill>
              </a:rPr>
              <a:t> </a:t>
            </a:r>
            <a:r>
              <a:rPr lang="de-DE" dirty="0" err="1">
                <a:solidFill>
                  <a:srgbClr val="04276E"/>
                </a:solidFill>
              </a:rPr>
              <a:t>you</a:t>
            </a:r>
            <a:r>
              <a:rPr lang="de-DE" dirty="0">
                <a:solidFill>
                  <a:srgbClr val="04276E"/>
                </a:solidFill>
              </a:rPr>
              <a:t> </a:t>
            </a:r>
            <a:r>
              <a:rPr lang="de-DE" dirty="0" err="1">
                <a:solidFill>
                  <a:srgbClr val="04276E"/>
                </a:solidFill>
              </a:rPr>
              <a:t>don‘t</a:t>
            </a:r>
            <a:r>
              <a:rPr lang="de-DE" dirty="0">
                <a:solidFill>
                  <a:srgbClr val="04276E"/>
                </a:solidFill>
              </a:rPr>
              <a:t> </a:t>
            </a:r>
            <a:r>
              <a:rPr lang="de-DE" dirty="0" err="1">
                <a:solidFill>
                  <a:srgbClr val="04276E"/>
                </a:solidFill>
              </a:rPr>
              <a:t>know</a:t>
            </a:r>
            <a:r>
              <a:rPr lang="de-DE" dirty="0">
                <a:solidFill>
                  <a:srgbClr val="04276E"/>
                </a:solidFill>
              </a:rPr>
              <a:t>, </a:t>
            </a:r>
            <a:r>
              <a:rPr lang="de-DE" dirty="0" err="1">
                <a:solidFill>
                  <a:srgbClr val="04276E"/>
                </a:solidFill>
              </a:rPr>
              <a:t>what</a:t>
            </a:r>
            <a:r>
              <a:rPr lang="de-DE" dirty="0">
                <a:solidFill>
                  <a:srgbClr val="04276E"/>
                </a:solidFill>
              </a:rPr>
              <a:t> </a:t>
            </a:r>
            <a:r>
              <a:rPr lang="de-DE" dirty="0" err="1">
                <a:solidFill>
                  <a:srgbClr val="04276E"/>
                </a:solidFill>
              </a:rPr>
              <a:t>to</a:t>
            </a:r>
            <a:r>
              <a:rPr lang="de-DE" dirty="0">
                <a:solidFill>
                  <a:srgbClr val="04276E"/>
                </a:solidFill>
              </a:rPr>
              <a:t> do - 3: Press „t&lt;</a:t>
            </a:r>
            <a:r>
              <a:rPr lang="de-DE" dirty="0" err="1">
                <a:solidFill>
                  <a:srgbClr val="04276E"/>
                </a:solidFill>
              </a:rPr>
              <a:t>context</a:t>
            </a:r>
            <a:r>
              <a:rPr lang="de-DE" dirty="0">
                <a:solidFill>
                  <a:srgbClr val="04276E"/>
                </a:solidFill>
              </a:rPr>
              <a:t>&gt;“</a:t>
            </a:r>
            <a:endParaRPr lang="en-GB" dirty="0">
              <a:solidFill>
                <a:srgbClr val="04276E"/>
              </a:solidFill>
            </a:endParaRPr>
          </a:p>
        </p:txBody>
      </p:sp>
    </p:spTree>
    <p:extLst>
      <p:ext uri="{BB962C8B-B14F-4D97-AF65-F5344CB8AC3E}">
        <p14:creationId xmlns:p14="http://schemas.microsoft.com/office/powerpoint/2010/main" val="404673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7.5 | Extension </a:t>
            </a:r>
            <a:r>
              <a:rPr lang="de-DE" dirty="0" err="1"/>
              <a:t>Programming</a:t>
            </a:r>
            <a:r>
              <a:rPr lang="de-DE" dirty="0"/>
              <a:t> and </a:t>
            </a:r>
            <a:r>
              <a:rPr lang="de-DE" dirty="0" err="1"/>
              <a:t>the</a:t>
            </a:r>
            <a:r>
              <a:rPr lang="de-DE" dirty="0"/>
              <a:t> Txt2AL Converter</a:t>
            </a: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30</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60001" y="260879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Object</a:t>
            </a:r>
            <a:r>
              <a:rPr lang="de-DE" sz="1400" dirty="0">
                <a:solidFill>
                  <a:srgbClr val="002060"/>
                </a:solidFill>
              </a:rPr>
              <a:t> CU „</a:t>
            </a:r>
            <a:r>
              <a:rPr lang="de-DE" sz="1400" dirty="0" err="1">
                <a:solidFill>
                  <a:srgbClr val="002060"/>
                </a:solidFill>
              </a:rPr>
              <a:t>classically</a:t>
            </a:r>
            <a:r>
              <a:rPr lang="de-DE" sz="1400" dirty="0">
                <a:solidFill>
                  <a:srgbClr val="002060"/>
                </a:solidFill>
              </a:rPr>
              <a:t>“</a:t>
            </a:r>
            <a:endParaRPr lang="en-GB" sz="1400" dirty="0">
              <a:solidFill>
                <a:srgbClr val="002060"/>
              </a:solidFill>
            </a:endParaRPr>
          </a:p>
        </p:txBody>
      </p:sp>
      <p:sp>
        <p:nvSpPr>
          <p:cNvPr id="10" name="Rechteck 9">
            <a:extLst>
              <a:ext uri="{FF2B5EF4-FFF2-40B4-BE49-F238E27FC236}">
                <a16:creationId xmlns:a16="http://schemas.microsoft.com/office/drawing/2014/main" id="{2A7A3B95-3169-43A4-A4B4-A22E6F86812D}"/>
              </a:ext>
            </a:extLst>
          </p:cNvPr>
          <p:cNvSpPr/>
          <p:nvPr/>
        </p:nvSpPr>
        <p:spPr>
          <a:xfrm>
            <a:off x="5027954" y="2509932"/>
            <a:ext cx="5247259" cy="125891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endParaRPr lang="de-DE" sz="1200" dirty="0">
              <a:solidFill>
                <a:srgbClr val="04276E"/>
              </a:solidFill>
            </a:endParaRPr>
          </a:p>
          <a:p>
            <a:pPr marL="171450" indent="-171450">
              <a:buFontTx/>
              <a:buChar char="-"/>
            </a:pPr>
            <a:r>
              <a:rPr lang="de-DE" sz="1200" dirty="0">
                <a:solidFill>
                  <a:srgbClr val="04276E"/>
                </a:solidFill>
              </a:rPr>
              <a:t>Add a </a:t>
            </a:r>
            <a:r>
              <a:rPr lang="de-DE" sz="1200" dirty="0" err="1">
                <a:solidFill>
                  <a:srgbClr val="04276E"/>
                </a:solidFill>
              </a:rPr>
              <a:t>field</a:t>
            </a:r>
            <a:r>
              <a:rPr lang="de-DE" sz="1200" dirty="0">
                <a:solidFill>
                  <a:srgbClr val="04276E"/>
                </a:solidFill>
              </a:rPr>
              <a:t> „Description 3“ </a:t>
            </a:r>
            <a:r>
              <a:rPr lang="de-DE" sz="1200" dirty="0" err="1">
                <a:solidFill>
                  <a:srgbClr val="04276E"/>
                </a:solidFill>
              </a:rPr>
              <a:t>to</a:t>
            </a:r>
            <a:r>
              <a:rPr lang="de-DE" sz="1200" dirty="0">
                <a:solidFill>
                  <a:srgbClr val="04276E"/>
                </a:solidFill>
              </a:rPr>
              <a:t> </a:t>
            </a:r>
            <a:r>
              <a:rPr lang="de-DE" sz="1200" dirty="0" err="1">
                <a:solidFill>
                  <a:srgbClr val="04276E"/>
                </a:solidFill>
              </a:rPr>
              <a:t>the</a:t>
            </a:r>
            <a:r>
              <a:rPr lang="de-DE" sz="1200" dirty="0">
                <a:solidFill>
                  <a:srgbClr val="04276E"/>
                </a:solidFill>
              </a:rPr>
              <a:t> Item Table</a:t>
            </a:r>
          </a:p>
          <a:p>
            <a:pPr marL="171450" indent="-171450">
              <a:buFontTx/>
              <a:buChar char="-"/>
            </a:pPr>
            <a:r>
              <a:rPr lang="de-DE" sz="1200" dirty="0">
                <a:solidFill>
                  <a:srgbClr val="04276E"/>
                </a:solidFill>
              </a:rPr>
              <a:t>Add </a:t>
            </a:r>
            <a:r>
              <a:rPr lang="de-DE" sz="1200" dirty="0" err="1">
                <a:solidFill>
                  <a:srgbClr val="04276E"/>
                </a:solidFill>
              </a:rPr>
              <a:t>the</a:t>
            </a:r>
            <a:r>
              <a:rPr lang="de-DE" sz="1200" dirty="0">
                <a:solidFill>
                  <a:srgbClr val="04276E"/>
                </a:solidFill>
              </a:rPr>
              <a:t> </a:t>
            </a:r>
            <a:r>
              <a:rPr lang="de-DE" sz="1200" dirty="0" err="1">
                <a:solidFill>
                  <a:srgbClr val="04276E"/>
                </a:solidFill>
              </a:rPr>
              <a:t>new</a:t>
            </a:r>
            <a:r>
              <a:rPr lang="de-DE" sz="1200" dirty="0">
                <a:solidFill>
                  <a:srgbClr val="04276E"/>
                </a:solidFill>
              </a:rPr>
              <a:t> </a:t>
            </a:r>
            <a:r>
              <a:rPr lang="de-DE" sz="1200" dirty="0" err="1">
                <a:solidFill>
                  <a:srgbClr val="04276E"/>
                </a:solidFill>
              </a:rPr>
              <a:t>field</a:t>
            </a:r>
            <a:r>
              <a:rPr lang="de-DE" sz="1200" dirty="0">
                <a:solidFill>
                  <a:srgbClr val="04276E"/>
                </a:solidFill>
              </a:rPr>
              <a:t> on </a:t>
            </a:r>
            <a:r>
              <a:rPr lang="de-DE" sz="1200" dirty="0" err="1">
                <a:solidFill>
                  <a:srgbClr val="04276E"/>
                </a:solidFill>
              </a:rPr>
              <a:t>the</a:t>
            </a:r>
            <a:r>
              <a:rPr lang="de-DE" sz="1200" dirty="0">
                <a:solidFill>
                  <a:srgbClr val="04276E"/>
                </a:solidFill>
              </a:rPr>
              <a:t> „Item Card“ (</a:t>
            </a:r>
            <a:r>
              <a:rPr lang="de-DE" sz="1200" dirty="0" err="1">
                <a:solidFill>
                  <a:srgbClr val="04276E"/>
                </a:solidFill>
              </a:rPr>
              <a:t>where</a:t>
            </a:r>
            <a:r>
              <a:rPr lang="de-DE" sz="1200" dirty="0">
                <a:solidFill>
                  <a:srgbClr val="04276E"/>
                </a:solidFill>
              </a:rPr>
              <a:t> </a:t>
            </a:r>
            <a:r>
              <a:rPr lang="de-DE" sz="1200" dirty="0" err="1">
                <a:solidFill>
                  <a:srgbClr val="04276E"/>
                </a:solidFill>
              </a:rPr>
              <a:t>ever</a:t>
            </a:r>
            <a:r>
              <a:rPr lang="de-DE" sz="1200" dirty="0">
                <a:solidFill>
                  <a:srgbClr val="04276E"/>
                </a:solidFill>
              </a:rPr>
              <a:t> </a:t>
            </a:r>
            <a:r>
              <a:rPr lang="de-DE" sz="1200" dirty="0" err="1">
                <a:solidFill>
                  <a:srgbClr val="04276E"/>
                </a:solidFill>
              </a:rPr>
              <a:t>you</a:t>
            </a:r>
            <a:r>
              <a:rPr lang="de-DE" sz="1200" dirty="0">
                <a:solidFill>
                  <a:srgbClr val="04276E"/>
                </a:solidFill>
              </a:rPr>
              <a:t> </a:t>
            </a:r>
            <a:r>
              <a:rPr lang="de-DE" sz="1200" dirty="0" err="1">
                <a:solidFill>
                  <a:srgbClr val="04276E"/>
                </a:solidFill>
              </a:rPr>
              <a:t>want</a:t>
            </a:r>
            <a:r>
              <a:rPr lang="de-DE" sz="1200" dirty="0">
                <a:solidFill>
                  <a:srgbClr val="04276E"/>
                </a:solidFill>
              </a:rPr>
              <a:t>)</a:t>
            </a:r>
          </a:p>
          <a:p>
            <a:pPr marL="171450" indent="-171450">
              <a:buFontTx/>
              <a:buChar char="-"/>
            </a:pPr>
            <a:r>
              <a:rPr lang="de-DE" sz="1200" dirty="0">
                <a:solidFill>
                  <a:srgbClr val="04276E"/>
                </a:solidFill>
              </a:rPr>
              <a:t>Implement a </a:t>
            </a:r>
            <a:r>
              <a:rPr lang="de-DE" sz="1200" dirty="0" err="1">
                <a:solidFill>
                  <a:srgbClr val="04276E"/>
                </a:solidFill>
              </a:rPr>
              <a:t>new</a:t>
            </a:r>
            <a:r>
              <a:rPr lang="de-DE" sz="1200" dirty="0">
                <a:solidFill>
                  <a:srgbClr val="04276E"/>
                </a:solidFill>
              </a:rPr>
              <a:t> </a:t>
            </a:r>
            <a:r>
              <a:rPr lang="de-DE" sz="1200" dirty="0" err="1">
                <a:solidFill>
                  <a:srgbClr val="04276E"/>
                </a:solidFill>
              </a:rPr>
              <a:t>action</a:t>
            </a:r>
            <a:r>
              <a:rPr lang="de-DE" sz="1200" dirty="0">
                <a:solidFill>
                  <a:srgbClr val="04276E"/>
                </a:solidFill>
              </a:rPr>
              <a:t> „Copy Description 3 </a:t>
            </a:r>
            <a:r>
              <a:rPr lang="de-DE" sz="1200" dirty="0" err="1">
                <a:solidFill>
                  <a:srgbClr val="04276E"/>
                </a:solidFill>
              </a:rPr>
              <a:t>from</a:t>
            </a:r>
            <a:r>
              <a:rPr lang="de-DE" sz="1200" dirty="0">
                <a:solidFill>
                  <a:srgbClr val="04276E"/>
                </a:solidFill>
              </a:rPr>
              <a:t> Description“</a:t>
            </a:r>
          </a:p>
          <a:p>
            <a:pPr marL="171450" indent="-171450">
              <a:buFontTx/>
              <a:buChar char="-"/>
            </a:pPr>
            <a:r>
              <a:rPr lang="de-DE" sz="1200" dirty="0">
                <a:solidFill>
                  <a:srgbClr val="04276E"/>
                </a:solidFill>
              </a:rPr>
              <a:t>Implement </a:t>
            </a:r>
            <a:r>
              <a:rPr lang="de-DE" sz="1200" dirty="0" err="1">
                <a:solidFill>
                  <a:srgbClr val="04276E"/>
                </a:solidFill>
              </a:rPr>
              <a:t>the</a:t>
            </a:r>
            <a:r>
              <a:rPr lang="de-DE" sz="1200" dirty="0">
                <a:solidFill>
                  <a:srgbClr val="04276E"/>
                </a:solidFill>
              </a:rPr>
              <a:t> </a:t>
            </a:r>
            <a:r>
              <a:rPr lang="de-DE" sz="1200" dirty="0" err="1">
                <a:solidFill>
                  <a:srgbClr val="04276E"/>
                </a:solidFill>
              </a:rPr>
              <a:t>Object</a:t>
            </a:r>
            <a:r>
              <a:rPr lang="de-DE" sz="1200" dirty="0">
                <a:solidFill>
                  <a:srgbClr val="04276E"/>
                </a:solidFill>
              </a:rPr>
              <a:t> CU </a:t>
            </a:r>
            <a:r>
              <a:rPr lang="de-DE" sz="1200" dirty="0" err="1">
                <a:solidFill>
                  <a:srgbClr val="04276E"/>
                </a:solidFill>
              </a:rPr>
              <a:t>to</a:t>
            </a:r>
            <a:r>
              <a:rPr lang="de-DE" sz="1200" dirty="0">
                <a:solidFill>
                  <a:srgbClr val="04276E"/>
                </a:solidFill>
              </a:rPr>
              <a:t> hold relevant code</a:t>
            </a:r>
          </a:p>
          <a:p>
            <a:endParaRPr lang="de-DE" sz="1200" dirty="0">
              <a:solidFill>
                <a:srgbClr val="04276E"/>
              </a:solidFill>
            </a:endParaRPr>
          </a:p>
          <a:p>
            <a:r>
              <a:rPr lang="de-DE" sz="1200" dirty="0">
                <a:solidFill>
                  <a:srgbClr val="04276E"/>
                </a:solidFill>
                <a:sym typeface="Wingdings" panose="05000000000000000000" pitchFamily="2" charset="2"/>
              </a:rPr>
              <a:t> </a:t>
            </a:r>
            <a:r>
              <a:rPr lang="de-DE" sz="1200" dirty="0" err="1">
                <a:solidFill>
                  <a:srgbClr val="04276E"/>
                </a:solidFill>
              </a:rPr>
              <a:t>Don‘t</a:t>
            </a:r>
            <a:r>
              <a:rPr lang="de-DE" sz="1200" dirty="0">
                <a:solidFill>
                  <a:srgbClr val="04276E"/>
                </a:solidFill>
              </a:rPr>
              <a:t> </a:t>
            </a:r>
            <a:r>
              <a:rPr lang="de-DE" sz="1200" dirty="0" err="1">
                <a:solidFill>
                  <a:srgbClr val="04276E"/>
                </a:solidFill>
              </a:rPr>
              <a:t>forget</a:t>
            </a:r>
            <a:r>
              <a:rPr lang="de-DE" sz="1200" dirty="0">
                <a:solidFill>
                  <a:srgbClr val="04276E"/>
                </a:solidFill>
              </a:rPr>
              <a:t> </a:t>
            </a:r>
            <a:r>
              <a:rPr lang="de-DE" sz="1200" dirty="0" err="1">
                <a:solidFill>
                  <a:srgbClr val="04276E"/>
                </a:solidFill>
              </a:rPr>
              <a:t>naming</a:t>
            </a:r>
            <a:r>
              <a:rPr lang="de-DE" sz="1200" dirty="0">
                <a:solidFill>
                  <a:srgbClr val="04276E"/>
                </a:solidFill>
              </a:rPr>
              <a:t> </a:t>
            </a:r>
            <a:r>
              <a:rPr lang="de-DE" sz="1200" dirty="0" err="1">
                <a:solidFill>
                  <a:srgbClr val="04276E"/>
                </a:solidFill>
              </a:rPr>
              <a:t>conventions</a:t>
            </a:r>
            <a:endParaRPr lang="de-DE" sz="1200" dirty="0">
              <a:solidFill>
                <a:srgbClr val="04276E"/>
              </a:solidFill>
            </a:endParaRPr>
          </a:p>
          <a:p>
            <a:endParaRPr lang="de-DE" sz="1200" dirty="0">
              <a:solidFill>
                <a:srgbClr val="04276E"/>
              </a:solidFill>
            </a:endParaRPr>
          </a:p>
        </p:txBody>
      </p:sp>
      <p:cxnSp>
        <p:nvCxnSpPr>
          <p:cNvPr id="12" name="Gerade Verbindung mit Pfeil 11">
            <a:extLst>
              <a:ext uri="{FF2B5EF4-FFF2-40B4-BE49-F238E27FC236}">
                <a16:creationId xmlns:a16="http://schemas.microsoft.com/office/drawing/2014/main" id="{EC4248A5-5444-4272-8609-D4B18CF95B87}"/>
              </a:ext>
            </a:extLst>
          </p:cNvPr>
          <p:cNvCxnSpPr>
            <a:cxnSpLocks/>
            <a:stCxn id="34" idx="2"/>
            <a:endCxn id="10" idx="0"/>
          </p:cNvCxnSpPr>
          <p:nvPr/>
        </p:nvCxnSpPr>
        <p:spPr>
          <a:xfrm>
            <a:off x="7651583" y="2303040"/>
            <a:ext cx="1" cy="2068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CDF65873-B406-43EC-B58D-A04B3B141D53}"/>
              </a:ext>
            </a:extLst>
          </p:cNvPr>
          <p:cNvSpPr/>
          <p:nvPr/>
        </p:nvSpPr>
        <p:spPr>
          <a:xfrm>
            <a:off x="359999" y="999963"/>
            <a:ext cx="9915213" cy="42158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Extension </a:t>
            </a:r>
            <a:r>
              <a:rPr lang="de-DE" dirty="0" err="1">
                <a:solidFill>
                  <a:srgbClr val="002060"/>
                </a:solidFill>
              </a:rPr>
              <a:t>programming</a:t>
            </a:r>
            <a:r>
              <a:rPr lang="de-DE" dirty="0">
                <a:solidFill>
                  <a:srgbClr val="002060"/>
                </a:solidFill>
              </a:rPr>
              <a:t> via Txt2AL </a:t>
            </a:r>
            <a:r>
              <a:rPr lang="de-DE" dirty="0" err="1">
                <a:solidFill>
                  <a:srgbClr val="002060"/>
                </a:solidFill>
              </a:rPr>
              <a:t>converter</a:t>
            </a:r>
            <a:r>
              <a:rPr lang="de-DE" dirty="0">
                <a:solidFill>
                  <a:srgbClr val="002060"/>
                </a:solidFill>
              </a:rPr>
              <a:t> – GAP-AL-000: „Description 3“ on „Item Card“</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60001" y="188533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C/Side </a:t>
            </a:r>
            <a:r>
              <a:rPr lang="de-DE" sz="1400" dirty="0" err="1">
                <a:solidFill>
                  <a:srgbClr val="002060"/>
                </a:solidFill>
              </a:rPr>
              <a:t>Dev</a:t>
            </a:r>
            <a:r>
              <a:rPr lang="de-DE" sz="1400" dirty="0">
                <a:solidFill>
                  <a:srgbClr val="002060"/>
                </a:solidFill>
              </a:rPr>
              <a:t> Environment</a:t>
            </a:r>
            <a:endParaRPr lang="en-GB" sz="1400" dirty="0">
              <a:solidFill>
                <a:srgbClr val="002060"/>
              </a:solidFill>
            </a:endParaRPr>
          </a:p>
        </p:txBody>
      </p:sp>
      <p:sp>
        <p:nvSpPr>
          <p:cNvPr id="21" name="Rechteck 20">
            <a:extLst>
              <a:ext uri="{FF2B5EF4-FFF2-40B4-BE49-F238E27FC236}">
                <a16:creationId xmlns:a16="http://schemas.microsoft.com/office/drawing/2014/main" id="{FC5A9A37-F37A-4730-8A6C-765D0EC7A928}"/>
              </a:ext>
            </a:extLst>
          </p:cNvPr>
          <p:cNvSpPr/>
          <p:nvPr/>
        </p:nvSpPr>
        <p:spPr>
          <a:xfrm>
            <a:off x="360000" y="339575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Test </a:t>
            </a:r>
            <a:r>
              <a:rPr lang="de-DE" sz="1400" dirty="0" err="1">
                <a:solidFill>
                  <a:srgbClr val="002060"/>
                </a:solidFill>
              </a:rPr>
              <a:t>Functionality</a:t>
            </a:r>
            <a:endParaRPr lang="en-GB" sz="1400" dirty="0">
              <a:solidFill>
                <a:srgbClr val="002060"/>
              </a:solidFill>
            </a:endParaRPr>
          </a:p>
        </p:txBody>
      </p:sp>
      <p:sp>
        <p:nvSpPr>
          <p:cNvPr id="22" name="Rechteck 21">
            <a:extLst>
              <a:ext uri="{FF2B5EF4-FFF2-40B4-BE49-F238E27FC236}">
                <a16:creationId xmlns:a16="http://schemas.microsoft.com/office/drawing/2014/main" id="{0F285DDB-EB45-4FE1-BF11-8347AFF1E5BD}"/>
              </a:ext>
            </a:extLst>
          </p:cNvPr>
          <p:cNvSpPr/>
          <p:nvPr/>
        </p:nvSpPr>
        <p:spPr>
          <a:xfrm>
            <a:off x="359999" y="400789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Convert</a:t>
            </a:r>
            <a:r>
              <a:rPr lang="de-DE" sz="1400" dirty="0">
                <a:solidFill>
                  <a:srgbClr val="002060"/>
                </a:solidFill>
              </a:rPr>
              <a:t> </a:t>
            </a:r>
            <a:r>
              <a:rPr lang="de-DE" sz="1400" dirty="0" err="1">
                <a:solidFill>
                  <a:srgbClr val="002060"/>
                </a:solidFill>
              </a:rPr>
              <a:t>to</a:t>
            </a:r>
            <a:r>
              <a:rPr lang="de-DE" sz="1400" dirty="0">
                <a:solidFill>
                  <a:srgbClr val="002060"/>
                </a:solidFill>
              </a:rPr>
              <a:t> AL</a:t>
            </a:r>
            <a:endParaRPr lang="en-GB" sz="1400" dirty="0">
              <a:solidFill>
                <a:srgbClr val="002060"/>
              </a:solidFill>
            </a:endParaRPr>
          </a:p>
        </p:txBody>
      </p:sp>
      <p:sp>
        <p:nvSpPr>
          <p:cNvPr id="25" name="Rechteck 24">
            <a:extLst>
              <a:ext uri="{FF2B5EF4-FFF2-40B4-BE49-F238E27FC236}">
                <a16:creationId xmlns:a16="http://schemas.microsoft.com/office/drawing/2014/main" id="{6CD52848-EDA7-492E-B140-7D7AAC976558}"/>
              </a:ext>
            </a:extLst>
          </p:cNvPr>
          <p:cNvSpPr/>
          <p:nvPr/>
        </p:nvSpPr>
        <p:spPr>
          <a:xfrm>
            <a:off x="5027954" y="4007892"/>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Configure</a:t>
            </a:r>
            <a:r>
              <a:rPr lang="de-DE" sz="1200" dirty="0">
                <a:solidFill>
                  <a:srgbClr val="04276E"/>
                </a:solidFill>
              </a:rPr>
              <a:t> and </a:t>
            </a:r>
            <a:r>
              <a:rPr lang="de-DE" sz="1200" dirty="0" err="1">
                <a:solidFill>
                  <a:srgbClr val="04276E"/>
                </a:solidFill>
              </a:rPr>
              <a:t>use</a:t>
            </a:r>
            <a:r>
              <a:rPr lang="de-DE" sz="1200" dirty="0">
                <a:solidFill>
                  <a:srgbClr val="04276E"/>
                </a:solidFill>
              </a:rPr>
              <a:t> Txt2AL </a:t>
            </a:r>
            <a:r>
              <a:rPr lang="de-DE" sz="1200" dirty="0" err="1">
                <a:solidFill>
                  <a:srgbClr val="04276E"/>
                </a:solidFill>
              </a:rPr>
              <a:t>converter</a:t>
            </a:r>
            <a:endParaRPr lang="de-DE" sz="1200" dirty="0">
              <a:solidFill>
                <a:srgbClr val="04276E"/>
              </a:solidFill>
            </a:endParaRPr>
          </a:p>
        </p:txBody>
      </p:sp>
      <p:sp>
        <p:nvSpPr>
          <p:cNvPr id="29" name="Rechteck 28">
            <a:extLst>
              <a:ext uri="{FF2B5EF4-FFF2-40B4-BE49-F238E27FC236}">
                <a16:creationId xmlns:a16="http://schemas.microsoft.com/office/drawing/2014/main" id="{9BD9A867-295F-4BB3-858B-0A5B0071365F}"/>
              </a:ext>
            </a:extLst>
          </p:cNvPr>
          <p:cNvSpPr/>
          <p:nvPr/>
        </p:nvSpPr>
        <p:spPr>
          <a:xfrm>
            <a:off x="359999" y="5325487"/>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Integrate</a:t>
            </a:r>
            <a:r>
              <a:rPr lang="de-DE" sz="1400" dirty="0">
                <a:solidFill>
                  <a:srgbClr val="002060"/>
                </a:solidFill>
              </a:rPr>
              <a:t> </a:t>
            </a:r>
            <a:r>
              <a:rPr lang="de-DE" sz="1400" dirty="0" err="1">
                <a:solidFill>
                  <a:srgbClr val="002060"/>
                </a:solidFill>
              </a:rPr>
              <a:t>solution</a:t>
            </a:r>
            <a:r>
              <a:rPr lang="de-DE" sz="1400" dirty="0">
                <a:solidFill>
                  <a:srgbClr val="002060"/>
                </a:solidFill>
              </a:rPr>
              <a:t> </a:t>
            </a:r>
            <a:r>
              <a:rPr lang="de-DE" sz="1400" dirty="0" err="1">
                <a:solidFill>
                  <a:srgbClr val="002060"/>
                </a:solidFill>
              </a:rPr>
              <a:t>into</a:t>
            </a:r>
            <a:r>
              <a:rPr lang="de-DE" sz="1400" dirty="0">
                <a:solidFill>
                  <a:srgbClr val="002060"/>
                </a:solidFill>
              </a:rPr>
              <a:t> „</a:t>
            </a:r>
            <a:r>
              <a:rPr lang="de-DE" sz="1400" dirty="0" err="1">
                <a:solidFill>
                  <a:srgbClr val="002060"/>
                </a:solidFill>
              </a:rPr>
              <a:t>MyFirstALProject</a:t>
            </a:r>
            <a:r>
              <a:rPr lang="de-DE" sz="1400" dirty="0">
                <a:solidFill>
                  <a:srgbClr val="002060"/>
                </a:solidFill>
              </a:rPr>
              <a:t>“</a:t>
            </a:r>
            <a:endParaRPr lang="en-GB" sz="1400" dirty="0">
              <a:solidFill>
                <a:srgbClr val="002060"/>
              </a:solidFill>
            </a:endParaRPr>
          </a:p>
        </p:txBody>
      </p:sp>
      <p:sp>
        <p:nvSpPr>
          <p:cNvPr id="30" name="Rechteck 29">
            <a:extLst>
              <a:ext uri="{FF2B5EF4-FFF2-40B4-BE49-F238E27FC236}">
                <a16:creationId xmlns:a16="http://schemas.microsoft.com/office/drawing/2014/main" id="{C0335B4A-A916-4AE8-85D8-6AB6E6024B63}"/>
              </a:ext>
            </a:extLst>
          </p:cNvPr>
          <p:cNvSpPr/>
          <p:nvPr/>
        </p:nvSpPr>
        <p:spPr>
          <a:xfrm>
            <a:off x="5027954" y="4537380"/>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Remove </a:t>
            </a:r>
            <a:r>
              <a:rPr lang="de-DE" sz="1200" dirty="0" err="1">
                <a:solidFill>
                  <a:srgbClr val="04276E"/>
                </a:solidFill>
              </a:rPr>
              <a:t>Modifications</a:t>
            </a:r>
            <a:r>
              <a:rPr lang="de-DE" sz="1200" dirty="0">
                <a:solidFill>
                  <a:srgbClr val="04276E"/>
                </a:solidFill>
              </a:rPr>
              <a:t> </a:t>
            </a:r>
            <a:r>
              <a:rPr lang="de-DE" sz="1200" dirty="0" err="1">
                <a:solidFill>
                  <a:srgbClr val="04276E"/>
                </a:solidFill>
              </a:rPr>
              <a:t>from</a:t>
            </a:r>
            <a:r>
              <a:rPr lang="de-DE" sz="1200" dirty="0">
                <a:solidFill>
                  <a:srgbClr val="04276E"/>
                </a:solidFill>
              </a:rPr>
              <a:t> </a:t>
            </a:r>
            <a:r>
              <a:rPr lang="de-DE" sz="1200" dirty="0" err="1">
                <a:solidFill>
                  <a:srgbClr val="04276E"/>
                </a:solidFill>
              </a:rPr>
              <a:t>object</a:t>
            </a:r>
            <a:r>
              <a:rPr lang="de-DE" sz="1200" dirty="0">
                <a:solidFill>
                  <a:srgbClr val="04276E"/>
                </a:solidFill>
              </a:rPr>
              <a:t> </a:t>
            </a:r>
            <a:r>
              <a:rPr lang="de-DE" sz="1200" dirty="0" err="1">
                <a:solidFill>
                  <a:srgbClr val="04276E"/>
                </a:solidFill>
              </a:rPr>
              <a:t>designer</a:t>
            </a:r>
            <a:endParaRPr lang="de-DE" sz="1200" dirty="0">
              <a:solidFill>
                <a:srgbClr val="04276E"/>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95454"/>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sp>
        <p:nvSpPr>
          <p:cNvPr id="32" name="Rechteck 31">
            <a:extLst>
              <a:ext uri="{FF2B5EF4-FFF2-40B4-BE49-F238E27FC236}">
                <a16:creationId xmlns:a16="http://schemas.microsoft.com/office/drawing/2014/main" id="{B9D503EB-2C52-4749-9D98-AEE173F234FE}"/>
              </a:ext>
            </a:extLst>
          </p:cNvPr>
          <p:cNvSpPr/>
          <p:nvPr/>
        </p:nvSpPr>
        <p:spPr>
          <a:xfrm>
            <a:off x="5027954" y="5105277"/>
            <a:ext cx="5247259" cy="78002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de-DE" sz="1200" dirty="0" err="1">
                <a:solidFill>
                  <a:srgbClr val="04276E"/>
                </a:solidFill>
              </a:rPr>
              <a:t>Eventually</a:t>
            </a:r>
            <a:r>
              <a:rPr lang="de-DE" sz="1200" dirty="0">
                <a:solidFill>
                  <a:srgbClr val="04276E"/>
                </a:solidFill>
              </a:rPr>
              <a:t> </a:t>
            </a:r>
            <a:r>
              <a:rPr lang="de-DE" sz="1200" dirty="0" err="1">
                <a:solidFill>
                  <a:srgbClr val="04276E"/>
                </a:solidFill>
              </a:rPr>
              <a:t>create</a:t>
            </a:r>
            <a:r>
              <a:rPr lang="de-DE" sz="1200" dirty="0">
                <a:solidFill>
                  <a:srgbClr val="04276E"/>
                </a:solidFill>
              </a:rPr>
              <a:t> </a:t>
            </a:r>
            <a:r>
              <a:rPr lang="de-DE" sz="1200" dirty="0" err="1">
                <a:solidFill>
                  <a:srgbClr val="04276E"/>
                </a:solidFill>
              </a:rPr>
              <a:t>the</a:t>
            </a:r>
            <a:r>
              <a:rPr lang="de-DE" sz="1200" dirty="0">
                <a:solidFill>
                  <a:srgbClr val="04276E"/>
                </a:solidFill>
              </a:rPr>
              <a:t> Project, </a:t>
            </a:r>
            <a:r>
              <a:rPr lang="de-DE" sz="1200" dirty="0" err="1">
                <a:solidFill>
                  <a:srgbClr val="04276E"/>
                </a:solidFill>
              </a:rPr>
              <a:t>setup</a:t>
            </a:r>
            <a:r>
              <a:rPr lang="de-DE" sz="1200" dirty="0">
                <a:solidFill>
                  <a:srgbClr val="04276E"/>
                </a:solidFill>
              </a:rPr>
              <a:t> </a:t>
            </a:r>
            <a:r>
              <a:rPr lang="de-DE" sz="1200" dirty="0" err="1">
                <a:solidFill>
                  <a:srgbClr val="04276E"/>
                </a:solidFill>
              </a:rPr>
              <a:t>app.json</a:t>
            </a:r>
            <a:r>
              <a:rPr lang="de-DE" sz="1200" dirty="0">
                <a:solidFill>
                  <a:srgbClr val="04276E"/>
                </a:solidFill>
              </a:rPr>
              <a:t> / </a:t>
            </a:r>
            <a:r>
              <a:rPr lang="de-DE" sz="1200" dirty="0" err="1">
                <a:solidFill>
                  <a:srgbClr val="04276E"/>
                </a:solidFill>
              </a:rPr>
              <a:t>launch.json</a:t>
            </a:r>
            <a:endParaRPr lang="de-DE" sz="1200" dirty="0">
              <a:solidFill>
                <a:srgbClr val="04276E"/>
              </a:solidFill>
            </a:endParaRPr>
          </a:p>
          <a:p>
            <a:pPr marL="171450" indent="-171450">
              <a:buFontTx/>
              <a:buChar char="-"/>
            </a:pPr>
            <a:r>
              <a:rPr lang="de-DE" sz="1200" dirty="0">
                <a:solidFill>
                  <a:srgbClr val="04276E"/>
                </a:solidFill>
              </a:rPr>
              <a:t>Setup proper </a:t>
            </a:r>
            <a:r>
              <a:rPr lang="de-DE" sz="1200" dirty="0" err="1">
                <a:solidFill>
                  <a:srgbClr val="04276E"/>
                </a:solidFill>
              </a:rPr>
              <a:t>file</a:t>
            </a:r>
            <a:r>
              <a:rPr lang="de-DE" sz="1200" dirty="0">
                <a:solidFill>
                  <a:srgbClr val="04276E"/>
                </a:solidFill>
              </a:rPr>
              <a:t> </a:t>
            </a:r>
            <a:r>
              <a:rPr lang="de-DE" sz="1200" dirty="0" err="1">
                <a:solidFill>
                  <a:srgbClr val="04276E"/>
                </a:solidFill>
              </a:rPr>
              <a:t>structure</a:t>
            </a:r>
            <a:endParaRPr lang="de-DE" sz="1200" dirty="0">
              <a:solidFill>
                <a:srgbClr val="04276E"/>
              </a:solidFill>
            </a:endParaRPr>
          </a:p>
          <a:p>
            <a:pPr marL="171450" indent="-171450">
              <a:buFontTx/>
              <a:buChar char="-"/>
            </a:pPr>
            <a:r>
              <a:rPr lang="de-DE" sz="1200" dirty="0" err="1">
                <a:solidFill>
                  <a:srgbClr val="04276E"/>
                </a:solidFill>
              </a:rPr>
              <a:t>Integrate</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converted</a:t>
            </a:r>
            <a:r>
              <a:rPr lang="de-DE" sz="1200" dirty="0">
                <a:solidFill>
                  <a:srgbClr val="04276E"/>
                </a:solidFill>
              </a:rPr>
              <a:t> </a:t>
            </a:r>
            <a:r>
              <a:rPr lang="de-DE" sz="1200" dirty="0" err="1">
                <a:solidFill>
                  <a:srgbClr val="04276E"/>
                </a:solidFill>
              </a:rPr>
              <a:t>file</a:t>
            </a:r>
            <a:endParaRPr lang="de-DE" sz="1200" dirty="0">
              <a:solidFill>
                <a:srgbClr val="04276E"/>
              </a:solidFill>
            </a:endParaRPr>
          </a:p>
          <a:p>
            <a:pPr marL="171450" indent="-171450">
              <a:buFontTx/>
              <a:buChar char="-"/>
            </a:pPr>
            <a:r>
              <a:rPr lang="de-DE" sz="1200" dirty="0">
                <a:solidFill>
                  <a:srgbClr val="04276E"/>
                </a:solidFill>
              </a:rPr>
              <a:t>View </a:t>
            </a:r>
            <a:r>
              <a:rPr lang="de-DE" sz="1200" dirty="0" err="1">
                <a:solidFill>
                  <a:srgbClr val="04276E"/>
                </a:solidFill>
              </a:rPr>
              <a:t>file</a:t>
            </a:r>
            <a:r>
              <a:rPr lang="de-DE" sz="1200" dirty="0">
                <a:solidFill>
                  <a:srgbClr val="04276E"/>
                </a:solidFill>
              </a:rPr>
              <a:t> </a:t>
            </a:r>
            <a:r>
              <a:rPr lang="de-DE" sz="1200" dirty="0" err="1">
                <a:solidFill>
                  <a:srgbClr val="04276E"/>
                </a:solidFill>
              </a:rPr>
              <a:t>content</a:t>
            </a:r>
            <a:endParaRPr lang="de-DE" sz="1200" dirty="0">
              <a:solidFill>
                <a:srgbClr val="04276E"/>
              </a:solidFill>
            </a:endParaRPr>
          </a:p>
        </p:txBody>
      </p:sp>
      <p:cxnSp>
        <p:nvCxnSpPr>
          <p:cNvPr id="33" name="Gerade Verbindung mit Pfeil 32">
            <a:extLst>
              <a:ext uri="{FF2B5EF4-FFF2-40B4-BE49-F238E27FC236}">
                <a16:creationId xmlns:a16="http://schemas.microsoft.com/office/drawing/2014/main" id="{900730FF-C7D2-4523-A082-492DC447851E}"/>
              </a:ext>
            </a:extLst>
          </p:cNvPr>
          <p:cNvCxnSpPr>
            <a:cxnSpLocks/>
            <a:stCxn id="29" idx="3"/>
            <a:endCxn id="32" idx="1"/>
          </p:cNvCxnSpPr>
          <p:nvPr/>
        </p:nvCxnSpPr>
        <p:spPr>
          <a:xfrm flipV="1">
            <a:off x="3695306" y="5495288"/>
            <a:ext cx="1332648" cy="1276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D228D89C-9429-4D9B-817C-5EEEDFFB0A88}"/>
              </a:ext>
            </a:extLst>
          </p:cNvPr>
          <p:cNvCxnSpPr>
            <a:cxnSpLocks/>
            <a:stCxn id="22" idx="3"/>
            <a:endCxn id="25" idx="1"/>
          </p:cNvCxnSpPr>
          <p:nvPr/>
        </p:nvCxnSpPr>
        <p:spPr>
          <a:xfrm>
            <a:off x="3695306" y="4190455"/>
            <a:ext cx="133264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03B8B90C-C5AF-4196-9A3D-863AC8AE4000}"/>
              </a:ext>
            </a:extLst>
          </p:cNvPr>
          <p:cNvCxnSpPr>
            <a:cxnSpLocks/>
            <a:stCxn id="25" idx="2"/>
            <a:endCxn id="30" idx="0"/>
          </p:cNvCxnSpPr>
          <p:nvPr/>
        </p:nvCxnSpPr>
        <p:spPr>
          <a:xfrm>
            <a:off x="7651584" y="4373017"/>
            <a:ext cx="0" cy="16436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5" y="2250458"/>
            <a:ext cx="0" cy="35834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447928A2-A19D-4CE7-8865-6FB2D14E9E85}"/>
              </a:ext>
            </a:extLst>
          </p:cNvPr>
          <p:cNvCxnSpPr>
            <a:cxnSpLocks/>
            <a:stCxn id="9" idx="2"/>
            <a:endCxn id="21" idx="0"/>
          </p:cNvCxnSpPr>
          <p:nvPr/>
        </p:nvCxnSpPr>
        <p:spPr>
          <a:xfrm flipH="1">
            <a:off x="2027654" y="2973923"/>
            <a:ext cx="1" cy="4218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endCxn id="22" idx="0"/>
          </p:cNvCxnSpPr>
          <p:nvPr/>
        </p:nvCxnSpPr>
        <p:spPr>
          <a:xfrm flipH="1">
            <a:off x="2027653" y="3824676"/>
            <a:ext cx="1" cy="1832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1B9CB580-AE83-4CCE-B30B-8F18259A5539}"/>
              </a:ext>
            </a:extLst>
          </p:cNvPr>
          <p:cNvCxnSpPr>
            <a:cxnSpLocks/>
            <a:stCxn id="22" idx="2"/>
            <a:endCxn id="29" idx="0"/>
          </p:cNvCxnSpPr>
          <p:nvPr/>
        </p:nvCxnSpPr>
        <p:spPr>
          <a:xfrm>
            <a:off x="2027653" y="4373017"/>
            <a:ext cx="0" cy="95247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0D6CC452-8A2A-4751-ABFE-89ECC98AC046}"/>
              </a:ext>
            </a:extLst>
          </p:cNvPr>
          <p:cNvCxnSpPr>
            <a:cxnSpLocks/>
            <a:stCxn id="29" idx="2"/>
            <a:endCxn id="31" idx="0"/>
          </p:cNvCxnSpPr>
          <p:nvPr/>
        </p:nvCxnSpPr>
        <p:spPr>
          <a:xfrm>
            <a:off x="2027653" y="5690612"/>
            <a:ext cx="0" cy="304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Rechteck 57">
            <a:extLst>
              <a:ext uri="{FF2B5EF4-FFF2-40B4-BE49-F238E27FC236}">
                <a16:creationId xmlns:a16="http://schemas.microsoft.com/office/drawing/2014/main" id="{8505381E-9F28-4C6C-9F4A-829454300B04}"/>
              </a:ext>
            </a:extLst>
          </p:cNvPr>
          <p:cNvSpPr/>
          <p:nvPr/>
        </p:nvSpPr>
        <p:spPr>
          <a:xfrm>
            <a:off x="5027953" y="5991629"/>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Eventually</a:t>
            </a:r>
            <a:r>
              <a:rPr lang="de-DE" sz="1200" dirty="0">
                <a:solidFill>
                  <a:srgbClr val="04276E"/>
                </a:solidFill>
              </a:rPr>
              <a:t> </a:t>
            </a:r>
            <a:r>
              <a:rPr lang="de-DE" sz="1200" dirty="0" err="1">
                <a:solidFill>
                  <a:srgbClr val="04276E"/>
                </a:solidFill>
              </a:rPr>
              <a:t>modify</a:t>
            </a:r>
            <a:r>
              <a:rPr lang="de-DE" sz="1200" dirty="0">
                <a:solidFill>
                  <a:srgbClr val="04276E"/>
                </a:solidFill>
              </a:rPr>
              <a:t> „</a:t>
            </a:r>
            <a:r>
              <a:rPr lang="de-DE" sz="1200" dirty="0" err="1">
                <a:solidFill>
                  <a:srgbClr val="04276E"/>
                </a:solidFill>
              </a:rPr>
              <a:t>launch.json</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get</a:t>
            </a:r>
            <a:r>
              <a:rPr lang="de-DE" sz="1200" dirty="0">
                <a:solidFill>
                  <a:srgbClr val="04276E"/>
                </a:solidFill>
              </a:rPr>
              <a:t> „Item Card“ </a:t>
            </a:r>
            <a:r>
              <a:rPr lang="de-DE" sz="1200" dirty="0" err="1">
                <a:solidFill>
                  <a:srgbClr val="04276E"/>
                </a:solidFill>
              </a:rPr>
              <a:t>launched</a:t>
            </a:r>
            <a:r>
              <a:rPr lang="de-DE" sz="1200" dirty="0">
                <a:solidFill>
                  <a:srgbClr val="04276E"/>
                </a:solidFill>
              </a:rPr>
              <a:t> </a:t>
            </a:r>
            <a:r>
              <a:rPr lang="de-DE" sz="1200" dirty="0" err="1">
                <a:solidFill>
                  <a:srgbClr val="04276E"/>
                </a:solidFill>
              </a:rPr>
              <a:t>immediately</a:t>
            </a:r>
            <a:endParaRPr lang="de-DE" sz="1200" dirty="0">
              <a:solidFill>
                <a:srgbClr val="04276E"/>
              </a:solidFill>
            </a:endParaRPr>
          </a:p>
        </p:txBody>
      </p:sp>
      <p:cxnSp>
        <p:nvCxnSpPr>
          <p:cNvPr id="59" name="Gerade Verbindung mit Pfeil 58">
            <a:extLst>
              <a:ext uri="{FF2B5EF4-FFF2-40B4-BE49-F238E27FC236}">
                <a16:creationId xmlns:a16="http://schemas.microsoft.com/office/drawing/2014/main" id="{C435B1F6-7C86-4E00-B703-4627C0F405AD}"/>
              </a:ext>
            </a:extLst>
          </p:cNvPr>
          <p:cNvCxnSpPr>
            <a:cxnSpLocks/>
            <a:stCxn id="31" idx="3"/>
            <a:endCxn id="58" idx="1"/>
          </p:cNvCxnSpPr>
          <p:nvPr/>
        </p:nvCxnSpPr>
        <p:spPr>
          <a:xfrm flipV="1">
            <a:off x="3695306" y="6174192"/>
            <a:ext cx="1332647" cy="38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3190DDFF-308C-42BE-9BB4-FCD0EB05399A}"/>
              </a:ext>
            </a:extLst>
          </p:cNvPr>
          <p:cNvSpPr/>
          <p:nvPr/>
        </p:nvSpPr>
        <p:spPr>
          <a:xfrm>
            <a:off x="5027953" y="1937915"/>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a:t>
            </a:r>
            <a:r>
              <a:rPr lang="de-DE" sz="1200" dirty="0" err="1">
                <a:solidFill>
                  <a:srgbClr val="04276E"/>
                </a:solidFill>
              </a:rPr>
              <a:t>backup</a:t>
            </a:r>
            <a:r>
              <a:rPr lang="de-DE" sz="1200" dirty="0">
                <a:solidFill>
                  <a:srgbClr val="04276E"/>
                </a:solidFill>
              </a:rPr>
              <a:t> </a:t>
            </a:r>
            <a:r>
              <a:rPr lang="de-DE" sz="1200" dirty="0" err="1">
                <a:solidFill>
                  <a:srgbClr val="04276E"/>
                </a:solidFill>
              </a:rPr>
              <a:t>of</a:t>
            </a:r>
            <a:r>
              <a:rPr lang="de-DE" sz="1200" dirty="0">
                <a:solidFill>
                  <a:srgbClr val="04276E"/>
                </a:solidFill>
              </a:rPr>
              <a:t> </a:t>
            </a:r>
            <a:r>
              <a:rPr lang="de-DE" sz="1200" dirty="0" err="1">
                <a:solidFill>
                  <a:srgbClr val="04276E"/>
                </a:solidFill>
              </a:rPr>
              <a:t>table</a:t>
            </a:r>
            <a:r>
              <a:rPr lang="de-DE" sz="1200" dirty="0">
                <a:solidFill>
                  <a:srgbClr val="04276E"/>
                </a:solidFill>
              </a:rPr>
              <a:t> „Item“ and </a:t>
            </a:r>
            <a:r>
              <a:rPr lang="de-DE" sz="1200" dirty="0" err="1">
                <a:solidFill>
                  <a:srgbClr val="04276E"/>
                </a:solidFill>
              </a:rPr>
              <a:t>page</a:t>
            </a:r>
            <a:r>
              <a:rPr lang="de-DE" sz="1200" dirty="0">
                <a:solidFill>
                  <a:srgbClr val="04276E"/>
                </a:solidFill>
              </a:rPr>
              <a:t> „Item Card“</a:t>
            </a:r>
          </a:p>
        </p:txBody>
      </p:sp>
      <p:cxnSp>
        <p:nvCxnSpPr>
          <p:cNvPr id="15" name="Verbinder: gewinkelt 14">
            <a:extLst>
              <a:ext uri="{FF2B5EF4-FFF2-40B4-BE49-F238E27FC236}">
                <a16:creationId xmlns:a16="http://schemas.microsoft.com/office/drawing/2014/main" id="{14466AFB-B7DA-4314-9C62-BF1988BBADEC}"/>
              </a:ext>
            </a:extLst>
          </p:cNvPr>
          <p:cNvCxnSpPr>
            <a:stCxn id="9" idx="3"/>
            <a:endCxn id="34" idx="0"/>
          </p:cNvCxnSpPr>
          <p:nvPr/>
        </p:nvCxnSpPr>
        <p:spPr>
          <a:xfrm flipV="1">
            <a:off x="3695308" y="1937915"/>
            <a:ext cx="3956275" cy="853446"/>
          </a:xfrm>
          <a:prstGeom prst="bentConnector4">
            <a:avLst>
              <a:gd name="adj1" fmla="val 16842"/>
              <a:gd name="adj2" fmla="val 126786"/>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3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8  </a:t>
            </a:r>
          </a:p>
          <a:p>
            <a:pPr algn="ctr"/>
            <a:endParaRPr lang="de-DE" sz="6000" dirty="0"/>
          </a:p>
          <a:p>
            <a:pPr algn="ctr"/>
            <a:r>
              <a:rPr lang="de-DE" sz="6000" dirty="0" err="1"/>
              <a:t>Procedures</a:t>
            </a:r>
            <a:r>
              <a:rPr lang="de-DE" sz="6000" dirty="0"/>
              <a:t> and Snippets</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31</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3652737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8 | </a:t>
            </a:r>
            <a:r>
              <a:rPr lang="de-DE" dirty="0" err="1"/>
              <a:t>Procedures</a:t>
            </a:r>
            <a:r>
              <a:rPr lang="de-DE" dirty="0"/>
              <a:t> and Snippets</a:t>
            </a:r>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32</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60001" y="198881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Find and Open </a:t>
            </a:r>
            <a:r>
              <a:rPr lang="de-DE" sz="1400" dirty="0" err="1">
                <a:solidFill>
                  <a:srgbClr val="002060"/>
                </a:solidFill>
              </a:rPr>
              <a:t>Object</a:t>
            </a:r>
            <a:r>
              <a:rPr lang="de-DE" sz="1400" dirty="0">
                <a:solidFill>
                  <a:srgbClr val="002060"/>
                </a:solidFill>
              </a:rPr>
              <a:t> CU </a:t>
            </a:r>
            <a:r>
              <a:rPr lang="de-DE" sz="1400" dirty="0" err="1">
                <a:solidFill>
                  <a:srgbClr val="002060"/>
                </a:solidFill>
              </a:rPr>
              <a:t>of</a:t>
            </a:r>
            <a:r>
              <a:rPr lang="de-DE" sz="1400" dirty="0">
                <a:solidFill>
                  <a:srgbClr val="002060"/>
                </a:solidFill>
              </a:rPr>
              <a:t> Vendor List</a:t>
            </a:r>
            <a:endParaRPr lang="en-GB" sz="1400" dirty="0">
              <a:solidFill>
                <a:srgbClr val="002060"/>
              </a:solidFill>
            </a:endParaRPr>
          </a:p>
        </p:txBody>
      </p:sp>
      <p:sp>
        <p:nvSpPr>
          <p:cNvPr id="10" name="Rechteck 9">
            <a:extLst>
              <a:ext uri="{FF2B5EF4-FFF2-40B4-BE49-F238E27FC236}">
                <a16:creationId xmlns:a16="http://schemas.microsoft.com/office/drawing/2014/main" id="{2A7A3B95-3169-43A4-A4B4-A22E6F86812D}"/>
              </a:ext>
            </a:extLst>
          </p:cNvPr>
          <p:cNvSpPr/>
          <p:nvPr/>
        </p:nvSpPr>
        <p:spPr>
          <a:xfrm>
            <a:off x="4318372" y="1730737"/>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Place </a:t>
            </a:r>
            <a:r>
              <a:rPr lang="de-DE" sz="1200" dirty="0" err="1">
                <a:solidFill>
                  <a:srgbClr val="04276E"/>
                </a:solidFill>
              </a:rPr>
              <a:t>cursor</a:t>
            </a:r>
            <a:r>
              <a:rPr lang="de-DE" sz="1200" dirty="0">
                <a:solidFill>
                  <a:srgbClr val="04276E"/>
                </a:solidFill>
              </a:rPr>
              <a:t> in </a:t>
            </a:r>
            <a:r>
              <a:rPr lang="de-DE" sz="1200" dirty="0" err="1">
                <a:solidFill>
                  <a:srgbClr val="04276E"/>
                </a:solidFill>
              </a:rPr>
              <a:t>new</a:t>
            </a:r>
            <a:r>
              <a:rPr lang="de-DE" sz="1200" dirty="0">
                <a:solidFill>
                  <a:srgbClr val="04276E"/>
                </a:solidFill>
              </a:rPr>
              <a:t> </a:t>
            </a:r>
            <a:r>
              <a:rPr lang="de-DE" sz="1200" dirty="0" err="1">
                <a:solidFill>
                  <a:srgbClr val="04276E"/>
                </a:solidFill>
              </a:rPr>
              <a:t>line</a:t>
            </a:r>
            <a:r>
              <a:rPr lang="de-DE" sz="1200" dirty="0">
                <a:solidFill>
                  <a:srgbClr val="04276E"/>
                </a:solidFill>
              </a:rPr>
              <a:t> (</a:t>
            </a:r>
            <a:r>
              <a:rPr lang="de-DE" sz="1200" dirty="0" err="1">
                <a:solidFill>
                  <a:srgbClr val="04276E"/>
                </a:solidFill>
              </a:rPr>
              <a:t>beyond</a:t>
            </a:r>
            <a:r>
              <a:rPr lang="de-DE" sz="1200" dirty="0">
                <a:solidFill>
                  <a:srgbClr val="04276E"/>
                </a:solidFill>
              </a:rPr>
              <a:t> </a:t>
            </a:r>
            <a:r>
              <a:rPr lang="de-DE" sz="1200" dirty="0" err="1">
                <a:solidFill>
                  <a:srgbClr val="04276E"/>
                </a:solidFill>
              </a:rPr>
              <a:t>existing</a:t>
            </a:r>
            <a:r>
              <a:rPr lang="de-DE" sz="1200" dirty="0">
                <a:solidFill>
                  <a:srgbClr val="04276E"/>
                </a:solidFill>
              </a:rPr>
              <a:t> Event Subscriber </a:t>
            </a:r>
            <a:r>
              <a:rPr lang="de-DE" sz="1200" dirty="0" err="1">
                <a:solidFill>
                  <a:srgbClr val="04276E"/>
                </a:solidFill>
              </a:rPr>
              <a:t>Procedure</a:t>
            </a:r>
            <a:r>
              <a:rPr lang="de-DE" sz="1200" dirty="0">
                <a:solidFill>
                  <a:srgbClr val="04276E"/>
                </a:solidFill>
              </a:rPr>
              <a:t>)</a:t>
            </a: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2"/>
            <a:ext cx="9915213" cy="42158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Implement „Message Vendor List </a:t>
            </a:r>
            <a:r>
              <a:rPr lang="de-DE" dirty="0" err="1">
                <a:solidFill>
                  <a:srgbClr val="002060"/>
                </a:solidFill>
              </a:rPr>
              <a:t>is</a:t>
            </a:r>
            <a:r>
              <a:rPr lang="de-DE" dirty="0">
                <a:solidFill>
                  <a:srgbClr val="002060"/>
                </a:solidFill>
              </a:rPr>
              <a:t> </a:t>
            </a:r>
            <a:r>
              <a:rPr lang="de-DE" dirty="0" err="1">
                <a:solidFill>
                  <a:srgbClr val="002060"/>
                </a:solidFill>
              </a:rPr>
              <a:t>closed</a:t>
            </a:r>
            <a:r>
              <a:rPr lang="de-DE" dirty="0">
                <a:solidFill>
                  <a:srgbClr val="002060"/>
                </a:solidFill>
              </a:rPr>
              <a:t>“ </a:t>
            </a:r>
            <a:r>
              <a:rPr lang="de-DE" dirty="0" err="1">
                <a:solidFill>
                  <a:srgbClr val="002060"/>
                </a:solidFill>
              </a:rPr>
              <a:t>using</a:t>
            </a:r>
            <a:r>
              <a:rPr lang="de-DE" dirty="0">
                <a:solidFill>
                  <a:srgbClr val="002060"/>
                </a:solidFill>
              </a:rPr>
              <a:t> Snippets</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60001" y="14177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21" name="Rechteck 20">
            <a:extLst>
              <a:ext uri="{FF2B5EF4-FFF2-40B4-BE49-F238E27FC236}">
                <a16:creationId xmlns:a16="http://schemas.microsoft.com/office/drawing/2014/main" id="{FC5A9A37-F37A-4730-8A6C-765D0EC7A928}"/>
              </a:ext>
            </a:extLst>
          </p:cNvPr>
          <p:cNvSpPr/>
          <p:nvPr/>
        </p:nvSpPr>
        <p:spPr>
          <a:xfrm>
            <a:off x="360000" y="25689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new</a:t>
            </a:r>
            <a:r>
              <a:rPr lang="de-DE" sz="1400" dirty="0">
                <a:solidFill>
                  <a:srgbClr val="002060"/>
                </a:solidFill>
              </a:rPr>
              <a:t> </a:t>
            </a:r>
            <a:r>
              <a:rPr lang="de-DE" sz="1400" dirty="0" err="1">
                <a:solidFill>
                  <a:srgbClr val="002060"/>
                </a:solidFill>
              </a:rPr>
              <a:t>Functionality</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282804"/>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5" y="1782873"/>
            <a:ext cx="0" cy="2059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447928A2-A19D-4CE7-8865-6FB2D14E9E85}"/>
              </a:ext>
            </a:extLst>
          </p:cNvPr>
          <p:cNvCxnSpPr>
            <a:cxnSpLocks/>
            <a:stCxn id="9" idx="2"/>
            <a:endCxn id="21" idx="0"/>
          </p:cNvCxnSpPr>
          <p:nvPr/>
        </p:nvCxnSpPr>
        <p:spPr>
          <a:xfrm flipH="1">
            <a:off x="2027654" y="2353937"/>
            <a:ext cx="1" cy="21500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21" idx="2"/>
            <a:endCxn id="31" idx="0"/>
          </p:cNvCxnSpPr>
          <p:nvPr/>
        </p:nvCxnSpPr>
        <p:spPr>
          <a:xfrm flipH="1">
            <a:off x="2027653" y="2934064"/>
            <a:ext cx="1" cy="234874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F026929B-C33B-411B-B8B4-ECA0D9D8D72B}"/>
              </a:ext>
            </a:extLst>
          </p:cNvPr>
          <p:cNvSpPr/>
          <p:nvPr/>
        </p:nvSpPr>
        <p:spPr>
          <a:xfrm>
            <a:off x="4318371" y="2310113"/>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Type (</a:t>
            </a:r>
            <a:r>
              <a:rPr lang="de-DE" sz="1200" dirty="0" err="1">
                <a:solidFill>
                  <a:srgbClr val="04276E"/>
                </a:solidFill>
              </a:rPr>
              <a:t>leading</a:t>
            </a:r>
            <a:r>
              <a:rPr lang="de-DE" sz="1200" dirty="0">
                <a:solidFill>
                  <a:srgbClr val="04276E"/>
                </a:solidFill>
              </a:rPr>
              <a:t>) </a:t>
            </a:r>
            <a:r>
              <a:rPr lang="de-DE" sz="1200" dirty="0" err="1">
                <a:solidFill>
                  <a:srgbClr val="04276E"/>
                </a:solidFill>
              </a:rPr>
              <a:t>fragment</a:t>
            </a:r>
            <a:r>
              <a:rPr lang="de-DE" sz="1200" dirty="0">
                <a:solidFill>
                  <a:srgbClr val="04276E"/>
                </a:solidFill>
              </a:rPr>
              <a:t> </a:t>
            </a:r>
            <a:r>
              <a:rPr lang="de-DE" sz="1200" dirty="0" err="1">
                <a:solidFill>
                  <a:srgbClr val="04276E"/>
                </a:solidFill>
              </a:rPr>
              <a:t>of</a:t>
            </a:r>
            <a:r>
              <a:rPr lang="de-DE" sz="1200" dirty="0">
                <a:solidFill>
                  <a:srgbClr val="04276E"/>
                </a:solidFill>
              </a:rPr>
              <a:t> „</a:t>
            </a:r>
            <a:r>
              <a:rPr lang="de-DE" sz="1200" dirty="0" err="1">
                <a:solidFill>
                  <a:srgbClr val="04276E"/>
                </a:solidFill>
              </a:rPr>
              <a:t>teventsubscriber</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start</a:t>
            </a:r>
            <a:r>
              <a:rPr lang="de-DE" sz="1200" dirty="0">
                <a:solidFill>
                  <a:srgbClr val="04276E"/>
                </a:solidFill>
              </a:rPr>
              <a:t> </a:t>
            </a:r>
            <a:r>
              <a:rPr lang="de-DE" sz="1200" dirty="0" err="1">
                <a:solidFill>
                  <a:srgbClr val="04276E"/>
                </a:solidFill>
              </a:rPr>
              <a:t>intelliSense</a:t>
            </a:r>
            <a:r>
              <a:rPr lang="de-DE" sz="1200" dirty="0">
                <a:solidFill>
                  <a:srgbClr val="04276E"/>
                </a:solidFill>
              </a:rPr>
              <a:t> </a:t>
            </a:r>
          </a:p>
        </p:txBody>
      </p:sp>
      <p:sp>
        <p:nvSpPr>
          <p:cNvPr id="35" name="Rechteck 34">
            <a:extLst>
              <a:ext uri="{FF2B5EF4-FFF2-40B4-BE49-F238E27FC236}">
                <a16:creationId xmlns:a16="http://schemas.microsoft.com/office/drawing/2014/main" id="{A00536BC-2BA1-4CFA-8031-B53C211CC063}"/>
              </a:ext>
            </a:extLst>
          </p:cNvPr>
          <p:cNvSpPr/>
          <p:nvPr/>
        </p:nvSpPr>
        <p:spPr>
          <a:xfrm>
            <a:off x="4318370" y="4217547"/>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Choose</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right</a:t>
            </a:r>
            <a:r>
              <a:rPr lang="de-DE" sz="1200" dirty="0">
                <a:solidFill>
                  <a:srgbClr val="04276E"/>
                </a:solidFill>
              </a:rPr>
              <a:t> </a:t>
            </a:r>
            <a:r>
              <a:rPr lang="de-DE" sz="1200" dirty="0" err="1">
                <a:solidFill>
                  <a:srgbClr val="04276E"/>
                </a:solidFill>
              </a:rPr>
              <a:t>snippet</a:t>
            </a:r>
            <a:r>
              <a:rPr lang="de-DE" sz="1200" dirty="0">
                <a:solidFill>
                  <a:srgbClr val="04276E"/>
                </a:solidFill>
              </a:rPr>
              <a:t> and </a:t>
            </a:r>
            <a:r>
              <a:rPr lang="de-DE" sz="1200" dirty="0" err="1">
                <a:solidFill>
                  <a:srgbClr val="04276E"/>
                </a:solidFill>
              </a:rPr>
              <a:t>implement</a:t>
            </a:r>
            <a:r>
              <a:rPr lang="de-DE" sz="1200" dirty="0">
                <a:solidFill>
                  <a:srgbClr val="04276E"/>
                </a:solidFill>
              </a:rPr>
              <a:t> </a:t>
            </a:r>
            <a:r>
              <a:rPr lang="de-DE" sz="1200" dirty="0" err="1">
                <a:solidFill>
                  <a:srgbClr val="04276E"/>
                </a:solidFill>
              </a:rPr>
              <a:t>the</a:t>
            </a:r>
            <a:r>
              <a:rPr lang="de-DE" sz="1200" dirty="0">
                <a:solidFill>
                  <a:srgbClr val="04276E"/>
                </a:solidFill>
              </a:rPr>
              <a:t> Event Subscriber  </a:t>
            </a:r>
          </a:p>
        </p:txBody>
      </p:sp>
      <p:pic>
        <p:nvPicPr>
          <p:cNvPr id="15" name="Grafik 14">
            <a:extLst>
              <a:ext uri="{FF2B5EF4-FFF2-40B4-BE49-F238E27FC236}">
                <a16:creationId xmlns:a16="http://schemas.microsoft.com/office/drawing/2014/main" id="{1CE3C9EE-29ED-4672-8C85-E29BA561D813}"/>
              </a:ext>
            </a:extLst>
          </p:cNvPr>
          <p:cNvPicPr>
            <a:picLocks noChangeAspect="1"/>
          </p:cNvPicPr>
          <p:nvPr/>
        </p:nvPicPr>
        <p:blipFill>
          <a:blip r:embed="rId4"/>
          <a:stretch>
            <a:fillRect/>
          </a:stretch>
        </p:blipFill>
        <p:spPr>
          <a:xfrm>
            <a:off x="6368811" y="4895664"/>
            <a:ext cx="5823189" cy="1760369"/>
          </a:xfrm>
          <a:prstGeom prst="rect">
            <a:avLst/>
          </a:prstGeom>
        </p:spPr>
      </p:pic>
      <p:sp>
        <p:nvSpPr>
          <p:cNvPr id="36" name="Rechteck 35">
            <a:extLst>
              <a:ext uri="{FF2B5EF4-FFF2-40B4-BE49-F238E27FC236}">
                <a16:creationId xmlns:a16="http://schemas.microsoft.com/office/drawing/2014/main" id="{CFC30A92-10A9-43B2-A248-3A49536BFEBA}"/>
              </a:ext>
            </a:extLst>
          </p:cNvPr>
          <p:cNvSpPr/>
          <p:nvPr/>
        </p:nvSpPr>
        <p:spPr>
          <a:xfrm>
            <a:off x="4318369" y="2915872"/>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Implement </a:t>
            </a:r>
            <a:r>
              <a:rPr lang="de-DE" sz="1200" dirty="0" err="1">
                <a:solidFill>
                  <a:srgbClr val="04276E"/>
                </a:solidFill>
              </a:rPr>
              <a:t>the</a:t>
            </a:r>
            <a:r>
              <a:rPr lang="de-DE" sz="1200" dirty="0">
                <a:solidFill>
                  <a:srgbClr val="04276E"/>
                </a:solidFill>
              </a:rPr>
              <a:t> </a:t>
            </a:r>
            <a:r>
              <a:rPr lang="de-DE" sz="1200" dirty="0" err="1">
                <a:solidFill>
                  <a:srgbClr val="04276E"/>
                </a:solidFill>
              </a:rPr>
              <a:t>Desired</a:t>
            </a:r>
            <a:r>
              <a:rPr lang="de-DE" sz="1200" dirty="0">
                <a:solidFill>
                  <a:srgbClr val="04276E"/>
                </a:solidFill>
              </a:rPr>
              <a:t> </a:t>
            </a:r>
            <a:r>
              <a:rPr lang="de-DE" sz="1200" dirty="0" err="1">
                <a:solidFill>
                  <a:srgbClr val="04276E"/>
                </a:solidFill>
              </a:rPr>
              <a:t>Function</a:t>
            </a:r>
            <a:r>
              <a:rPr lang="de-DE" sz="1200" dirty="0">
                <a:solidFill>
                  <a:srgbClr val="04276E"/>
                </a:solidFill>
              </a:rPr>
              <a:t> „</a:t>
            </a:r>
            <a:r>
              <a:rPr lang="de-DE" sz="1200" dirty="0" err="1">
                <a:solidFill>
                  <a:srgbClr val="04276E"/>
                </a:solidFill>
              </a:rPr>
              <a:t>LaunchMessageVendorListClosed</a:t>
            </a:r>
            <a:r>
              <a:rPr lang="de-DE" sz="1200" dirty="0">
                <a:solidFill>
                  <a:srgbClr val="04276E"/>
                </a:solidFill>
              </a:rPr>
              <a:t>“</a:t>
            </a:r>
          </a:p>
        </p:txBody>
      </p:sp>
      <p:pic>
        <p:nvPicPr>
          <p:cNvPr id="17" name="Grafik 16">
            <a:extLst>
              <a:ext uri="{FF2B5EF4-FFF2-40B4-BE49-F238E27FC236}">
                <a16:creationId xmlns:a16="http://schemas.microsoft.com/office/drawing/2014/main" id="{298589AF-46E4-4BA8-AF60-9F56EE01E2B6}"/>
              </a:ext>
            </a:extLst>
          </p:cNvPr>
          <p:cNvPicPr>
            <a:picLocks noChangeAspect="1"/>
          </p:cNvPicPr>
          <p:nvPr/>
        </p:nvPicPr>
        <p:blipFill>
          <a:blip r:embed="rId5"/>
          <a:stretch>
            <a:fillRect/>
          </a:stretch>
        </p:blipFill>
        <p:spPr>
          <a:xfrm>
            <a:off x="8859687" y="3328932"/>
            <a:ext cx="3335305" cy="790099"/>
          </a:xfrm>
          <a:prstGeom prst="rect">
            <a:avLst/>
          </a:prstGeom>
        </p:spPr>
      </p:pic>
      <p:cxnSp>
        <p:nvCxnSpPr>
          <p:cNvPr id="20" name="Verbinder: gewinkelt 19">
            <a:extLst>
              <a:ext uri="{FF2B5EF4-FFF2-40B4-BE49-F238E27FC236}">
                <a16:creationId xmlns:a16="http://schemas.microsoft.com/office/drawing/2014/main" id="{60C33DBA-1FCD-4C26-BF31-68CA71BCC2C8}"/>
              </a:ext>
            </a:extLst>
          </p:cNvPr>
          <p:cNvCxnSpPr>
            <a:stCxn id="21" idx="3"/>
            <a:endCxn id="10" idx="1"/>
          </p:cNvCxnSpPr>
          <p:nvPr/>
        </p:nvCxnSpPr>
        <p:spPr>
          <a:xfrm flipV="1">
            <a:off x="3695307" y="1913300"/>
            <a:ext cx="623065" cy="838202"/>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EC8A6919-CC6E-4C0A-98C8-3401103D1B36}"/>
              </a:ext>
            </a:extLst>
          </p:cNvPr>
          <p:cNvCxnSpPr>
            <a:cxnSpLocks/>
            <a:stCxn id="10" idx="2"/>
            <a:endCxn id="34" idx="0"/>
          </p:cNvCxnSpPr>
          <p:nvPr/>
        </p:nvCxnSpPr>
        <p:spPr>
          <a:xfrm flipH="1">
            <a:off x="6942001" y="2095863"/>
            <a:ext cx="1" cy="21425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90D304A5-0A5A-4F9B-A266-DF53603247C3}"/>
              </a:ext>
            </a:extLst>
          </p:cNvPr>
          <p:cNvCxnSpPr>
            <a:cxnSpLocks/>
            <a:stCxn id="34" idx="2"/>
            <a:endCxn id="36" idx="0"/>
          </p:cNvCxnSpPr>
          <p:nvPr/>
        </p:nvCxnSpPr>
        <p:spPr>
          <a:xfrm flipH="1">
            <a:off x="6941999" y="2675239"/>
            <a:ext cx="2" cy="24063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B124BC55-4711-48E9-B847-D5C5487DF928}"/>
              </a:ext>
            </a:extLst>
          </p:cNvPr>
          <p:cNvCxnSpPr>
            <a:cxnSpLocks/>
            <a:stCxn id="36" idx="2"/>
            <a:endCxn id="35" idx="0"/>
          </p:cNvCxnSpPr>
          <p:nvPr/>
        </p:nvCxnSpPr>
        <p:spPr>
          <a:xfrm>
            <a:off x="6941999" y="3280998"/>
            <a:ext cx="1" cy="93654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Verbinder: gewinkelt 49">
            <a:extLst>
              <a:ext uri="{FF2B5EF4-FFF2-40B4-BE49-F238E27FC236}">
                <a16:creationId xmlns:a16="http://schemas.microsoft.com/office/drawing/2014/main" id="{A8EDB740-0C27-45DF-BC83-E8C42BC55F79}"/>
              </a:ext>
            </a:extLst>
          </p:cNvPr>
          <p:cNvCxnSpPr>
            <a:cxnSpLocks/>
            <a:stCxn id="36" idx="3"/>
            <a:endCxn id="17" idx="0"/>
          </p:cNvCxnSpPr>
          <p:nvPr/>
        </p:nvCxnSpPr>
        <p:spPr>
          <a:xfrm>
            <a:off x="9565628" y="3098435"/>
            <a:ext cx="961712" cy="230497"/>
          </a:xfrm>
          <a:prstGeom prst="bentConnector2">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E635E420-81D6-497B-AB2C-607C666D32EE}"/>
              </a:ext>
            </a:extLst>
          </p:cNvPr>
          <p:cNvCxnSpPr>
            <a:cxnSpLocks/>
            <a:stCxn id="35" idx="3"/>
            <a:endCxn id="15" idx="0"/>
          </p:cNvCxnSpPr>
          <p:nvPr/>
        </p:nvCxnSpPr>
        <p:spPr>
          <a:xfrm flipH="1">
            <a:off x="9280406" y="4400110"/>
            <a:ext cx="285223" cy="495554"/>
          </a:xfrm>
          <a:prstGeom prst="bentConnector4">
            <a:avLst>
              <a:gd name="adj1" fmla="val -80148"/>
              <a:gd name="adj2" fmla="val 6842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6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5"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9  </a:t>
            </a:r>
          </a:p>
          <a:p>
            <a:pPr algn="ctr"/>
            <a:endParaRPr lang="de-DE" sz="6000" dirty="0"/>
          </a:p>
          <a:p>
            <a:pPr algn="ctr"/>
            <a:r>
              <a:rPr lang="en-GB" sz="6000" dirty="0"/>
              <a:t>Documentation: “logs and tags”</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33</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2190713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9 | </a:t>
            </a:r>
            <a:r>
              <a:rPr lang="de-DE" dirty="0" err="1"/>
              <a:t>Documentation</a:t>
            </a:r>
            <a:r>
              <a:rPr lang="de-DE" dirty="0"/>
              <a:t> „logs and tags“</a:t>
            </a: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34</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60001" y="198881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Documentation</a:t>
            </a:r>
            <a:r>
              <a:rPr lang="de-DE" sz="1400" dirty="0">
                <a:solidFill>
                  <a:srgbClr val="002060"/>
                </a:solidFill>
              </a:rPr>
              <a:t> (log-file(s))</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2"/>
            <a:ext cx="9915213" cy="42158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Finish  „GAP-AL-000“: „Description 3 on Item Card“ and  „GAP-AL-001: Message on Close Vendor List “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60001" y="14177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707347"/>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5" y="1782873"/>
            <a:ext cx="0" cy="2059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52" idx="2"/>
            <a:endCxn id="37" idx="0"/>
          </p:cNvCxnSpPr>
          <p:nvPr/>
        </p:nvCxnSpPr>
        <p:spPr>
          <a:xfrm>
            <a:off x="2027653" y="3004701"/>
            <a:ext cx="0" cy="137215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60C33DBA-1FCD-4C26-BF31-68CA71BCC2C8}"/>
              </a:ext>
            </a:extLst>
          </p:cNvPr>
          <p:cNvCxnSpPr>
            <a:cxnSpLocks/>
            <a:stCxn id="9" idx="3"/>
            <a:endCxn id="5" idx="1"/>
          </p:cNvCxnSpPr>
          <p:nvPr/>
        </p:nvCxnSpPr>
        <p:spPr>
          <a:xfrm>
            <a:off x="3695308" y="2171375"/>
            <a:ext cx="870526" cy="304583"/>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33" name="Runde Klammer links/rechts 32">
            <a:extLst>
              <a:ext uri="{FF2B5EF4-FFF2-40B4-BE49-F238E27FC236}">
                <a16:creationId xmlns:a16="http://schemas.microsoft.com/office/drawing/2014/main" id="{1D34B2D1-8C78-482E-B254-BD4456E770C0}"/>
              </a:ext>
            </a:extLst>
          </p:cNvPr>
          <p:cNvSpPr/>
          <p:nvPr/>
        </p:nvSpPr>
        <p:spPr>
          <a:xfrm>
            <a:off x="201081" y="5517152"/>
            <a:ext cx="3616772" cy="720000"/>
          </a:xfrm>
          <a:prstGeom prst="bracketPair">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highlight>
                <a:srgbClr val="FF0000"/>
              </a:highlight>
            </a:endParaRPr>
          </a:p>
        </p:txBody>
      </p:sp>
      <p:sp>
        <p:nvSpPr>
          <p:cNvPr id="37" name="Rechteck 36">
            <a:extLst>
              <a:ext uri="{FF2B5EF4-FFF2-40B4-BE49-F238E27FC236}">
                <a16:creationId xmlns:a16="http://schemas.microsoft.com/office/drawing/2014/main" id="{CBDC96EF-71D4-4D1C-A2EF-DE6AD687CA7F}"/>
              </a:ext>
            </a:extLst>
          </p:cNvPr>
          <p:cNvSpPr/>
          <p:nvPr/>
        </p:nvSpPr>
        <p:spPr>
          <a:xfrm>
            <a:off x="359999" y="4376857"/>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Close open Editors and </a:t>
            </a:r>
            <a:r>
              <a:rPr lang="de-DE" sz="1400" dirty="0" err="1">
                <a:solidFill>
                  <a:srgbClr val="002060"/>
                </a:solidFill>
              </a:rPr>
              <a:t>search</a:t>
            </a:r>
            <a:r>
              <a:rPr lang="de-DE" sz="1400" dirty="0">
                <a:solidFill>
                  <a:srgbClr val="002060"/>
                </a:solidFill>
              </a:rPr>
              <a:t> </a:t>
            </a:r>
            <a:r>
              <a:rPr lang="de-DE" sz="1400" dirty="0" err="1">
                <a:solidFill>
                  <a:srgbClr val="002060"/>
                </a:solidFill>
              </a:rPr>
              <a:t>for</a:t>
            </a:r>
            <a:r>
              <a:rPr lang="de-DE" sz="1400" dirty="0">
                <a:solidFill>
                  <a:srgbClr val="002060"/>
                </a:solidFill>
              </a:rPr>
              <a: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cxnSp>
        <p:nvCxnSpPr>
          <p:cNvPr id="38" name="Gerade Verbindung mit Pfeil 37">
            <a:extLst>
              <a:ext uri="{FF2B5EF4-FFF2-40B4-BE49-F238E27FC236}">
                <a16:creationId xmlns:a16="http://schemas.microsoft.com/office/drawing/2014/main" id="{771B51F3-76CB-40EA-9ACA-27632D1E2160}"/>
              </a:ext>
            </a:extLst>
          </p:cNvPr>
          <p:cNvCxnSpPr>
            <a:cxnSpLocks/>
            <a:stCxn id="37" idx="2"/>
            <a:endCxn id="31" idx="0"/>
          </p:cNvCxnSpPr>
          <p:nvPr/>
        </p:nvCxnSpPr>
        <p:spPr>
          <a:xfrm>
            <a:off x="2027653" y="4741982"/>
            <a:ext cx="0" cy="96536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0" name="Grafik 39">
            <a:extLst>
              <a:ext uri="{FF2B5EF4-FFF2-40B4-BE49-F238E27FC236}">
                <a16:creationId xmlns:a16="http://schemas.microsoft.com/office/drawing/2014/main" id="{DF0C6C09-78B3-45ED-A6E5-69ED29A2C9E1}"/>
              </a:ext>
            </a:extLst>
          </p:cNvPr>
          <p:cNvPicPr>
            <a:picLocks noChangeAspect="1"/>
          </p:cNvPicPr>
          <p:nvPr/>
        </p:nvPicPr>
        <p:blipFill>
          <a:blip r:embed="rId4"/>
          <a:stretch>
            <a:fillRect/>
          </a:stretch>
        </p:blipFill>
        <p:spPr>
          <a:xfrm>
            <a:off x="4572003" y="3621737"/>
            <a:ext cx="3074598" cy="3023610"/>
          </a:xfrm>
          <a:prstGeom prst="rect">
            <a:avLst/>
          </a:prstGeom>
        </p:spPr>
      </p:pic>
      <p:pic>
        <p:nvPicPr>
          <p:cNvPr id="42" name="Grafik 41">
            <a:extLst>
              <a:ext uri="{FF2B5EF4-FFF2-40B4-BE49-F238E27FC236}">
                <a16:creationId xmlns:a16="http://schemas.microsoft.com/office/drawing/2014/main" id="{58EAF76B-24EA-4F85-BACF-D75571FBFC12}"/>
              </a:ext>
            </a:extLst>
          </p:cNvPr>
          <p:cNvPicPr>
            <a:picLocks noChangeAspect="1"/>
          </p:cNvPicPr>
          <p:nvPr/>
        </p:nvPicPr>
        <p:blipFill>
          <a:blip r:embed="rId5"/>
          <a:stretch>
            <a:fillRect/>
          </a:stretch>
        </p:blipFill>
        <p:spPr>
          <a:xfrm>
            <a:off x="8074059" y="3621737"/>
            <a:ext cx="3826928" cy="3023609"/>
          </a:xfrm>
          <a:prstGeom prst="rect">
            <a:avLst/>
          </a:prstGeom>
        </p:spPr>
      </p:pic>
      <p:cxnSp>
        <p:nvCxnSpPr>
          <p:cNvPr id="48" name="Gerader Verbinder 47">
            <a:extLst>
              <a:ext uri="{FF2B5EF4-FFF2-40B4-BE49-F238E27FC236}">
                <a16:creationId xmlns:a16="http://schemas.microsoft.com/office/drawing/2014/main" id="{8E3FA4BB-E50C-4DCF-9DEE-B381B569DD85}"/>
              </a:ext>
            </a:extLst>
          </p:cNvPr>
          <p:cNvCxnSpPr>
            <a:cxnSpLocks/>
            <a:stCxn id="40" idx="3"/>
            <a:endCxn id="42" idx="1"/>
          </p:cNvCxnSpPr>
          <p:nvPr/>
        </p:nvCxnSpPr>
        <p:spPr>
          <a:xfrm>
            <a:off x="7646601" y="5133542"/>
            <a:ext cx="427458" cy="0"/>
          </a:xfrm>
          <a:prstGeom prst="line">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Verbinder: gewinkelt 50">
            <a:extLst>
              <a:ext uri="{FF2B5EF4-FFF2-40B4-BE49-F238E27FC236}">
                <a16:creationId xmlns:a16="http://schemas.microsoft.com/office/drawing/2014/main" id="{48865260-B65E-4A17-B2EB-99224C35FF0B}"/>
              </a:ext>
            </a:extLst>
          </p:cNvPr>
          <p:cNvCxnSpPr>
            <a:cxnSpLocks/>
            <a:stCxn id="37" idx="3"/>
            <a:endCxn id="40" idx="1"/>
          </p:cNvCxnSpPr>
          <p:nvPr/>
        </p:nvCxnSpPr>
        <p:spPr>
          <a:xfrm>
            <a:off x="3695306" y="4559420"/>
            <a:ext cx="876697" cy="574122"/>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359999" y="2639576"/>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Log </a:t>
            </a:r>
            <a:r>
              <a:rPr lang="de-DE" sz="1400" dirty="0" err="1">
                <a:solidFill>
                  <a:srgbClr val="002060"/>
                </a:solidFill>
              </a:rPr>
              <a:t>your</a:t>
            </a:r>
            <a:r>
              <a:rPr lang="de-DE" sz="1400" dirty="0">
                <a:solidFill>
                  <a:srgbClr val="002060"/>
                </a:solidFill>
              </a:rPr>
              <a:t> GAPs </a:t>
            </a:r>
            <a:r>
              <a:rPr lang="de-DE" sz="1400" dirty="0" err="1">
                <a:solidFill>
                  <a:srgbClr val="002060"/>
                </a:solidFill>
              </a:rPr>
              <a:t>within</a:t>
            </a:r>
            <a:r>
              <a:rPr lang="de-DE" sz="1400" dirty="0">
                <a:solidFill>
                  <a:srgbClr val="002060"/>
                </a:solidFill>
              </a:rPr>
              <a:t> </a:t>
            </a:r>
            <a:r>
              <a:rPr lang="de-DE" sz="1400" dirty="0" err="1">
                <a:solidFill>
                  <a:srgbClr val="002060"/>
                </a:solidFill>
              </a:rPr>
              <a:t>the</a:t>
            </a:r>
            <a:r>
              <a:rPr lang="de-DE" sz="1400" dirty="0">
                <a:solidFill>
                  <a:srgbClr val="002060"/>
                </a:solidFill>
              </a:rPr>
              <a:t> „app.tags“-file</a:t>
            </a:r>
            <a:endParaRPr lang="en-GB" sz="1400" dirty="0">
              <a:solidFill>
                <a:srgbClr val="00206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2"/>
            <a:endCxn id="52" idx="0"/>
          </p:cNvCxnSpPr>
          <p:nvPr/>
        </p:nvCxnSpPr>
        <p:spPr>
          <a:xfrm flipH="1">
            <a:off x="2027653" y="2353937"/>
            <a:ext cx="2" cy="2856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D1EE3D78-0FE5-42CE-9B07-09BADB26BCEC}"/>
              </a:ext>
            </a:extLst>
          </p:cNvPr>
          <p:cNvPicPr>
            <a:picLocks noChangeAspect="1"/>
          </p:cNvPicPr>
          <p:nvPr/>
        </p:nvPicPr>
        <p:blipFill>
          <a:blip r:embed="rId6"/>
          <a:stretch>
            <a:fillRect/>
          </a:stretch>
        </p:blipFill>
        <p:spPr>
          <a:xfrm>
            <a:off x="4565834" y="1428456"/>
            <a:ext cx="7472184" cy="2095004"/>
          </a:xfrm>
          <a:prstGeom prst="rect">
            <a:avLst/>
          </a:prstGeom>
        </p:spPr>
      </p:pic>
      <p:pic>
        <p:nvPicPr>
          <p:cNvPr id="25" name="Grafik 24">
            <a:extLst>
              <a:ext uri="{FF2B5EF4-FFF2-40B4-BE49-F238E27FC236}">
                <a16:creationId xmlns:a16="http://schemas.microsoft.com/office/drawing/2014/main" id="{9F1300A9-1E07-4740-AD8F-286A8901D5B7}"/>
              </a:ext>
            </a:extLst>
          </p:cNvPr>
          <p:cNvPicPr>
            <a:picLocks noChangeAspect="1"/>
          </p:cNvPicPr>
          <p:nvPr/>
        </p:nvPicPr>
        <p:blipFill>
          <a:blip r:embed="rId7"/>
          <a:stretch>
            <a:fillRect/>
          </a:stretch>
        </p:blipFill>
        <p:spPr>
          <a:xfrm>
            <a:off x="2243775" y="3189618"/>
            <a:ext cx="2221890" cy="891165"/>
          </a:xfrm>
          <a:prstGeom prst="rect">
            <a:avLst/>
          </a:prstGeom>
        </p:spPr>
      </p:pic>
      <p:cxnSp>
        <p:nvCxnSpPr>
          <p:cNvPr id="39" name="Verbinder: gewinkelt 38">
            <a:extLst>
              <a:ext uri="{FF2B5EF4-FFF2-40B4-BE49-F238E27FC236}">
                <a16:creationId xmlns:a16="http://schemas.microsoft.com/office/drawing/2014/main" id="{D9DDC7F8-4A11-45CB-A90D-0966EFE5849A}"/>
              </a:ext>
            </a:extLst>
          </p:cNvPr>
          <p:cNvCxnSpPr>
            <a:cxnSpLocks/>
            <a:stCxn id="52" idx="3"/>
            <a:endCxn id="25" idx="1"/>
          </p:cNvCxnSpPr>
          <p:nvPr/>
        </p:nvCxnSpPr>
        <p:spPr>
          <a:xfrm flipH="1">
            <a:off x="2243775" y="2822139"/>
            <a:ext cx="1451531" cy="813062"/>
          </a:xfrm>
          <a:prstGeom prst="bentConnector5">
            <a:avLst>
              <a:gd name="adj1" fmla="val -15749"/>
              <a:gd name="adj2" fmla="val 33825"/>
              <a:gd name="adj3" fmla="val 108424"/>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37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9.5  </a:t>
            </a:r>
          </a:p>
          <a:p>
            <a:pPr algn="ctr"/>
            <a:endParaRPr lang="de-DE" sz="6000" dirty="0"/>
          </a:p>
          <a:p>
            <a:pPr algn="ctr"/>
            <a:r>
              <a:rPr lang="en-GB" sz="6000" dirty="0"/>
              <a:t>Pages 1, Structure</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35</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1832784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9.5 | </a:t>
            </a:r>
            <a:r>
              <a:rPr lang="en-GB" dirty="0"/>
              <a:t>Pages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36</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de-DE" dirty="0" err="1">
                <a:solidFill>
                  <a:srgbClr val="002060"/>
                </a:solidFill>
              </a:rPr>
              <a:t>Convert</a:t>
            </a:r>
            <a:r>
              <a:rPr lang="de-DE" dirty="0">
                <a:solidFill>
                  <a:srgbClr val="002060"/>
                </a:solidFill>
              </a:rPr>
              <a:t> a Page </a:t>
            </a:r>
            <a:r>
              <a:rPr lang="de-DE" dirty="0" err="1">
                <a:solidFill>
                  <a:srgbClr val="002060"/>
                </a:solidFill>
              </a:rPr>
              <a:t>of</a:t>
            </a:r>
            <a:r>
              <a:rPr lang="de-DE" dirty="0">
                <a:solidFill>
                  <a:srgbClr val="002060"/>
                </a:solidFill>
              </a:rPr>
              <a:t> </a:t>
            </a:r>
            <a:r>
              <a:rPr lang="de-DE" dirty="0" err="1">
                <a:solidFill>
                  <a:srgbClr val="002060"/>
                </a:solidFill>
              </a:rPr>
              <a:t>your</a:t>
            </a:r>
            <a:r>
              <a:rPr lang="de-DE" dirty="0">
                <a:solidFill>
                  <a:srgbClr val="002060"/>
                </a:solidFill>
              </a:rPr>
              <a:t> </a:t>
            </a:r>
            <a:r>
              <a:rPr lang="de-DE" dirty="0" err="1">
                <a:solidFill>
                  <a:srgbClr val="002060"/>
                </a:solidFill>
              </a:rPr>
              <a:t>choice</a:t>
            </a:r>
            <a:r>
              <a:rPr lang="de-DE" dirty="0">
                <a:solidFill>
                  <a:srgbClr val="002060"/>
                </a:solidFill>
              </a:rPr>
              <a:t> </a:t>
            </a:r>
            <a:r>
              <a:rPr lang="de-DE" dirty="0" err="1">
                <a:solidFill>
                  <a:srgbClr val="002060"/>
                </a:solidFill>
              </a:rPr>
              <a:t>from</a:t>
            </a:r>
            <a:r>
              <a:rPr lang="de-DE" dirty="0">
                <a:solidFill>
                  <a:srgbClr val="002060"/>
                </a:solidFill>
              </a:rPr>
              <a:t> C/Side </a:t>
            </a:r>
            <a:r>
              <a:rPr lang="de-DE" dirty="0" err="1">
                <a:solidFill>
                  <a:srgbClr val="002060"/>
                </a:solidFill>
              </a:rPr>
              <a:t>to</a:t>
            </a:r>
            <a:r>
              <a:rPr lang="de-DE" dirty="0">
                <a:solidFill>
                  <a:srgbClr val="002060"/>
                </a:solidFill>
              </a:rPr>
              <a:t> AL and </a:t>
            </a:r>
            <a:r>
              <a:rPr lang="de-DE" dirty="0" err="1">
                <a:solidFill>
                  <a:srgbClr val="002060"/>
                </a:solidFill>
              </a:rPr>
              <a:t>analyze</a:t>
            </a:r>
            <a:r>
              <a:rPr lang="de-DE" dirty="0">
                <a:solidFill>
                  <a:srgbClr val="002060"/>
                </a:solidFill>
              </a:rPr>
              <a:t> </a:t>
            </a:r>
            <a:r>
              <a:rPr lang="de-DE" dirty="0" err="1">
                <a:solidFill>
                  <a:srgbClr val="002060"/>
                </a:solidFill>
              </a:rPr>
              <a:t>the</a:t>
            </a:r>
            <a:r>
              <a:rPr lang="de-DE" dirty="0">
                <a:solidFill>
                  <a:srgbClr val="002060"/>
                </a:solidFill>
              </a:rPr>
              <a:t> „Layout“ </a:t>
            </a:r>
            <a:endParaRPr lang="en-GB" dirty="0">
              <a:solidFill>
                <a:srgbClr val="002060"/>
              </a:solidFill>
            </a:endParaRPr>
          </a:p>
        </p:txBody>
      </p:sp>
    </p:spTree>
    <p:extLst>
      <p:ext uri="{BB962C8B-B14F-4D97-AF65-F5344CB8AC3E}">
        <p14:creationId xmlns:p14="http://schemas.microsoft.com/office/powerpoint/2010/main" val="1290674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10  </a:t>
            </a:r>
          </a:p>
          <a:p>
            <a:pPr algn="ctr"/>
            <a:endParaRPr lang="de-DE" sz="6000" dirty="0"/>
          </a:p>
          <a:p>
            <a:pPr algn="ctr"/>
            <a:r>
              <a:rPr lang="en-GB" sz="6000" dirty="0"/>
              <a:t>Pages 2, moving Elements</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37</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29848045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10 | </a:t>
            </a:r>
            <a:r>
              <a:rPr lang="en-GB" dirty="0"/>
              <a:t>Pages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38</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25040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the</a:t>
            </a:r>
            <a:r>
              <a:rPr lang="de-DE" sz="1400" dirty="0">
                <a:solidFill>
                  <a:srgbClr val="002060"/>
                </a:solidFill>
              </a:rPr>
              <a:t> </a:t>
            </a:r>
            <a:r>
              <a:rPr lang="de-DE" sz="1400" dirty="0" err="1">
                <a:solidFill>
                  <a:srgbClr val="002060"/>
                </a:solidFill>
              </a:rPr>
              <a:t>file</a:t>
            </a:r>
            <a:r>
              <a:rPr lang="de-DE" sz="1400" dirty="0">
                <a:solidFill>
                  <a:srgbClr val="002060"/>
                </a:solidFill>
              </a:rPr>
              <a:t> </a:t>
            </a:r>
            <a:r>
              <a:rPr lang="de-DE" sz="1400" dirty="0" err="1">
                <a:solidFill>
                  <a:srgbClr val="002060"/>
                </a:solidFill>
              </a:rPr>
              <a:t>structure</a:t>
            </a:r>
            <a:r>
              <a:rPr lang="de-DE" sz="1400" dirty="0">
                <a:solidFill>
                  <a:srgbClr val="002060"/>
                </a:solidFill>
              </a:rPr>
              <a:t> </a:t>
            </a:r>
            <a:r>
              <a:rPr lang="de-DE" sz="1400" dirty="0" err="1">
                <a:solidFill>
                  <a:srgbClr val="002060"/>
                </a:solidFill>
              </a:rPr>
              <a:t>needed</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Implement   „GAP-AL-002: Currency List“</a:t>
            </a:r>
          </a:p>
          <a:p>
            <a:r>
              <a:rPr lang="de-DE" sz="1400" dirty="0">
                <a:solidFill>
                  <a:srgbClr val="002060"/>
                </a:solidFill>
              </a:rPr>
              <a:t>Create a simple List Page „Currency List“, </a:t>
            </a:r>
            <a:r>
              <a:rPr lang="de-DE" sz="1400" dirty="0" err="1">
                <a:solidFill>
                  <a:srgbClr val="002060"/>
                </a:solidFill>
              </a:rPr>
              <a:t>which</a:t>
            </a:r>
            <a:r>
              <a:rPr lang="de-DE" sz="1400" dirty="0">
                <a:solidFill>
                  <a:srgbClr val="002060"/>
                </a:solidFill>
              </a:rPr>
              <a:t> </a:t>
            </a:r>
            <a:r>
              <a:rPr lang="de-DE" sz="1400" dirty="0" err="1">
                <a:solidFill>
                  <a:srgbClr val="002060"/>
                </a:solidFill>
              </a:rPr>
              <a:t>shows</a:t>
            </a:r>
            <a:r>
              <a:rPr lang="de-DE" sz="1400" dirty="0">
                <a:solidFill>
                  <a:srgbClr val="002060"/>
                </a:solidFill>
              </a:rPr>
              <a:t> a </a:t>
            </a:r>
            <a:r>
              <a:rPr lang="de-DE" sz="1400" dirty="0" err="1">
                <a:solidFill>
                  <a:srgbClr val="002060"/>
                </a:solidFill>
              </a:rPr>
              <a:t>list</a:t>
            </a:r>
            <a:r>
              <a:rPr lang="de-DE" sz="1400" dirty="0">
                <a:solidFill>
                  <a:srgbClr val="002060"/>
                </a:solidFill>
              </a:rPr>
              <a:t> </a:t>
            </a:r>
            <a:r>
              <a:rPr lang="de-DE" sz="1400" dirty="0" err="1">
                <a:solidFill>
                  <a:srgbClr val="002060"/>
                </a:solidFill>
              </a:rPr>
              <a:t>of</a:t>
            </a:r>
            <a:r>
              <a:rPr lang="de-DE" sz="1400" dirty="0">
                <a:solidFill>
                  <a:srgbClr val="002060"/>
                </a:solidFill>
              </a:rPr>
              <a:t> all </a:t>
            </a:r>
            <a:r>
              <a:rPr lang="de-DE" sz="1400" dirty="0" err="1">
                <a:solidFill>
                  <a:srgbClr val="002060"/>
                </a:solidFill>
              </a:rPr>
              <a:t>Currencies</a:t>
            </a:r>
            <a:r>
              <a:rPr lang="de-DE" sz="1400" dirty="0">
                <a:solidFill>
                  <a:srgbClr val="002060"/>
                </a:solidFill>
              </a:rPr>
              <a:t> and </a:t>
            </a:r>
            <a:r>
              <a:rPr lang="de-DE" sz="1400" dirty="0" err="1">
                <a:solidFill>
                  <a:srgbClr val="002060"/>
                </a:solidFill>
              </a:rPr>
              <a:t>their</a:t>
            </a:r>
            <a:r>
              <a:rPr lang="de-DE" sz="1400" dirty="0">
                <a:solidFill>
                  <a:srgbClr val="002060"/>
                </a:solidFill>
              </a:rPr>
              <a:t> </a:t>
            </a:r>
            <a:r>
              <a:rPr lang="de-DE" sz="1400" dirty="0" err="1">
                <a:solidFill>
                  <a:srgbClr val="002060"/>
                </a:solidFill>
              </a:rPr>
              <a:t>Descriptions</a:t>
            </a:r>
            <a:r>
              <a:rPr lang="de-DE" sz="1400" dirty="0">
                <a:solidFill>
                  <a:srgbClr val="002060"/>
                </a:solidFill>
              </a:rPr>
              <a: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not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a:t>
            </a:r>
            <a:r>
              <a:rPr lang="de-DE" sz="1400" dirty="0" err="1">
                <a:solidFill>
                  <a:srgbClr val="002060"/>
                </a:solidFill>
              </a:rPr>
              <a:t>edit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list</a:t>
            </a:r>
            <a:r>
              <a:rPr lang="de-DE" sz="1400" dirty="0">
                <a:solidFill>
                  <a:srgbClr val="002060"/>
                </a:solidFill>
              </a:rPr>
              <a:t>. Via an Action „Show </a:t>
            </a:r>
            <a:r>
              <a:rPr lang="de-DE" sz="1400" dirty="0" err="1">
                <a:solidFill>
                  <a:srgbClr val="002060"/>
                </a:solidFill>
              </a:rPr>
              <a:t>extended</a:t>
            </a:r>
            <a:r>
              <a:rPr lang="de-DE" sz="1400" dirty="0">
                <a:solidFill>
                  <a:srgbClr val="002060"/>
                </a:solidFill>
              </a:rPr>
              <a:t> List“,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open </a:t>
            </a:r>
            <a:r>
              <a:rPr lang="de-DE" sz="1400" dirty="0" err="1">
                <a:solidFill>
                  <a:srgbClr val="002060"/>
                </a:solidFill>
              </a:rPr>
              <a:t>the</a:t>
            </a:r>
            <a:r>
              <a:rPr lang="de-DE" sz="1400" dirty="0">
                <a:solidFill>
                  <a:srgbClr val="002060"/>
                </a:solidFill>
              </a:rPr>
              <a:t> </a:t>
            </a:r>
            <a:r>
              <a:rPr lang="de-DE" sz="1400" dirty="0" err="1">
                <a:solidFill>
                  <a:srgbClr val="002060"/>
                </a:solidFill>
              </a:rPr>
              <a:t>standard</a:t>
            </a:r>
            <a:r>
              <a:rPr lang="de-DE" sz="1400" dirty="0">
                <a:solidFill>
                  <a:srgbClr val="002060"/>
                </a:solidFill>
              </a:rPr>
              <a:t> </a:t>
            </a:r>
            <a:r>
              <a:rPr lang="de-DE" sz="1400" dirty="0" err="1">
                <a:solidFill>
                  <a:srgbClr val="002060"/>
                </a:solidFill>
              </a:rPr>
              <a:t>currency</a:t>
            </a:r>
            <a:r>
              <a:rPr lang="de-DE" sz="1400" dirty="0">
                <a:solidFill>
                  <a:srgbClr val="002060"/>
                </a:solidFill>
              </a:rPr>
              <a:t> </a:t>
            </a:r>
            <a:r>
              <a:rPr lang="de-DE" sz="1400" dirty="0" err="1">
                <a:solidFill>
                  <a:srgbClr val="002060"/>
                </a:solidFill>
              </a:rPr>
              <a:t>list</a:t>
            </a:r>
            <a:r>
              <a:rPr lang="de-DE" sz="1400" dirty="0">
                <a:solidFill>
                  <a:srgbClr val="002060"/>
                </a:solidFill>
              </a:rPr>
              <a:t> „</a:t>
            </a:r>
            <a:r>
              <a:rPr lang="de-DE" sz="1400" dirty="0" err="1">
                <a:solidFill>
                  <a:srgbClr val="002060"/>
                </a:solidFill>
              </a:rPr>
              <a:t>Currencies</a:t>
            </a:r>
            <a:r>
              <a:rPr lang="de-DE" sz="1400" dirty="0">
                <a:solidFill>
                  <a:srgbClr val="002060"/>
                </a:solidFill>
              </a:rPr>
              <a:t>“.</a:t>
            </a:r>
            <a:r>
              <a:rPr lang="de-DE" dirty="0">
                <a:solidFill>
                  <a:srgbClr val="002060"/>
                </a:solidFill>
              </a:rPr>
              <a:t>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90107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3" y="2266197"/>
            <a:ext cx="0" cy="237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52" idx="2"/>
            <a:endCxn id="37" idx="0"/>
          </p:cNvCxnSpPr>
          <p:nvPr/>
        </p:nvCxnSpPr>
        <p:spPr>
          <a:xfrm>
            <a:off x="2027653" y="3571573"/>
            <a:ext cx="0" cy="3090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60C33DBA-1FCD-4C26-BF31-68CA71BCC2C8}"/>
              </a:ext>
            </a:extLst>
          </p:cNvPr>
          <p:cNvCxnSpPr>
            <a:cxnSpLocks/>
            <a:stCxn id="9" idx="3"/>
            <a:endCxn id="19" idx="1"/>
          </p:cNvCxnSpPr>
          <p:nvPr/>
        </p:nvCxnSpPr>
        <p:spPr>
          <a:xfrm>
            <a:off x="3695306" y="2686602"/>
            <a:ext cx="1302821" cy="674448"/>
          </a:xfrm>
          <a:prstGeom prst="bentConnector3">
            <a:avLst>
              <a:gd name="adj1" fmla="val 65195"/>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CBDC96EF-71D4-4D1C-A2EF-DE6AD687CA7F}"/>
              </a:ext>
            </a:extLst>
          </p:cNvPr>
          <p:cNvSpPr/>
          <p:nvPr/>
        </p:nvSpPr>
        <p:spPr>
          <a:xfrm>
            <a:off x="359999" y="3880576"/>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Verify</a:t>
            </a:r>
            <a:r>
              <a:rPr lang="de-DE" sz="1400" dirty="0">
                <a:solidFill>
                  <a:srgbClr val="002060"/>
                </a:solidFill>
              </a:rPr>
              <a:t> </a:t>
            </a:r>
            <a:r>
              <a:rPr lang="de-DE" sz="1400" dirty="0" err="1">
                <a:solidFill>
                  <a:srgbClr val="002060"/>
                </a:solidFill>
              </a:rPr>
              <a:t>functionality</a:t>
            </a:r>
            <a:endParaRPr lang="en-GB" sz="1400" dirty="0">
              <a:solidFill>
                <a:srgbClr val="002060"/>
              </a:solidFill>
            </a:endParaRPr>
          </a:p>
        </p:txBody>
      </p:sp>
      <p:cxnSp>
        <p:nvCxnSpPr>
          <p:cNvPr id="38" name="Gerade Verbindung mit Pfeil 37">
            <a:extLst>
              <a:ext uri="{FF2B5EF4-FFF2-40B4-BE49-F238E27FC236}">
                <a16:creationId xmlns:a16="http://schemas.microsoft.com/office/drawing/2014/main" id="{771B51F3-76CB-40EA-9ACA-27632D1E2160}"/>
              </a:ext>
            </a:extLst>
          </p:cNvPr>
          <p:cNvCxnSpPr>
            <a:cxnSpLocks/>
            <a:stCxn id="47" idx="2"/>
            <a:endCxn id="31" idx="0"/>
          </p:cNvCxnSpPr>
          <p:nvPr/>
        </p:nvCxnSpPr>
        <p:spPr>
          <a:xfrm>
            <a:off x="2027653" y="4900050"/>
            <a:ext cx="0" cy="10738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Verbinder: gewinkelt 50">
            <a:extLst>
              <a:ext uri="{FF2B5EF4-FFF2-40B4-BE49-F238E27FC236}">
                <a16:creationId xmlns:a16="http://schemas.microsoft.com/office/drawing/2014/main" id="{48865260-B65E-4A17-B2EB-99224C35FF0B}"/>
              </a:ext>
            </a:extLst>
          </p:cNvPr>
          <p:cNvCxnSpPr>
            <a:cxnSpLocks/>
            <a:stCxn id="52" idx="3"/>
            <a:endCxn id="22" idx="2"/>
          </p:cNvCxnSpPr>
          <p:nvPr/>
        </p:nvCxnSpPr>
        <p:spPr>
          <a:xfrm>
            <a:off x="3695306" y="3389011"/>
            <a:ext cx="6767192" cy="3006906"/>
          </a:xfrm>
          <a:prstGeom prst="bentConnector4">
            <a:avLst>
              <a:gd name="adj1" fmla="val 7870"/>
              <a:gd name="adj2" fmla="val 107602"/>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359999" y="32064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page</a:t>
            </a:r>
            <a:r>
              <a:rPr lang="de-DE" sz="1400" dirty="0">
                <a:solidFill>
                  <a:srgbClr val="002060"/>
                </a:solidFill>
              </a:rPr>
              <a:t> </a:t>
            </a:r>
            <a:r>
              <a:rPr lang="de-DE" sz="1400" dirty="0" err="1">
                <a:solidFill>
                  <a:srgbClr val="002060"/>
                </a:solidFill>
              </a:rPr>
              <a:t>without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2"/>
            <a:endCxn id="52" idx="0"/>
          </p:cNvCxnSpPr>
          <p:nvPr/>
        </p:nvCxnSpPr>
        <p:spPr>
          <a:xfrm>
            <a:off x="2027653" y="2869164"/>
            <a:ext cx="0" cy="33728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80EBE3E4-0B5A-449F-A8FC-99BEA3C739BA}"/>
              </a:ext>
            </a:extLst>
          </p:cNvPr>
          <p:cNvPicPr>
            <a:picLocks noChangeAspect="1"/>
          </p:cNvPicPr>
          <p:nvPr/>
        </p:nvPicPr>
        <p:blipFill>
          <a:blip r:embed="rId4"/>
          <a:stretch>
            <a:fillRect/>
          </a:stretch>
        </p:blipFill>
        <p:spPr>
          <a:xfrm>
            <a:off x="4998127" y="1895576"/>
            <a:ext cx="3183281" cy="2930948"/>
          </a:xfrm>
          <a:prstGeom prst="rect">
            <a:avLst/>
          </a:prstGeom>
        </p:spPr>
      </p:pic>
      <p:sp>
        <p:nvSpPr>
          <p:cNvPr id="36" name="Rechteck 35">
            <a:extLst>
              <a:ext uri="{FF2B5EF4-FFF2-40B4-BE49-F238E27FC236}">
                <a16:creationId xmlns:a16="http://schemas.microsoft.com/office/drawing/2014/main" id="{3F4247F2-8169-4EE5-8C8C-659508F93DA2}"/>
              </a:ext>
            </a:extLst>
          </p:cNvPr>
          <p:cNvSpPr/>
          <p:nvPr/>
        </p:nvSpPr>
        <p:spPr>
          <a:xfrm>
            <a:off x="4869519" y="1737744"/>
            <a:ext cx="7322481" cy="4650787"/>
          </a:xfrm>
          <a:prstGeom prst="rect">
            <a:avLst/>
          </a:prstGeom>
          <a:solidFill>
            <a:schemeClr val="accent5">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fik 21">
            <a:extLst>
              <a:ext uri="{FF2B5EF4-FFF2-40B4-BE49-F238E27FC236}">
                <a16:creationId xmlns:a16="http://schemas.microsoft.com/office/drawing/2014/main" id="{F57B4098-CD3A-4DDD-B361-827D340FB13F}"/>
              </a:ext>
            </a:extLst>
          </p:cNvPr>
          <p:cNvPicPr>
            <a:picLocks noChangeAspect="1"/>
          </p:cNvPicPr>
          <p:nvPr/>
        </p:nvPicPr>
        <p:blipFill>
          <a:blip r:embed="rId5"/>
          <a:stretch>
            <a:fillRect/>
          </a:stretch>
        </p:blipFill>
        <p:spPr>
          <a:xfrm>
            <a:off x="8908371" y="1844964"/>
            <a:ext cx="3108254" cy="4550953"/>
          </a:xfrm>
          <a:prstGeom prst="rect">
            <a:avLst/>
          </a:prstGeom>
        </p:spPr>
      </p:pic>
      <p:sp>
        <p:nvSpPr>
          <p:cNvPr id="56" name="Rechteck 55">
            <a:extLst>
              <a:ext uri="{FF2B5EF4-FFF2-40B4-BE49-F238E27FC236}">
                <a16:creationId xmlns:a16="http://schemas.microsoft.com/office/drawing/2014/main" id="{65C4F4A2-D7EF-4F49-A1B6-D93A1A5285B7}"/>
              </a:ext>
            </a:extLst>
          </p:cNvPr>
          <p:cNvSpPr/>
          <p:nvPr/>
        </p:nvSpPr>
        <p:spPr>
          <a:xfrm>
            <a:off x="4998127" y="1746505"/>
            <a:ext cx="7137862" cy="4828466"/>
          </a:xfrm>
          <a:prstGeom prst="rect">
            <a:avLst/>
          </a:prstGeom>
          <a:solidFill>
            <a:schemeClr val="accent5">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Grafik 34">
            <a:extLst>
              <a:ext uri="{FF2B5EF4-FFF2-40B4-BE49-F238E27FC236}">
                <a16:creationId xmlns:a16="http://schemas.microsoft.com/office/drawing/2014/main" id="{CC1C7BFC-AE24-410F-BF85-19EC4DD896D0}"/>
              </a:ext>
            </a:extLst>
          </p:cNvPr>
          <p:cNvPicPr>
            <a:picLocks noChangeAspect="1"/>
          </p:cNvPicPr>
          <p:nvPr/>
        </p:nvPicPr>
        <p:blipFill>
          <a:blip r:embed="rId6"/>
          <a:stretch>
            <a:fillRect/>
          </a:stretch>
        </p:blipFill>
        <p:spPr>
          <a:xfrm>
            <a:off x="5335565" y="3045510"/>
            <a:ext cx="3312189" cy="3350407"/>
          </a:xfrm>
          <a:prstGeom prst="rect">
            <a:avLst/>
          </a:prstGeom>
        </p:spPr>
      </p:pic>
      <p:sp>
        <p:nvSpPr>
          <p:cNvPr id="47" name="Rechteck 46">
            <a:extLst>
              <a:ext uri="{FF2B5EF4-FFF2-40B4-BE49-F238E27FC236}">
                <a16:creationId xmlns:a16="http://schemas.microsoft.com/office/drawing/2014/main" id="{B6242831-67B2-4A59-B878-AC2B8C78CE8C}"/>
              </a:ext>
            </a:extLst>
          </p:cNvPr>
          <p:cNvSpPr/>
          <p:nvPr/>
        </p:nvSpPr>
        <p:spPr>
          <a:xfrm>
            <a:off x="359999" y="453492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desired</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3" name="Gerade Verbindung mit Pfeil 52">
            <a:extLst>
              <a:ext uri="{FF2B5EF4-FFF2-40B4-BE49-F238E27FC236}">
                <a16:creationId xmlns:a16="http://schemas.microsoft.com/office/drawing/2014/main" id="{D0ED4038-F663-4DBF-AC08-D304C2173600}"/>
              </a:ext>
            </a:extLst>
          </p:cNvPr>
          <p:cNvCxnSpPr>
            <a:cxnSpLocks/>
            <a:stCxn id="47" idx="3"/>
            <a:endCxn id="35" idx="1"/>
          </p:cNvCxnSpPr>
          <p:nvPr/>
        </p:nvCxnSpPr>
        <p:spPr>
          <a:xfrm>
            <a:off x="3695306" y="4717488"/>
            <a:ext cx="1640259" cy="322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517564DE-1C56-4E68-A772-F8B71509BF52}"/>
              </a:ext>
            </a:extLst>
          </p:cNvPr>
          <p:cNvCxnSpPr>
            <a:cxnSpLocks/>
            <a:stCxn id="37" idx="2"/>
            <a:endCxn id="47" idx="0"/>
          </p:cNvCxnSpPr>
          <p:nvPr/>
        </p:nvCxnSpPr>
        <p:spPr>
          <a:xfrm>
            <a:off x="2027653" y="4245701"/>
            <a:ext cx="0" cy="2892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32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31" grpId="0" animBg="1"/>
      <p:bldP spid="37" grpId="0" animBg="1"/>
      <p:bldP spid="52" grpId="0" animBg="1"/>
      <p:bldP spid="36" grpId="0" animBg="1"/>
      <p:bldP spid="56" grpId="0" animBg="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10 | </a:t>
            </a:r>
            <a:r>
              <a:rPr lang="en-GB" dirty="0"/>
              <a:t>Pages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39</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25040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the</a:t>
            </a:r>
            <a:r>
              <a:rPr lang="de-DE" sz="1400" dirty="0">
                <a:solidFill>
                  <a:srgbClr val="002060"/>
                </a:solidFill>
              </a:rPr>
              <a:t> </a:t>
            </a:r>
            <a:r>
              <a:rPr lang="de-DE" sz="1400" dirty="0" err="1">
                <a:solidFill>
                  <a:srgbClr val="002060"/>
                </a:solidFill>
              </a:rPr>
              <a:t>file</a:t>
            </a:r>
            <a:r>
              <a:rPr lang="de-DE" sz="1400" dirty="0">
                <a:solidFill>
                  <a:srgbClr val="002060"/>
                </a:solidFill>
              </a:rPr>
              <a:t> </a:t>
            </a:r>
            <a:r>
              <a:rPr lang="de-DE" sz="1400" dirty="0" err="1">
                <a:solidFill>
                  <a:srgbClr val="002060"/>
                </a:solidFill>
              </a:rPr>
              <a:t>structure</a:t>
            </a:r>
            <a:r>
              <a:rPr lang="de-DE" sz="1400" dirty="0">
                <a:solidFill>
                  <a:srgbClr val="002060"/>
                </a:solidFill>
              </a:rPr>
              <a:t> </a:t>
            </a:r>
            <a:r>
              <a:rPr lang="de-DE" sz="1400" dirty="0" err="1">
                <a:solidFill>
                  <a:srgbClr val="002060"/>
                </a:solidFill>
              </a:rPr>
              <a:t>needed</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Implement   „GAP-AL-002: Currency List“</a:t>
            </a:r>
          </a:p>
          <a:p>
            <a:r>
              <a:rPr lang="de-DE" sz="1400" dirty="0">
                <a:solidFill>
                  <a:srgbClr val="002060"/>
                </a:solidFill>
              </a:rPr>
              <a:t>Create a simple List Page „Currency List“, </a:t>
            </a:r>
            <a:r>
              <a:rPr lang="de-DE" sz="1400" dirty="0" err="1">
                <a:solidFill>
                  <a:srgbClr val="002060"/>
                </a:solidFill>
              </a:rPr>
              <a:t>which</a:t>
            </a:r>
            <a:r>
              <a:rPr lang="de-DE" sz="1400" dirty="0">
                <a:solidFill>
                  <a:srgbClr val="002060"/>
                </a:solidFill>
              </a:rPr>
              <a:t> </a:t>
            </a:r>
            <a:r>
              <a:rPr lang="de-DE" sz="1400" dirty="0" err="1">
                <a:solidFill>
                  <a:srgbClr val="002060"/>
                </a:solidFill>
              </a:rPr>
              <a:t>shows</a:t>
            </a:r>
            <a:r>
              <a:rPr lang="de-DE" sz="1400" dirty="0">
                <a:solidFill>
                  <a:srgbClr val="002060"/>
                </a:solidFill>
              </a:rPr>
              <a:t> a </a:t>
            </a:r>
            <a:r>
              <a:rPr lang="de-DE" sz="1400" dirty="0" err="1">
                <a:solidFill>
                  <a:srgbClr val="002060"/>
                </a:solidFill>
              </a:rPr>
              <a:t>list</a:t>
            </a:r>
            <a:r>
              <a:rPr lang="de-DE" sz="1400" dirty="0">
                <a:solidFill>
                  <a:srgbClr val="002060"/>
                </a:solidFill>
              </a:rPr>
              <a:t> </a:t>
            </a:r>
            <a:r>
              <a:rPr lang="de-DE" sz="1400" dirty="0" err="1">
                <a:solidFill>
                  <a:srgbClr val="002060"/>
                </a:solidFill>
              </a:rPr>
              <a:t>of</a:t>
            </a:r>
            <a:r>
              <a:rPr lang="de-DE" sz="1400" dirty="0">
                <a:solidFill>
                  <a:srgbClr val="002060"/>
                </a:solidFill>
              </a:rPr>
              <a:t> all </a:t>
            </a:r>
            <a:r>
              <a:rPr lang="de-DE" sz="1400" dirty="0" err="1">
                <a:solidFill>
                  <a:srgbClr val="002060"/>
                </a:solidFill>
              </a:rPr>
              <a:t>Currencies</a:t>
            </a:r>
            <a:r>
              <a:rPr lang="de-DE" sz="1400" dirty="0">
                <a:solidFill>
                  <a:srgbClr val="002060"/>
                </a:solidFill>
              </a:rPr>
              <a:t> and </a:t>
            </a:r>
            <a:r>
              <a:rPr lang="de-DE" sz="1400" dirty="0" err="1">
                <a:solidFill>
                  <a:srgbClr val="002060"/>
                </a:solidFill>
              </a:rPr>
              <a:t>their</a:t>
            </a:r>
            <a:r>
              <a:rPr lang="de-DE" sz="1400" dirty="0">
                <a:solidFill>
                  <a:srgbClr val="002060"/>
                </a:solidFill>
              </a:rPr>
              <a:t> </a:t>
            </a:r>
            <a:r>
              <a:rPr lang="de-DE" sz="1400" dirty="0" err="1">
                <a:solidFill>
                  <a:srgbClr val="002060"/>
                </a:solidFill>
              </a:rPr>
              <a:t>Descriptions</a:t>
            </a:r>
            <a:r>
              <a:rPr lang="de-DE" sz="1400" dirty="0">
                <a:solidFill>
                  <a:srgbClr val="002060"/>
                </a:solidFill>
              </a:rPr>
              <a: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not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a:t>
            </a:r>
            <a:r>
              <a:rPr lang="de-DE" sz="1400" dirty="0" err="1">
                <a:solidFill>
                  <a:srgbClr val="002060"/>
                </a:solidFill>
              </a:rPr>
              <a:t>edit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list</a:t>
            </a:r>
            <a:r>
              <a:rPr lang="de-DE" sz="1400" dirty="0">
                <a:solidFill>
                  <a:srgbClr val="002060"/>
                </a:solidFill>
              </a:rPr>
              <a:t>. Via an Action „Show </a:t>
            </a:r>
            <a:r>
              <a:rPr lang="de-DE" sz="1400" dirty="0" err="1">
                <a:solidFill>
                  <a:srgbClr val="002060"/>
                </a:solidFill>
              </a:rPr>
              <a:t>extended</a:t>
            </a:r>
            <a:r>
              <a:rPr lang="de-DE" sz="1400" dirty="0">
                <a:solidFill>
                  <a:srgbClr val="002060"/>
                </a:solidFill>
              </a:rPr>
              <a:t> List“,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open </a:t>
            </a:r>
            <a:r>
              <a:rPr lang="de-DE" sz="1400" dirty="0" err="1">
                <a:solidFill>
                  <a:srgbClr val="002060"/>
                </a:solidFill>
              </a:rPr>
              <a:t>the</a:t>
            </a:r>
            <a:r>
              <a:rPr lang="de-DE" sz="1400" dirty="0">
                <a:solidFill>
                  <a:srgbClr val="002060"/>
                </a:solidFill>
              </a:rPr>
              <a:t> </a:t>
            </a:r>
            <a:r>
              <a:rPr lang="de-DE" sz="1400" dirty="0" err="1">
                <a:solidFill>
                  <a:srgbClr val="002060"/>
                </a:solidFill>
              </a:rPr>
              <a:t>standard</a:t>
            </a:r>
            <a:r>
              <a:rPr lang="de-DE" sz="1400" dirty="0">
                <a:solidFill>
                  <a:srgbClr val="002060"/>
                </a:solidFill>
              </a:rPr>
              <a:t> </a:t>
            </a:r>
            <a:r>
              <a:rPr lang="de-DE" sz="1400" dirty="0" err="1">
                <a:solidFill>
                  <a:srgbClr val="002060"/>
                </a:solidFill>
              </a:rPr>
              <a:t>currency</a:t>
            </a:r>
            <a:r>
              <a:rPr lang="de-DE" sz="1400" dirty="0">
                <a:solidFill>
                  <a:srgbClr val="002060"/>
                </a:solidFill>
              </a:rPr>
              <a:t> </a:t>
            </a:r>
            <a:r>
              <a:rPr lang="de-DE" sz="1400" dirty="0" err="1">
                <a:solidFill>
                  <a:srgbClr val="002060"/>
                </a:solidFill>
              </a:rPr>
              <a:t>list</a:t>
            </a:r>
            <a:r>
              <a:rPr lang="de-DE" sz="1400" dirty="0">
                <a:solidFill>
                  <a:srgbClr val="002060"/>
                </a:solidFill>
              </a:rPr>
              <a:t> „</a:t>
            </a:r>
            <a:r>
              <a:rPr lang="de-DE" sz="1400" dirty="0" err="1">
                <a:solidFill>
                  <a:srgbClr val="002060"/>
                </a:solidFill>
              </a:rPr>
              <a:t>Currencies</a:t>
            </a:r>
            <a:r>
              <a:rPr lang="de-DE" sz="1400" dirty="0">
                <a:solidFill>
                  <a:srgbClr val="002060"/>
                </a:solidFill>
              </a:rPr>
              <a:t>“.</a:t>
            </a:r>
            <a:r>
              <a:rPr lang="de-DE" dirty="0">
                <a:solidFill>
                  <a:srgbClr val="002060"/>
                </a:solidFill>
              </a:rPr>
              <a:t>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90107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3" y="2266197"/>
            <a:ext cx="0" cy="237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52" idx="2"/>
            <a:endCxn id="37" idx="0"/>
          </p:cNvCxnSpPr>
          <p:nvPr/>
        </p:nvCxnSpPr>
        <p:spPr>
          <a:xfrm>
            <a:off x="2027653" y="3571573"/>
            <a:ext cx="0" cy="3090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60C33DBA-1FCD-4C26-BF31-68CA71BCC2C8}"/>
              </a:ext>
            </a:extLst>
          </p:cNvPr>
          <p:cNvCxnSpPr>
            <a:cxnSpLocks/>
            <a:stCxn id="9" idx="3"/>
            <a:endCxn id="19" idx="1"/>
          </p:cNvCxnSpPr>
          <p:nvPr/>
        </p:nvCxnSpPr>
        <p:spPr>
          <a:xfrm>
            <a:off x="3695306" y="2686602"/>
            <a:ext cx="1302821" cy="674448"/>
          </a:xfrm>
          <a:prstGeom prst="bentConnector3">
            <a:avLst>
              <a:gd name="adj1" fmla="val 65195"/>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CBDC96EF-71D4-4D1C-A2EF-DE6AD687CA7F}"/>
              </a:ext>
            </a:extLst>
          </p:cNvPr>
          <p:cNvSpPr/>
          <p:nvPr/>
        </p:nvSpPr>
        <p:spPr>
          <a:xfrm>
            <a:off x="359999" y="3880576"/>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Verify</a:t>
            </a:r>
            <a:r>
              <a:rPr lang="de-DE" sz="1400" dirty="0">
                <a:solidFill>
                  <a:srgbClr val="002060"/>
                </a:solidFill>
              </a:rPr>
              <a:t> </a:t>
            </a:r>
            <a:r>
              <a:rPr lang="de-DE" sz="1400" dirty="0" err="1">
                <a:solidFill>
                  <a:srgbClr val="002060"/>
                </a:solidFill>
              </a:rPr>
              <a:t>functionality</a:t>
            </a:r>
            <a:endParaRPr lang="en-GB" sz="1400" dirty="0">
              <a:solidFill>
                <a:srgbClr val="002060"/>
              </a:solidFill>
            </a:endParaRPr>
          </a:p>
        </p:txBody>
      </p:sp>
      <p:cxnSp>
        <p:nvCxnSpPr>
          <p:cNvPr id="38" name="Gerade Verbindung mit Pfeil 37">
            <a:extLst>
              <a:ext uri="{FF2B5EF4-FFF2-40B4-BE49-F238E27FC236}">
                <a16:creationId xmlns:a16="http://schemas.microsoft.com/office/drawing/2014/main" id="{771B51F3-76CB-40EA-9ACA-27632D1E2160}"/>
              </a:ext>
            </a:extLst>
          </p:cNvPr>
          <p:cNvCxnSpPr>
            <a:cxnSpLocks/>
            <a:stCxn id="47" idx="2"/>
            <a:endCxn id="31" idx="0"/>
          </p:cNvCxnSpPr>
          <p:nvPr/>
        </p:nvCxnSpPr>
        <p:spPr>
          <a:xfrm>
            <a:off x="2027653" y="4900050"/>
            <a:ext cx="0" cy="10738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359999" y="32064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page</a:t>
            </a:r>
            <a:r>
              <a:rPr lang="de-DE" sz="1400" dirty="0">
                <a:solidFill>
                  <a:srgbClr val="002060"/>
                </a:solidFill>
              </a:rPr>
              <a:t> </a:t>
            </a:r>
            <a:r>
              <a:rPr lang="de-DE" sz="1400" dirty="0" err="1">
                <a:solidFill>
                  <a:srgbClr val="002060"/>
                </a:solidFill>
              </a:rPr>
              <a:t>without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2"/>
            <a:endCxn id="52" idx="0"/>
          </p:cNvCxnSpPr>
          <p:nvPr/>
        </p:nvCxnSpPr>
        <p:spPr>
          <a:xfrm>
            <a:off x="2027653" y="2869164"/>
            <a:ext cx="0" cy="33728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80EBE3E4-0B5A-449F-A8FC-99BEA3C739BA}"/>
              </a:ext>
            </a:extLst>
          </p:cNvPr>
          <p:cNvPicPr>
            <a:picLocks noChangeAspect="1"/>
          </p:cNvPicPr>
          <p:nvPr/>
        </p:nvPicPr>
        <p:blipFill>
          <a:blip r:embed="rId4"/>
          <a:stretch>
            <a:fillRect/>
          </a:stretch>
        </p:blipFill>
        <p:spPr>
          <a:xfrm>
            <a:off x="4998127" y="1895576"/>
            <a:ext cx="3183281" cy="2930948"/>
          </a:xfrm>
          <a:prstGeom prst="rect">
            <a:avLst/>
          </a:prstGeom>
        </p:spPr>
      </p:pic>
      <p:sp>
        <p:nvSpPr>
          <p:cNvPr id="47" name="Rechteck 46">
            <a:extLst>
              <a:ext uri="{FF2B5EF4-FFF2-40B4-BE49-F238E27FC236}">
                <a16:creationId xmlns:a16="http://schemas.microsoft.com/office/drawing/2014/main" id="{B6242831-67B2-4A59-B878-AC2B8C78CE8C}"/>
              </a:ext>
            </a:extLst>
          </p:cNvPr>
          <p:cNvSpPr/>
          <p:nvPr/>
        </p:nvSpPr>
        <p:spPr>
          <a:xfrm>
            <a:off x="359999" y="453492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desired</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64" name="Gerade Verbindung mit Pfeil 63">
            <a:extLst>
              <a:ext uri="{FF2B5EF4-FFF2-40B4-BE49-F238E27FC236}">
                <a16:creationId xmlns:a16="http://schemas.microsoft.com/office/drawing/2014/main" id="{517564DE-1C56-4E68-A772-F8B71509BF52}"/>
              </a:ext>
            </a:extLst>
          </p:cNvPr>
          <p:cNvCxnSpPr>
            <a:cxnSpLocks/>
            <a:stCxn id="37" idx="2"/>
            <a:endCxn id="47" idx="0"/>
          </p:cNvCxnSpPr>
          <p:nvPr/>
        </p:nvCxnSpPr>
        <p:spPr>
          <a:xfrm>
            <a:off x="2027653" y="4245701"/>
            <a:ext cx="0" cy="2892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57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7AC533-AB6E-40B2-931C-F467E7E37A36}"/>
              </a:ext>
            </a:extLst>
          </p:cNvPr>
          <p:cNvSpPr>
            <a:spLocks noGrp="1"/>
          </p:cNvSpPr>
          <p:nvPr>
            <p:ph type="title"/>
          </p:nvPr>
        </p:nvSpPr>
        <p:spPr/>
        <p:txBody>
          <a:bodyPr/>
          <a:lstStyle/>
          <a:p>
            <a:r>
              <a:rPr lang="de-DE" dirty="0" err="1"/>
              <a:t>Literature</a:t>
            </a:r>
            <a:r>
              <a:rPr lang="de-DE" dirty="0"/>
              <a:t> / </a:t>
            </a:r>
            <a:r>
              <a:rPr lang="de-DE" dirty="0" err="1"/>
              <a:t>further</a:t>
            </a:r>
            <a:r>
              <a:rPr lang="de-DE" dirty="0"/>
              <a:t> Reading &amp; </a:t>
            </a:r>
            <a:r>
              <a:rPr lang="de-DE" dirty="0" err="1"/>
              <a:t>Watching</a:t>
            </a:r>
            <a:endParaRPr lang="en-GB" dirty="0"/>
          </a:p>
        </p:txBody>
      </p:sp>
      <p:sp>
        <p:nvSpPr>
          <p:cNvPr id="3" name="Datumsplatzhalter 2">
            <a:extLst>
              <a:ext uri="{FF2B5EF4-FFF2-40B4-BE49-F238E27FC236}">
                <a16:creationId xmlns:a16="http://schemas.microsoft.com/office/drawing/2014/main" id="{73A4291A-678A-4140-8DEC-C0C0616CC452}"/>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ED2F7F48-B7AB-4C00-B12F-316690C6BD83}"/>
              </a:ext>
            </a:extLst>
          </p:cNvPr>
          <p:cNvSpPr>
            <a:spLocks noGrp="1"/>
          </p:cNvSpPr>
          <p:nvPr>
            <p:ph type="sldNum" sz="quarter" idx="4"/>
          </p:nvPr>
        </p:nvSpPr>
        <p:spPr/>
        <p:txBody>
          <a:bodyPr/>
          <a:lstStyle/>
          <a:p>
            <a:r>
              <a:rPr lang="de-DE"/>
              <a:t> </a:t>
            </a:r>
            <a:fld id="{F0389FF0-EA6C-204E-82DF-16D97CC1B00E}" type="slidenum">
              <a:rPr lang="de-DE" smtClean="0"/>
              <a:pPr/>
              <a:t>4</a:t>
            </a:fld>
            <a:endParaRPr lang="de-DE"/>
          </a:p>
        </p:txBody>
      </p:sp>
      <p:sp>
        <p:nvSpPr>
          <p:cNvPr id="5" name="Textplatzhalter 4">
            <a:extLst>
              <a:ext uri="{FF2B5EF4-FFF2-40B4-BE49-F238E27FC236}">
                <a16:creationId xmlns:a16="http://schemas.microsoft.com/office/drawing/2014/main" id="{0982DDC2-DBAF-454D-B8CE-96A8EC5EA2FA}"/>
              </a:ext>
            </a:extLst>
          </p:cNvPr>
          <p:cNvSpPr>
            <a:spLocks noGrp="1"/>
          </p:cNvSpPr>
          <p:nvPr>
            <p:ph type="body" sz="quarter" idx="10"/>
          </p:nvPr>
        </p:nvSpPr>
        <p:spPr/>
        <p:txBody>
          <a:bodyPr/>
          <a:lstStyle/>
          <a:p>
            <a:r>
              <a:rPr lang="de-DE" dirty="0"/>
              <a:t>V</a:t>
            </a:r>
            <a:r>
              <a:rPr lang="en-GB" dirty="0"/>
              <a:t>S Code</a:t>
            </a:r>
            <a:endParaRPr lang="en-GB" dirty="0">
              <a:hlinkClick r:id="rId2"/>
            </a:endParaRPr>
          </a:p>
          <a:p>
            <a:pPr lvl="1"/>
            <a:r>
              <a:rPr lang="en-GB" dirty="0">
                <a:hlinkClick r:id="rId2"/>
              </a:rPr>
              <a:t>https://code.visualstudio.com/docs/getstarted/introvideos</a:t>
            </a:r>
            <a:endParaRPr lang="en-GB" dirty="0"/>
          </a:p>
          <a:p>
            <a:pPr lvl="1"/>
            <a:r>
              <a:rPr lang="en-GB" dirty="0">
                <a:hlinkClick r:id="rId3"/>
              </a:rPr>
              <a:t>https://jpearson.blog/2019/01/31/vs-code-powershell-git-5-things/</a:t>
            </a:r>
            <a:endParaRPr lang="en-GB" dirty="0"/>
          </a:p>
          <a:p>
            <a:pPr lvl="1"/>
            <a:r>
              <a:rPr lang="en-GB" dirty="0">
                <a:hlinkClick r:id="rId4"/>
              </a:rPr>
              <a:t>https://code.visualstudio.com/docs/getstarted/tips-and-tricks</a:t>
            </a:r>
            <a:r>
              <a:rPr lang="en-GB" dirty="0"/>
              <a:t>: multi cursor editing …</a:t>
            </a:r>
          </a:p>
          <a:p>
            <a:r>
              <a:rPr lang="de-DE" dirty="0"/>
              <a:t>…</a:t>
            </a:r>
            <a:endParaRPr lang="en-GB" dirty="0"/>
          </a:p>
        </p:txBody>
      </p:sp>
    </p:spTree>
    <p:extLst>
      <p:ext uri="{BB962C8B-B14F-4D97-AF65-F5344CB8AC3E}">
        <p14:creationId xmlns:p14="http://schemas.microsoft.com/office/powerpoint/2010/main" val="549268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10 | </a:t>
            </a:r>
            <a:r>
              <a:rPr lang="en-GB" dirty="0"/>
              <a:t>Pages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40</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25040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the</a:t>
            </a:r>
            <a:r>
              <a:rPr lang="de-DE" sz="1400" dirty="0">
                <a:solidFill>
                  <a:srgbClr val="002060"/>
                </a:solidFill>
              </a:rPr>
              <a:t> </a:t>
            </a:r>
            <a:r>
              <a:rPr lang="de-DE" sz="1400" dirty="0" err="1">
                <a:solidFill>
                  <a:srgbClr val="002060"/>
                </a:solidFill>
              </a:rPr>
              <a:t>file</a:t>
            </a:r>
            <a:r>
              <a:rPr lang="de-DE" sz="1400" dirty="0">
                <a:solidFill>
                  <a:srgbClr val="002060"/>
                </a:solidFill>
              </a:rPr>
              <a:t> </a:t>
            </a:r>
            <a:r>
              <a:rPr lang="de-DE" sz="1400" dirty="0" err="1">
                <a:solidFill>
                  <a:srgbClr val="002060"/>
                </a:solidFill>
              </a:rPr>
              <a:t>structure</a:t>
            </a:r>
            <a:r>
              <a:rPr lang="de-DE" sz="1400" dirty="0">
                <a:solidFill>
                  <a:srgbClr val="002060"/>
                </a:solidFill>
              </a:rPr>
              <a:t> </a:t>
            </a:r>
            <a:r>
              <a:rPr lang="de-DE" sz="1400" dirty="0" err="1">
                <a:solidFill>
                  <a:srgbClr val="002060"/>
                </a:solidFill>
              </a:rPr>
              <a:t>needed</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Implement   „GAP-AL-002: Currency List“</a:t>
            </a:r>
          </a:p>
          <a:p>
            <a:r>
              <a:rPr lang="de-DE" sz="1400" dirty="0">
                <a:solidFill>
                  <a:srgbClr val="002060"/>
                </a:solidFill>
              </a:rPr>
              <a:t>Create a simple List Page „Currency List“, </a:t>
            </a:r>
            <a:r>
              <a:rPr lang="de-DE" sz="1400" dirty="0" err="1">
                <a:solidFill>
                  <a:srgbClr val="002060"/>
                </a:solidFill>
              </a:rPr>
              <a:t>which</a:t>
            </a:r>
            <a:r>
              <a:rPr lang="de-DE" sz="1400" dirty="0">
                <a:solidFill>
                  <a:srgbClr val="002060"/>
                </a:solidFill>
              </a:rPr>
              <a:t> </a:t>
            </a:r>
            <a:r>
              <a:rPr lang="de-DE" sz="1400" dirty="0" err="1">
                <a:solidFill>
                  <a:srgbClr val="002060"/>
                </a:solidFill>
              </a:rPr>
              <a:t>shows</a:t>
            </a:r>
            <a:r>
              <a:rPr lang="de-DE" sz="1400" dirty="0">
                <a:solidFill>
                  <a:srgbClr val="002060"/>
                </a:solidFill>
              </a:rPr>
              <a:t> a </a:t>
            </a:r>
            <a:r>
              <a:rPr lang="de-DE" sz="1400" dirty="0" err="1">
                <a:solidFill>
                  <a:srgbClr val="002060"/>
                </a:solidFill>
              </a:rPr>
              <a:t>list</a:t>
            </a:r>
            <a:r>
              <a:rPr lang="de-DE" sz="1400" dirty="0">
                <a:solidFill>
                  <a:srgbClr val="002060"/>
                </a:solidFill>
              </a:rPr>
              <a:t> </a:t>
            </a:r>
            <a:r>
              <a:rPr lang="de-DE" sz="1400" dirty="0" err="1">
                <a:solidFill>
                  <a:srgbClr val="002060"/>
                </a:solidFill>
              </a:rPr>
              <a:t>of</a:t>
            </a:r>
            <a:r>
              <a:rPr lang="de-DE" sz="1400" dirty="0">
                <a:solidFill>
                  <a:srgbClr val="002060"/>
                </a:solidFill>
              </a:rPr>
              <a:t> all </a:t>
            </a:r>
            <a:r>
              <a:rPr lang="de-DE" sz="1400" dirty="0" err="1">
                <a:solidFill>
                  <a:srgbClr val="002060"/>
                </a:solidFill>
              </a:rPr>
              <a:t>Currencies</a:t>
            </a:r>
            <a:r>
              <a:rPr lang="de-DE" sz="1400" dirty="0">
                <a:solidFill>
                  <a:srgbClr val="002060"/>
                </a:solidFill>
              </a:rPr>
              <a:t> and </a:t>
            </a:r>
            <a:r>
              <a:rPr lang="de-DE" sz="1400" dirty="0" err="1">
                <a:solidFill>
                  <a:srgbClr val="002060"/>
                </a:solidFill>
              </a:rPr>
              <a:t>their</a:t>
            </a:r>
            <a:r>
              <a:rPr lang="de-DE" sz="1400" dirty="0">
                <a:solidFill>
                  <a:srgbClr val="002060"/>
                </a:solidFill>
              </a:rPr>
              <a:t> </a:t>
            </a:r>
            <a:r>
              <a:rPr lang="de-DE" sz="1400" dirty="0" err="1">
                <a:solidFill>
                  <a:srgbClr val="002060"/>
                </a:solidFill>
              </a:rPr>
              <a:t>Descriptions</a:t>
            </a:r>
            <a:r>
              <a:rPr lang="de-DE" sz="1400" dirty="0">
                <a:solidFill>
                  <a:srgbClr val="002060"/>
                </a:solidFill>
              </a:rPr>
              <a: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not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a:t>
            </a:r>
            <a:r>
              <a:rPr lang="de-DE" sz="1400" dirty="0" err="1">
                <a:solidFill>
                  <a:srgbClr val="002060"/>
                </a:solidFill>
              </a:rPr>
              <a:t>edit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list</a:t>
            </a:r>
            <a:r>
              <a:rPr lang="de-DE" sz="1400" dirty="0">
                <a:solidFill>
                  <a:srgbClr val="002060"/>
                </a:solidFill>
              </a:rPr>
              <a:t>. Via an Action „Show </a:t>
            </a:r>
            <a:r>
              <a:rPr lang="de-DE" sz="1400" dirty="0" err="1">
                <a:solidFill>
                  <a:srgbClr val="002060"/>
                </a:solidFill>
              </a:rPr>
              <a:t>extended</a:t>
            </a:r>
            <a:r>
              <a:rPr lang="de-DE" sz="1400" dirty="0">
                <a:solidFill>
                  <a:srgbClr val="002060"/>
                </a:solidFill>
              </a:rPr>
              <a:t> List“,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open </a:t>
            </a:r>
            <a:r>
              <a:rPr lang="de-DE" sz="1400" dirty="0" err="1">
                <a:solidFill>
                  <a:srgbClr val="002060"/>
                </a:solidFill>
              </a:rPr>
              <a:t>the</a:t>
            </a:r>
            <a:r>
              <a:rPr lang="de-DE" sz="1400" dirty="0">
                <a:solidFill>
                  <a:srgbClr val="002060"/>
                </a:solidFill>
              </a:rPr>
              <a:t> </a:t>
            </a:r>
            <a:r>
              <a:rPr lang="de-DE" sz="1400" dirty="0" err="1">
                <a:solidFill>
                  <a:srgbClr val="002060"/>
                </a:solidFill>
              </a:rPr>
              <a:t>standard</a:t>
            </a:r>
            <a:r>
              <a:rPr lang="de-DE" sz="1400" dirty="0">
                <a:solidFill>
                  <a:srgbClr val="002060"/>
                </a:solidFill>
              </a:rPr>
              <a:t> </a:t>
            </a:r>
            <a:r>
              <a:rPr lang="de-DE" sz="1400" dirty="0" err="1">
                <a:solidFill>
                  <a:srgbClr val="002060"/>
                </a:solidFill>
              </a:rPr>
              <a:t>currency</a:t>
            </a:r>
            <a:r>
              <a:rPr lang="de-DE" sz="1400" dirty="0">
                <a:solidFill>
                  <a:srgbClr val="002060"/>
                </a:solidFill>
              </a:rPr>
              <a:t> </a:t>
            </a:r>
            <a:r>
              <a:rPr lang="de-DE" sz="1400" dirty="0" err="1">
                <a:solidFill>
                  <a:srgbClr val="002060"/>
                </a:solidFill>
              </a:rPr>
              <a:t>list</a:t>
            </a:r>
            <a:r>
              <a:rPr lang="de-DE" sz="1400" dirty="0">
                <a:solidFill>
                  <a:srgbClr val="002060"/>
                </a:solidFill>
              </a:rPr>
              <a:t> „</a:t>
            </a:r>
            <a:r>
              <a:rPr lang="de-DE" sz="1400" dirty="0" err="1">
                <a:solidFill>
                  <a:srgbClr val="002060"/>
                </a:solidFill>
              </a:rPr>
              <a:t>Currencies</a:t>
            </a:r>
            <a:r>
              <a:rPr lang="de-DE" sz="1400" dirty="0">
                <a:solidFill>
                  <a:srgbClr val="002060"/>
                </a:solidFill>
              </a:rPr>
              <a:t>“.</a:t>
            </a:r>
            <a:r>
              <a:rPr lang="de-DE" dirty="0">
                <a:solidFill>
                  <a:srgbClr val="002060"/>
                </a:solidFill>
              </a:rPr>
              <a:t>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90107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3" y="2266197"/>
            <a:ext cx="0" cy="237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52" idx="2"/>
            <a:endCxn id="37" idx="0"/>
          </p:cNvCxnSpPr>
          <p:nvPr/>
        </p:nvCxnSpPr>
        <p:spPr>
          <a:xfrm>
            <a:off x="2027653" y="3571573"/>
            <a:ext cx="0" cy="3090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CBDC96EF-71D4-4D1C-A2EF-DE6AD687CA7F}"/>
              </a:ext>
            </a:extLst>
          </p:cNvPr>
          <p:cNvSpPr/>
          <p:nvPr/>
        </p:nvSpPr>
        <p:spPr>
          <a:xfrm>
            <a:off x="359999" y="3880576"/>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Verify</a:t>
            </a:r>
            <a:r>
              <a:rPr lang="de-DE" sz="1400" dirty="0">
                <a:solidFill>
                  <a:srgbClr val="002060"/>
                </a:solidFill>
              </a:rPr>
              <a:t> </a:t>
            </a:r>
            <a:r>
              <a:rPr lang="de-DE" sz="1400" dirty="0" err="1">
                <a:solidFill>
                  <a:srgbClr val="002060"/>
                </a:solidFill>
              </a:rPr>
              <a:t>functionality</a:t>
            </a:r>
            <a:endParaRPr lang="en-GB" sz="1400" dirty="0">
              <a:solidFill>
                <a:srgbClr val="002060"/>
              </a:solidFill>
            </a:endParaRPr>
          </a:p>
        </p:txBody>
      </p:sp>
      <p:cxnSp>
        <p:nvCxnSpPr>
          <p:cNvPr id="38" name="Gerade Verbindung mit Pfeil 37">
            <a:extLst>
              <a:ext uri="{FF2B5EF4-FFF2-40B4-BE49-F238E27FC236}">
                <a16:creationId xmlns:a16="http://schemas.microsoft.com/office/drawing/2014/main" id="{771B51F3-76CB-40EA-9ACA-27632D1E2160}"/>
              </a:ext>
            </a:extLst>
          </p:cNvPr>
          <p:cNvCxnSpPr>
            <a:cxnSpLocks/>
            <a:stCxn id="47" idx="2"/>
            <a:endCxn id="31" idx="0"/>
          </p:cNvCxnSpPr>
          <p:nvPr/>
        </p:nvCxnSpPr>
        <p:spPr>
          <a:xfrm>
            <a:off x="2027653" y="4900050"/>
            <a:ext cx="0" cy="10738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Verbinder: gewinkelt 50">
            <a:extLst>
              <a:ext uri="{FF2B5EF4-FFF2-40B4-BE49-F238E27FC236}">
                <a16:creationId xmlns:a16="http://schemas.microsoft.com/office/drawing/2014/main" id="{48865260-B65E-4A17-B2EB-99224C35FF0B}"/>
              </a:ext>
            </a:extLst>
          </p:cNvPr>
          <p:cNvCxnSpPr>
            <a:cxnSpLocks/>
            <a:stCxn id="52" idx="3"/>
            <a:endCxn id="22" idx="1"/>
          </p:cNvCxnSpPr>
          <p:nvPr/>
        </p:nvCxnSpPr>
        <p:spPr>
          <a:xfrm>
            <a:off x="3695306" y="3389011"/>
            <a:ext cx="5213065" cy="731430"/>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359999" y="32064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page</a:t>
            </a:r>
            <a:r>
              <a:rPr lang="de-DE" sz="1400" dirty="0">
                <a:solidFill>
                  <a:srgbClr val="002060"/>
                </a:solidFill>
              </a:rPr>
              <a:t> </a:t>
            </a:r>
            <a:r>
              <a:rPr lang="de-DE" sz="1400" dirty="0" err="1">
                <a:solidFill>
                  <a:srgbClr val="002060"/>
                </a:solidFill>
              </a:rPr>
              <a:t>without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2"/>
            <a:endCxn id="52" idx="0"/>
          </p:cNvCxnSpPr>
          <p:nvPr/>
        </p:nvCxnSpPr>
        <p:spPr>
          <a:xfrm>
            <a:off x="2027653" y="2869164"/>
            <a:ext cx="0" cy="33728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2" name="Grafik 21">
            <a:extLst>
              <a:ext uri="{FF2B5EF4-FFF2-40B4-BE49-F238E27FC236}">
                <a16:creationId xmlns:a16="http://schemas.microsoft.com/office/drawing/2014/main" id="{F57B4098-CD3A-4DDD-B361-827D340FB13F}"/>
              </a:ext>
            </a:extLst>
          </p:cNvPr>
          <p:cNvPicPr>
            <a:picLocks noChangeAspect="1"/>
          </p:cNvPicPr>
          <p:nvPr/>
        </p:nvPicPr>
        <p:blipFill>
          <a:blip r:embed="rId4"/>
          <a:stretch>
            <a:fillRect/>
          </a:stretch>
        </p:blipFill>
        <p:spPr>
          <a:xfrm>
            <a:off x="8908371" y="1844964"/>
            <a:ext cx="3108254" cy="4550953"/>
          </a:xfrm>
          <a:prstGeom prst="rect">
            <a:avLst/>
          </a:prstGeom>
        </p:spPr>
      </p:pic>
      <p:sp>
        <p:nvSpPr>
          <p:cNvPr id="47" name="Rechteck 46">
            <a:extLst>
              <a:ext uri="{FF2B5EF4-FFF2-40B4-BE49-F238E27FC236}">
                <a16:creationId xmlns:a16="http://schemas.microsoft.com/office/drawing/2014/main" id="{B6242831-67B2-4A59-B878-AC2B8C78CE8C}"/>
              </a:ext>
            </a:extLst>
          </p:cNvPr>
          <p:cNvSpPr/>
          <p:nvPr/>
        </p:nvSpPr>
        <p:spPr>
          <a:xfrm>
            <a:off x="359999" y="453492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desired</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64" name="Gerade Verbindung mit Pfeil 63">
            <a:extLst>
              <a:ext uri="{FF2B5EF4-FFF2-40B4-BE49-F238E27FC236}">
                <a16:creationId xmlns:a16="http://schemas.microsoft.com/office/drawing/2014/main" id="{517564DE-1C56-4E68-A772-F8B71509BF52}"/>
              </a:ext>
            </a:extLst>
          </p:cNvPr>
          <p:cNvCxnSpPr>
            <a:cxnSpLocks/>
            <a:stCxn id="37" idx="2"/>
            <a:endCxn id="47" idx="0"/>
          </p:cNvCxnSpPr>
          <p:nvPr/>
        </p:nvCxnSpPr>
        <p:spPr>
          <a:xfrm>
            <a:off x="2027653" y="4245701"/>
            <a:ext cx="0" cy="2892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238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10 | </a:t>
            </a:r>
            <a:r>
              <a:rPr lang="en-GB" dirty="0"/>
              <a:t>Pages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41</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25040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the</a:t>
            </a:r>
            <a:r>
              <a:rPr lang="de-DE" sz="1400" dirty="0">
                <a:solidFill>
                  <a:srgbClr val="002060"/>
                </a:solidFill>
              </a:rPr>
              <a:t> </a:t>
            </a:r>
            <a:r>
              <a:rPr lang="de-DE" sz="1400" dirty="0" err="1">
                <a:solidFill>
                  <a:srgbClr val="002060"/>
                </a:solidFill>
              </a:rPr>
              <a:t>file</a:t>
            </a:r>
            <a:r>
              <a:rPr lang="de-DE" sz="1400" dirty="0">
                <a:solidFill>
                  <a:srgbClr val="002060"/>
                </a:solidFill>
              </a:rPr>
              <a:t> </a:t>
            </a:r>
            <a:r>
              <a:rPr lang="de-DE" sz="1400" dirty="0" err="1">
                <a:solidFill>
                  <a:srgbClr val="002060"/>
                </a:solidFill>
              </a:rPr>
              <a:t>structure</a:t>
            </a:r>
            <a:r>
              <a:rPr lang="de-DE" sz="1400" dirty="0">
                <a:solidFill>
                  <a:srgbClr val="002060"/>
                </a:solidFill>
              </a:rPr>
              <a:t> </a:t>
            </a:r>
            <a:r>
              <a:rPr lang="de-DE" sz="1400" dirty="0" err="1">
                <a:solidFill>
                  <a:srgbClr val="002060"/>
                </a:solidFill>
              </a:rPr>
              <a:t>needed</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Implement   „GAP-AL-002: Currency List“</a:t>
            </a:r>
          </a:p>
          <a:p>
            <a:r>
              <a:rPr lang="de-DE" sz="1400" dirty="0">
                <a:solidFill>
                  <a:srgbClr val="002060"/>
                </a:solidFill>
              </a:rPr>
              <a:t>Create a simple List Page „Currency List“, </a:t>
            </a:r>
            <a:r>
              <a:rPr lang="de-DE" sz="1400" dirty="0" err="1">
                <a:solidFill>
                  <a:srgbClr val="002060"/>
                </a:solidFill>
              </a:rPr>
              <a:t>which</a:t>
            </a:r>
            <a:r>
              <a:rPr lang="de-DE" sz="1400" dirty="0">
                <a:solidFill>
                  <a:srgbClr val="002060"/>
                </a:solidFill>
              </a:rPr>
              <a:t> </a:t>
            </a:r>
            <a:r>
              <a:rPr lang="de-DE" sz="1400" dirty="0" err="1">
                <a:solidFill>
                  <a:srgbClr val="002060"/>
                </a:solidFill>
              </a:rPr>
              <a:t>shows</a:t>
            </a:r>
            <a:r>
              <a:rPr lang="de-DE" sz="1400" dirty="0">
                <a:solidFill>
                  <a:srgbClr val="002060"/>
                </a:solidFill>
              </a:rPr>
              <a:t> a </a:t>
            </a:r>
            <a:r>
              <a:rPr lang="de-DE" sz="1400" dirty="0" err="1">
                <a:solidFill>
                  <a:srgbClr val="002060"/>
                </a:solidFill>
              </a:rPr>
              <a:t>list</a:t>
            </a:r>
            <a:r>
              <a:rPr lang="de-DE" sz="1400" dirty="0">
                <a:solidFill>
                  <a:srgbClr val="002060"/>
                </a:solidFill>
              </a:rPr>
              <a:t> </a:t>
            </a:r>
            <a:r>
              <a:rPr lang="de-DE" sz="1400" dirty="0" err="1">
                <a:solidFill>
                  <a:srgbClr val="002060"/>
                </a:solidFill>
              </a:rPr>
              <a:t>of</a:t>
            </a:r>
            <a:r>
              <a:rPr lang="de-DE" sz="1400" dirty="0">
                <a:solidFill>
                  <a:srgbClr val="002060"/>
                </a:solidFill>
              </a:rPr>
              <a:t> all </a:t>
            </a:r>
            <a:r>
              <a:rPr lang="de-DE" sz="1400" dirty="0" err="1">
                <a:solidFill>
                  <a:srgbClr val="002060"/>
                </a:solidFill>
              </a:rPr>
              <a:t>Currencies</a:t>
            </a:r>
            <a:r>
              <a:rPr lang="de-DE" sz="1400" dirty="0">
                <a:solidFill>
                  <a:srgbClr val="002060"/>
                </a:solidFill>
              </a:rPr>
              <a:t> and </a:t>
            </a:r>
            <a:r>
              <a:rPr lang="de-DE" sz="1400" dirty="0" err="1">
                <a:solidFill>
                  <a:srgbClr val="002060"/>
                </a:solidFill>
              </a:rPr>
              <a:t>their</a:t>
            </a:r>
            <a:r>
              <a:rPr lang="de-DE" sz="1400" dirty="0">
                <a:solidFill>
                  <a:srgbClr val="002060"/>
                </a:solidFill>
              </a:rPr>
              <a:t> </a:t>
            </a:r>
            <a:r>
              <a:rPr lang="de-DE" sz="1400" dirty="0" err="1">
                <a:solidFill>
                  <a:srgbClr val="002060"/>
                </a:solidFill>
              </a:rPr>
              <a:t>Descriptions</a:t>
            </a:r>
            <a:r>
              <a:rPr lang="de-DE" sz="1400" dirty="0">
                <a:solidFill>
                  <a:srgbClr val="002060"/>
                </a:solidFill>
              </a:rPr>
              <a: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not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a:t>
            </a:r>
            <a:r>
              <a:rPr lang="de-DE" sz="1400" dirty="0" err="1">
                <a:solidFill>
                  <a:srgbClr val="002060"/>
                </a:solidFill>
              </a:rPr>
              <a:t>edit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list</a:t>
            </a:r>
            <a:r>
              <a:rPr lang="de-DE" sz="1400" dirty="0">
                <a:solidFill>
                  <a:srgbClr val="002060"/>
                </a:solidFill>
              </a:rPr>
              <a:t>. Via an Action „Show </a:t>
            </a:r>
            <a:r>
              <a:rPr lang="de-DE" sz="1400" dirty="0" err="1">
                <a:solidFill>
                  <a:srgbClr val="002060"/>
                </a:solidFill>
              </a:rPr>
              <a:t>extended</a:t>
            </a:r>
            <a:r>
              <a:rPr lang="de-DE" sz="1400" dirty="0">
                <a:solidFill>
                  <a:srgbClr val="002060"/>
                </a:solidFill>
              </a:rPr>
              <a:t> List“,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open </a:t>
            </a:r>
            <a:r>
              <a:rPr lang="de-DE" sz="1400" dirty="0" err="1">
                <a:solidFill>
                  <a:srgbClr val="002060"/>
                </a:solidFill>
              </a:rPr>
              <a:t>the</a:t>
            </a:r>
            <a:r>
              <a:rPr lang="de-DE" sz="1400" dirty="0">
                <a:solidFill>
                  <a:srgbClr val="002060"/>
                </a:solidFill>
              </a:rPr>
              <a:t> </a:t>
            </a:r>
            <a:r>
              <a:rPr lang="de-DE" sz="1400" dirty="0" err="1">
                <a:solidFill>
                  <a:srgbClr val="002060"/>
                </a:solidFill>
              </a:rPr>
              <a:t>standard</a:t>
            </a:r>
            <a:r>
              <a:rPr lang="de-DE" sz="1400" dirty="0">
                <a:solidFill>
                  <a:srgbClr val="002060"/>
                </a:solidFill>
              </a:rPr>
              <a:t> </a:t>
            </a:r>
            <a:r>
              <a:rPr lang="de-DE" sz="1400" dirty="0" err="1">
                <a:solidFill>
                  <a:srgbClr val="002060"/>
                </a:solidFill>
              </a:rPr>
              <a:t>currency</a:t>
            </a:r>
            <a:r>
              <a:rPr lang="de-DE" sz="1400" dirty="0">
                <a:solidFill>
                  <a:srgbClr val="002060"/>
                </a:solidFill>
              </a:rPr>
              <a:t> </a:t>
            </a:r>
            <a:r>
              <a:rPr lang="de-DE" sz="1400" dirty="0" err="1">
                <a:solidFill>
                  <a:srgbClr val="002060"/>
                </a:solidFill>
              </a:rPr>
              <a:t>list</a:t>
            </a:r>
            <a:r>
              <a:rPr lang="de-DE" sz="1400" dirty="0">
                <a:solidFill>
                  <a:srgbClr val="002060"/>
                </a:solidFill>
              </a:rPr>
              <a:t> „</a:t>
            </a:r>
            <a:r>
              <a:rPr lang="de-DE" sz="1400" dirty="0" err="1">
                <a:solidFill>
                  <a:srgbClr val="002060"/>
                </a:solidFill>
              </a:rPr>
              <a:t>Currencies</a:t>
            </a:r>
            <a:r>
              <a:rPr lang="de-DE" sz="1400" dirty="0">
                <a:solidFill>
                  <a:srgbClr val="002060"/>
                </a:solidFill>
              </a:rPr>
              <a:t>“.</a:t>
            </a:r>
            <a:r>
              <a:rPr lang="de-DE" dirty="0">
                <a:solidFill>
                  <a:srgbClr val="002060"/>
                </a:solidFill>
              </a:rPr>
              <a:t>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90107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3" y="2266197"/>
            <a:ext cx="0" cy="237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52" idx="2"/>
            <a:endCxn id="37" idx="0"/>
          </p:cNvCxnSpPr>
          <p:nvPr/>
        </p:nvCxnSpPr>
        <p:spPr>
          <a:xfrm>
            <a:off x="2027653" y="3571573"/>
            <a:ext cx="0" cy="3090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CBDC96EF-71D4-4D1C-A2EF-DE6AD687CA7F}"/>
              </a:ext>
            </a:extLst>
          </p:cNvPr>
          <p:cNvSpPr/>
          <p:nvPr/>
        </p:nvSpPr>
        <p:spPr>
          <a:xfrm>
            <a:off x="359999" y="3880576"/>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Verify</a:t>
            </a:r>
            <a:r>
              <a:rPr lang="de-DE" sz="1400" dirty="0">
                <a:solidFill>
                  <a:srgbClr val="002060"/>
                </a:solidFill>
              </a:rPr>
              <a:t> </a:t>
            </a:r>
            <a:r>
              <a:rPr lang="de-DE" sz="1400" dirty="0" err="1">
                <a:solidFill>
                  <a:srgbClr val="002060"/>
                </a:solidFill>
              </a:rPr>
              <a:t>functionality</a:t>
            </a:r>
            <a:endParaRPr lang="en-GB" sz="1400" dirty="0">
              <a:solidFill>
                <a:srgbClr val="002060"/>
              </a:solidFill>
            </a:endParaRPr>
          </a:p>
        </p:txBody>
      </p:sp>
      <p:cxnSp>
        <p:nvCxnSpPr>
          <p:cNvPr id="38" name="Gerade Verbindung mit Pfeil 37">
            <a:extLst>
              <a:ext uri="{FF2B5EF4-FFF2-40B4-BE49-F238E27FC236}">
                <a16:creationId xmlns:a16="http://schemas.microsoft.com/office/drawing/2014/main" id="{771B51F3-76CB-40EA-9ACA-27632D1E2160}"/>
              </a:ext>
            </a:extLst>
          </p:cNvPr>
          <p:cNvCxnSpPr>
            <a:cxnSpLocks/>
            <a:stCxn id="47" idx="2"/>
            <a:endCxn id="31" idx="0"/>
          </p:cNvCxnSpPr>
          <p:nvPr/>
        </p:nvCxnSpPr>
        <p:spPr>
          <a:xfrm>
            <a:off x="2027653" y="4900050"/>
            <a:ext cx="0" cy="10738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359999" y="32064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page</a:t>
            </a:r>
            <a:r>
              <a:rPr lang="de-DE" sz="1400" dirty="0">
                <a:solidFill>
                  <a:srgbClr val="002060"/>
                </a:solidFill>
              </a:rPr>
              <a:t> </a:t>
            </a:r>
            <a:r>
              <a:rPr lang="de-DE" sz="1400" dirty="0" err="1">
                <a:solidFill>
                  <a:srgbClr val="002060"/>
                </a:solidFill>
              </a:rPr>
              <a:t>without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2"/>
            <a:endCxn id="52" idx="0"/>
          </p:cNvCxnSpPr>
          <p:nvPr/>
        </p:nvCxnSpPr>
        <p:spPr>
          <a:xfrm>
            <a:off x="2027653" y="2869164"/>
            <a:ext cx="0" cy="33728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35" name="Grafik 34">
            <a:extLst>
              <a:ext uri="{FF2B5EF4-FFF2-40B4-BE49-F238E27FC236}">
                <a16:creationId xmlns:a16="http://schemas.microsoft.com/office/drawing/2014/main" id="{CC1C7BFC-AE24-410F-BF85-19EC4DD896D0}"/>
              </a:ext>
            </a:extLst>
          </p:cNvPr>
          <p:cNvPicPr>
            <a:picLocks noChangeAspect="1"/>
          </p:cNvPicPr>
          <p:nvPr/>
        </p:nvPicPr>
        <p:blipFill>
          <a:blip r:embed="rId4"/>
          <a:stretch>
            <a:fillRect/>
          </a:stretch>
        </p:blipFill>
        <p:spPr>
          <a:xfrm>
            <a:off x="5335565" y="3045510"/>
            <a:ext cx="3312189" cy="3350407"/>
          </a:xfrm>
          <a:prstGeom prst="rect">
            <a:avLst/>
          </a:prstGeom>
        </p:spPr>
      </p:pic>
      <p:sp>
        <p:nvSpPr>
          <p:cNvPr id="47" name="Rechteck 46">
            <a:extLst>
              <a:ext uri="{FF2B5EF4-FFF2-40B4-BE49-F238E27FC236}">
                <a16:creationId xmlns:a16="http://schemas.microsoft.com/office/drawing/2014/main" id="{B6242831-67B2-4A59-B878-AC2B8C78CE8C}"/>
              </a:ext>
            </a:extLst>
          </p:cNvPr>
          <p:cNvSpPr/>
          <p:nvPr/>
        </p:nvSpPr>
        <p:spPr>
          <a:xfrm>
            <a:off x="359999" y="453492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desired</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3" name="Gerade Verbindung mit Pfeil 52">
            <a:extLst>
              <a:ext uri="{FF2B5EF4-FFF2-40B4-BE49-F238E27FC236}">
                <a16:creationId xmlns:a16="http://schemas.microsoft.com/office/drawing/2014/main" id="{D0ED4038-F663-4DBF-AC08-D304C2173600}"/>
              </a:ext>
            </a:extLst>
          </p:cNvPr>
          <p:cNvCxnSpPr>
            <a:cxnSpLocks/>
            <a:stCxn id="47" idx="3"/>
            <a:endCxn id="35" idx="1"/>
          </p:cNvCxnSpPr>
          <p:nvPr/>
        </p:nvCxnSpPr>
        <p:spPr>
          <a:xfrm>
            <a:off x="3695306" y="4717488"/>
            <a:ext cx="1640259" cy="322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517564DE-1C56-4E68-A772-F8B71509BF52}"/>
              </a:ext>
            </a:extLst>
          </p:cNvPr>
          <p:cNvCxnSpPr>
            <a:cxnSpLocks/>
            <a:stCxn id="37" idx="2"/>
            <a:endCxn id="47" idx="0"/>
          </p:cNvCxnSpPr>
          <p:nvPr/>
        </p:nvCxnSpPr>
        <p:spPr>
          <a:xfrm>
            <a:off x="2027653" y="4245701"/>
            <a:ext cx="0" cy="2892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836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11  </a:t>
            </a:r>
          </a:p>
          <a:p>
            <a:pPr algn="ctr"/>
            <a:endParaRPr lang="de-DE" sz="6000" dirty="0"/>
          </a:p>
          <a:p>
            <a:pPr algn="ctr"/>
            <a:r>
              <a:rPr lang="en-GB" sz="6000" dirty="0"/>
              <a:t>Object / File Structure</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42</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18933543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11 | </a:t>
            </a:r>
            <a:r>
              <a:rPr lang="en-GB" dirty="0"/>
              <a:t>Object / File Structure</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43</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25040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Reimplement</a:t>
            </a:r>
            <a:r>
              <a:rPr lang="de-DE" sz="1400" dirty="0">
                <a:solidFill>
                  <a:srgbClr val="002060"/>
                </a:solidFill>
              </a:rPr>
              <a:t> </a:t>
            </a:r>
            <a:r>
              <a:rPr lang="de-DE" sz="1400" dirty="0" err="1">
                <a:solidFill>
                  <a:srgbClr val="002060"/>
                </a:solidFill>
              </a:rPr>
              <a:t>the</a:t>
            </a:r>
            <a:r>
              <a:rPr lang="de-DE" sz="1400" dirty="0">
                <a:solidFill>
                  <a:srgbClr val="002060"/>
                </a:solidFill>
              </a:rPr>
              <a:t> Action</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Implement   „GAP-AL-003: Currency List </a:t>
            </a:r>
            <a:r>
              <a:rPr lang="de-DE" dirty="0" err="1">
                <a:solidFill>
                  <a:srgbClr val="002060"/>
                </a:solidFill>
              </a:rPr>
              <a:t>advanced</a:t>
            </a:r>
            <a:r>
              <a:rPr lang="de-DE" dirty="0">
                <a:solidFill>
                  <a:srgbClr val="002060"/>
                </a:solidFill>
              </a:rPr>
              <a:t>“</a:t>
            </a:r>
          </a:p>
          <a:p>
            <a:r>
              <a:rPr lang="de-DE" sz="1400" dirty="0" err="1">
                <a:solidFill>
                  <a:srgbClr val="002060"/>
                </a:solidFill>
              </a:rPr>
              <a:t>Extend</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functionality</a:t>
            </a:r>
            <a:r>
              <a:rPr lang="de-DE" sz="1400" dirty="0">
                <a:solidFill>
                  <a:srgbClr val="002060"/>
                </a:solidFill>
              </a:rPr>
              <a:t> </a:t>
            </a:r>
            <a:r>
              <a:rPr lang="de-DE" sz="1400" dirty="0" err="1">
                <a:solidFill>
                  <a:srgbClr val="002060"/>
                </a:solidFill>
              </a:rPr>
              <a:t>of</a:t>
            </a:r>
            <a:r>
              <a:rPr lang="de-DE" sz="1400" dirty="0">
                <a:solidFill>
                  <a:srgbClr val="002060"/>
                </a:solidFill>
              </a:rPr>
              <a:t> „GAP-AL-002 in a </a:t>
            </a:r>
            <a:r>
              <a:rPr lang="de-DE" sz="1400" dirty="0" err="1">
                <a:solidFill>
                  <a:srgbClr val="002060"/>
                </a:solidFill>
              </a:rPr>
              <a:t>way</a:t>
            </a:r>
            <a:r>
              <a:rPr lang="de-DE" sz="1400" dirty="0">
                <a:solidFill>
                  <a:srgbClr val="002060"/>
                </a:solidFill>
              </a:rPr>
              <a:t> </a:t>
            </a:r>
            <a:r>
              <a:rPr lang="de-DE" sz="1400" dirty="0" err="1">
                <a:solidFill>
                  <a:srgbClr val="002060"/>
                </a:solidFill>
              </a:rPr>
              <a:t>that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user</a:t>
            </a:r>
            <a:r>
              <a:rPr lang="de-DE" sz="1400" dirty="0">
                <a:solidFill>
                  <a:srgbClr val="002060"/>
                </a:solidFill>
              </a:rPr>
              <a:t> </a:t>
            </a:r>
            <a:r>
              <a:rPr lang="de-DE" sz="1400" dirty="0" err="1">
                <a:solidFill>
                  <a:srgbClr val="002060"/>
                </a:solidFill>
              </a:rPr>
              <a:t>is</a:t>
            </a:r>
            <a:r>
              <a:rPr lang="de-DE" sz="1400" dirty="0">
                <a:solidFill>
                  <a:srgbClr val="002060"/>
                </a:solidFill>
              </a:rPr>
              <a:t> </a:t>
            </a:r>
            <a:r>
              <a:rPr lang="de-DE" sz="1400" dirty="0" err="1">
                <a:solidFill>
                  <a:srgbClr val="002060"/>
                </a:solidFill>
              </a:rPr>
              <a:t>prompted</a:t>
            </a:r>
            <a:r>
              <a:rPr lang="de-DE" sz="1400" dirty="0">
                <a:solidFill>
                  <a:srgbClr val="002060"/>
                </a:solidFill>
              </a:rPr>
              <a:t> „Do </a:t>
            </a:r>
            <a:r>
              <a:rPr lang="de-DE" sz="1400" dirty="0" err="1">
                <a:solidFill>
                  <a:srgbClr val="002060"/>
                </a:solidFill>
              </a:rPr>
              <a:t>you</a:t>
            </a:r>
            <a:r>
              <a:rPr lang="de-DE" sz="1400" dirty="0">
                <a:solidFill>
                  <a:srgbClr val="002060"/>
                </a:solidFill>
              </a:rPr>
              <a:t> </a:t>
            </a:r>
            <a:r>
              <a:rPr lang="de-DE" sz="1400" dirty="0" err="1">
                <a:solidFill>
                  <a:srgbClr val="002060"/>
                </a:solidFill>
              </a:rPr>
              <a:t>want</a:t>
            </a:r>
            <a:r>
              <a:rPr lang="de-DE" sz="1400" dirty="0">
                <a:solidFill>
                  <a:srgbClr val="002060"/>
                </a:solidFill>
              </a:rPr>
              <a:t> </a:t>
            </a:r>
            <a:r>
              <a:rPr lang="de-DE" sz="1400" dirty="0" err="1">
                <a:solidFill>
                  <a:srgbClr val="002060"/>
                </a:solidFill>
              </a:rPr>
              <a:t>to</a:t>
            </a:r>
            <a:r>
              <a:rPr lang="de-DE" sz="1400" dirty="0">
                <a:solidFill>
                  <a:srgbClr val="002060"/>
                </a:solidFill>
              </a:rPr>
              <a:t> open </a:t>
            </a:r>
            <a:r>
              <a:rPr lang="de-DE" sz="1400" dirty="0" err="1">
                <a:solidFill>
                  <a:srgbClr val="002060"/>
                </a:solidFill>
              </a:rPr>
              <a:t>the</a:t>
            </a:r>
            <a:r>
              <a:rPr lang="de-DE" sz="1400" dirty="0">
                <a:solidFill>
                  <a:srgbClr val="002060"/>
                </a:solidFill>
              </a:rPr>
              <a:t> </a:t>
            </a:r>
            <a:r>
              <a:rPr lang="de-DE" sz="1400" dirty="0" err="1">
                <a:solidFill>
                  <a:srgbClr val="002060"/>
                </a:solidFill>
              </a:rPr>
              <a:t>standard</a:t>
            </a:r>
            <a:r>
              <a:rPr lang="de-DE" sz="1400" dirty="0">
                <a:solidFill>
                  <a:srgbClr val="002060"/>
                </a:solidFill>
              </a:rPr>
              <a:t> </a:t>
            </a:r>
            <a:r>
              <a:rPr lang="de-DE" sz="1400" dirty="0" err="1">
                <a:solidFill>
                  <a:srgbClr val="002060"/>
                </a:solidFill>
              </a:rPr>
              <a:t>currency</a:t>
            </a:r>
            <a:r>
              <a:rPr lang="de-DE" sz="1400" dirty="0">
                <a:solidFill>
                  <a:srgbClr val="002060"/>
                </a:solidFill>
              </a:rPr>
              <a:t> </a:t>
            </a:r>
            <a:r>
              <a:rPr lang="de-DE" sz="1400" dirty="0" err="1">
                <a:solidFill>
                  <a:srgbClr val="002060"/>
                </a:solidFill>
              </a:rPr>
              <a:t>list</a:t>
            </a:r>
            <a:r>
              <a:rPr lang="de-DE" sz="1400" dirty="0">
                <a:solidFill>
                  <a:srgbClr val="002060"/>
                </a:solidFill>
              </a:rPr>
              <a:t>“ </a:t>
            </a:r>
            <a:r>
              <a:rPr lang="de-DE" sz="1400" dirty="0" err="1">
                <a:solidFill>
                  <a:srgbClr val="002060"/>
                </a:solidFill>
              </a:rPr>
              <a:t>when</a:t>
            </a:r>
            <a:r>
              <a:rPr lang="de-DE" sz="1400" dirty="0">
                <a:solidFill>
                  <a:srgbClr val="002060"/>
                </a:solidFill>
              </a:rPr>
              <a:t> he </a:t>
            </a:r>
            <a:r>
              <a:rPr lang="de-DE" sz="1400" dirty="0" err="1">
                <a:solidFill>
                  <a:srgbClr val="002060"/>
                </a:solidFill>
              </a:rPr>
              <a:t>hits</a:t>
            </a:r>
            <a:r>
              <a:rPr lang="de-DE" sz="1400" dirty="0">
                <a:solidFill>
                  <a:srgbClr val="002060"/>
                </a:solidFill>
              </a:rPr>
              <a:t> </a:t>
            </a:r>
            <a:r>
              <a:rPr lang="de-DE" sz="1400" dirty="0" err="1">
                <a:solidFill>
                  <a:srgbClr val="002060"/>
                </a:solidFill>
              </a:rPr>
              <a:t>the</a:t>
            </a:r>
            <a:r>
              <a:rPr lang="de-DE" sz="1400" dirty="0">
                <a:solidFill>
                  <a:srgbClr val="002060"/>
                </a:solidFill>
              </a:rPr>
              <a:t> „Show </a:t>
            </a:r>
            <a:r>
              <a:rPr lang="de-DE" sz="1400" dirty="0" err="1">
                <a:solidFill>
                  <a:srgbClr val="002060"/>
                </a:solidFill>
              </a:rPr>
              <a:t>extended</a:t>
            </a:r>
            <a:r>
              <a:rPr lang="de-DE" sz="1400" dirty="0">
                <a:solidFill>
                  <a:srgbClr val="002060"/>
                </a:solidFill>
              </a:rPr>
              <a:t> List“ </a:t>
            </a:r>
            <a:r>
              <a:rPr lang="de-DE" sz="1400" dirty="0" err="1">
                <a:solidFill>
                  <a:srgbClr val="002060"/>
                </a:solidFill>
              </a:rPr>
              <a:t>button</a:t>
            </a:r>
            <a:r>
              <a:rPr lang="de-DE" sz="1400" dirty="0">
                <a:solidFill>
                  <a:srgbClr val="002060"/>
                </a:solidFill>
              </a:rPr>
              <a:t>.</a:t>
            </a:r>
            <a:r>
              <a:rPr lang="de-DE" dirty="0">
                <a:solidFill>
                  <a:srgbClr val="002060"/>
                </a:solidFill>
              </a:rPr>
              <a:t>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90107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3" y="2266197"/>
            <a:ext cx="0" cy="237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771B51F3-76CB-40EA-9ACA-27632D1E2160}"/>
              </a:ext>
            </a:extLst>
          </p:cNvPr>
          <p:cNvCxnSpPr>
            <a:cxnSpLocks/>
            <a:stCxn id="9" idx="2"/>
            <a:endCxn id="31" idx="0"/>
          </p:cNvCxnSpPr>
          <p:nvPr/>
        </p:nvCxnSpPr>
        <p:spPr>
          <a:xfrm>
            <a:off x="2027653" y="2869164"/>
            <a:ext cx="0" cy="310474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EE09B8EE-1850-43F8-BAC9-DEB6F34BE18D}"/>
              </a:ext>
            </a:extLst>
          </p:cNvPr>
          <p:cNvSpPr/>
          <p:nvPr/>
        </p:nvSpPr>
        <p:spPr>
          <a:xfrm>
            <a:off x="4646954" y="2113368"/>
            <a:ext cx="3452013" cy="44137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Page: </a:t>
            </a:r>
            <a:r>
              <a:rPr lang="de-DE" sz="1200" dirty="0" err="1">
                <a:solidFill>
                  <a:srgbClr val="04276E"/>
                </a:solidFill>
              </a:rPr>
              <a:t>OnAction</a:t>
            </a:r>
            <a:r>
              <a:rPr lang="de-DE" sz="1200" dirty="0">
                <a:solidFill>
                  <a:srgbClr val="04276E"/>
                </a:solidFill>
              </a:rPr>
              <a:t> Trigger</a:t>
            </a:r>
          </a:p>
          <a:p>
            <a:r>
              <a:rPr lang="de-DE" sz="1200" dirty="0">
                <a:solidFill>
                  <a:srgbClr val="04276E"/>
                </a:solidFill>
              </a:rPr>
              <a:t>	</a:t>
            </a:r>
            <a:r>
              <a:rPr lang="de-DE" sz="1200" i="1" dirty="0" err="1">
                <a:solidFill>
                  <a:srgbClr val="04276E"/>
                </a:solidFill>
              </a:rPr>
              <a:t>calls</a:t>
            </a:r>
            <a:r>
              <a:rPr lang="de-DE" sz="1200" i="1" dirty="0">
                <a:solidFill>
                  <a:srgbClr val="04276E"/>
                </a:solidFill>
              </a:rPr>
              <a:t> </a:t>
            </a:r>
            <a:r>
              <a:rPr lang="de-DE" sz="1200" i="1" dirty="0" err="1">
                <a:solidFill>
                  <a:srgbClr val="04276E"/>
                </a:solidFill>
              </a:rPr>
              <a:t>Object</a:t>
            </a:r>
            <a:r>
              <a:rPr lang="de-DE" sz="1200" i="1" dirty="0">
                <a:solidFill>
                  <a:srgbClr val="04276E"/>
                </a:solidFill>
              </a:rPr>
              <a:t> CU</a:t>
            </a:r>
          </a:p>
        </p:txBody>
      </p:sp>
      <p:sp>
        <p:nvSpPr>
          <p:cNvPr id="28" name="Rechteck 27">
            <a:extLst>
              <a:ext uri="{FF2B5EF4-FFF2-40B4-BE49-F238E27FC236}">
                <a16:creationId xmlns:a16="http://schemas.microsoft.com/office/drawing/2014/main" id="{86CF19BC-D5D6-4647-88F8-A499F1A77903}"/>
              </a:ext>
            </a:extLst>
          </p:cNvPr>
          <p:cNvSpPr/>
          <p:nvPr/>
        </p:nvSpPr>
        <p:spPr>
          <a:xfrm>
            <a:off x="4646954" y="2830617"/>
            <a:ext cx="3452016" cy="44137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ObjectCU</a:t>
            </a:r>
            <a:r>
              <a:rPr lang="de-DE" sz="1200" dirty="0">
                <a:solidFill>
                  <a:srgbClr val="04276E"/>
                </a:solidFill>
              </a:rPr>
              <a:t>(Page): </a:t>
            </a:r>
            <a:r>
              <a:rPr lang="de-DE" sz="1200" dirty="0" err="1">
                <a:solidFill>
                  <a:srgbClr val="04276E"/>
                </a:solidFill>
              </a:rPr>
              <a:t>QueryLaunchExtendedList</a:t>
            </a:r>
            <a:r>
              <a:rPr lang="de-DE" sz="1200" dirty="0">
                <a:solidFill>
                  <a:srgbClr val="04276E"/>
                </a:solidFill>
              </a:rPr>
              <a:t>(…)</a:t>
            </a:r>
          </a:p>
          <a:p>
            <a:r>
              <a:rPr lang="de-DE" sz="1200" dirty="0">
                <a:solidFill>
                  <a:srgbClr val="04276E"/>
                </a:solidFill>
              </a:rPr>
              <a:t>	</a:t>
            </a:r>
            <a:r>
              <a:rPr lang="de-DE" sz="1200" i="1" dirty="0" err="1">
                <a:solidFill>
                  <a:srgbClr val="04276E"/>
                </a:solidFill>
              </a:rPr>
              <a:t>calls</a:t>
            </a:r>
            <a:r>
              <a:rPr lang="de-DE" sz="1200" i="1" dirty="0">
                <a:solidFill>
                  <a:srgbClr val="04276E"/>
                </a:solidFill>
              </a:rPr>
              <a:t> „Agent“</a:t>
            </a:r>
          </a:p>
        </p:txBody>
      </p:sp>
      <p:sp>
        <p:nvSpPr>
          <p:cNvPr id="29" name="Rechteck 28">
            <a:extLst>
              <a:ext uri="{FF2B5EF4-FFF2-40B4-BE49-F238E27FC236}">
                <a16:creationId xmlns:a16="http://schemas.microsoft.com/office/drawing/2014/main" id="{03FDB19F-3E0B-440C-B285-D9FAA8DCF538}"/>
              </a:ext>
            </a:extLst>
          </p:cNvPr>
          <p:cNvSpPr/>
          <p:nvPr/>
        </p:nvSpPr>
        <p:spPr>
          <a:xfrm>
            <a:off x="8420634" y="2125845"/>
            <a:ext cx="3604410" cy="42470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Table Currency: </a:t>
            </a:r>
            <a:r>
              <a:rPr lang="de-DE" sz="1200" dirty="0" err="1">
                <a:solidFill>
                  <a:srgbClr val="04276E"/>
                </a:solidFill>
              </a:rPr>
              <a:t>LaunchExtendedList</a:t>
            </a:r>
            <a:r>
              <a:rPr lang="de-DE" sz="1200" dirty="0">
                <a:solidFill>
                  <a:srgbClr val="04276E"/>
                </a:solidFill>
              </a:rPr>
              <a:t>(</a:t>
            </a:r>
            <a:r>
              <a:rPr lang="de-DE" sz="1200" dirty="0" err="1">
                <a:solidFill>
                  <a:srgbClr val="04276E"/>
                </a:solidFill>
              </a:rPr>
              <a:t>HideDialog</a:t>
            </a:r>
            <a:r>
              <a:rPr lang="de-DE" sz="1200" dirty="0">
                <a:solidFill>
                  <a:srgbClr val="04276E"/>
                </a:solidFill>
              </a:rPr>
              <a:t>, …)</a:t>
            </a:r>
          </a:p>
          <a:p>
            <a:r>
              <a:rPr lang="de-DE" sz="1200" dirty="0">
                <a:solidFill>
                  <a:srgbClr val="04276E"/>
                </a:solidFill>
              </a:rPr>
              <a:t>	</a:t>
            </a:r>
            <a:r>
              <a:rPr lang="de-DE" sz="1200" i="1" dirty="0" err="1">
                <a:solidFill>
                  <a:srgbClr val="04276E"/>
                </a:solidFill>
              </a:rPr>
              <a:t>calls</a:t>
            </a:r>
            <a:r>
              <a:rPr lang="de-DE" sz="1200" i="1" dirty="0">
                <a:solidFill>
                  <a:srgbClr val="04276E"/>
                </a:solidFill>
              </a:rPr>
              <a:t> </a:t>
            </a:r>
            <a:r>
              <a:rPr lang="de-DE" sz="1200" i="1" dirty="0" err="1">
                <a:solidFill>
                  <a:srgbClr val="04276E"/>
                </a:solidFill>
              </a:rPr>
              <a:t>Object</a:t>
            </a:r>
            <a:r>
              <a:rPr lang="de-DE" sz="1200" i="1" dirty="0">
                <a:solidFill>
                  <a:srgbClr val="04276E"/>
                </a:solidFill>
              </a:rPr>
              <a:t> CU</a:t>
            </a:r>
          </a:p>
        </p:txBody>
      </p:sp>
      <p:sp>
        <p:nvSpPr>
          <p:cNvPr id="30" name="Rechteck 29">
            <a:extLst>
              <a:ext uri="{FF2B5EF4-FFF2-40B4-BE49-F238E27FC236}">
                <a16:creationId xmlns:a16="http://schemas.microsoft.com/office/drawing/2014/main" id="{9294D889-1A3B-44B4-A3F0-FA9D5D5B7DFB}"/>
              </a:ext>
            </a:extLst>
          </p:cNvPr>
          <p:cNvSpPr/>
          <p:nvPr/>
        </p:nvSpPr>
        <p:spPr>
          <a:xfrm>
            <a:off x="8420634" y="2766846"/>
            <a:ext cx="3604416" cy="50514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ObjectCU</a:t>
            </a:r>
            <a:r>
              <a:rPr lang="de-DE" sz="1200" dirty="0">
                <a:solidFill>
                  <a:srgbClr val="04276E"/>
                </a:solidFill>
              </a:rPr>
              <a:t>(Table) : </a:t>
            </a:r>
            <a:r>
              <a:rPr lang="de-DE" sz="1200" dirty="0" err="1">
                <a:solidFill>
                  <a:srgbClr val="04276E"/>
                </a:solidFill>
              </a:rPr>
              <a:t>LaunchExtendedList</a:t>
            </a:r>
            <a:r>
              <a:rPr lang="de-DE" sz="1200" dirty="0">
                <a:solidFill>
                  <a:srgbClr val="04276E"/>
                </a:solidFill>
              </a:rPr>
              <a:t>(</a:t>
            </a:r>
            <a:r>
              <a:rPr lang="de-DE" sz="1200" dirty="0" err="1">
                <a:solidFill>
                  <a:srgbClr val="04276E"/>
                </a:solidFill>
              </a:rPr>
              <a:t>HideDialog</a:t>
            </a:r>
            <a:r>
              <a:rPr lang="de-DE" sz="1200" dirty="0">
                <a:solidFill>
                  <a:srgbClr val="04276E"/>
                </a:solidFill>
              </a:rPr>
              <a:t>, …)</a:t>
            </a:r>
          </a:p>
          <a:p>
            <a:r>
              <a:rPr lang="de-DE" sz="1200" dirty="0">
                <a:solidFill>
                  <a:srgbClr val="04276E"/>
                </a:solidFill>
              </a:rPr>
              <a:t>	</a:t>
            </a:r>
            <a:r>
              <a:rPr lang="de-DE" sz="1200" i="1" dirty="0" err="1">
                <a:solidFill>
                  <a:srgbClr val="04276E"/>
                </a:solidFill>
              </a:rPr>
              <a:t>contains</a:t>
            </a:r>
            <a:r>
              <a:rPr lang="de-DE" sz="1200" i="1" dirty="0">
                <a:solidFill>
                  <a:srgbClr val="04276E"/>
                </a:solidFill>
              </a:rPr>
              <a:t> </a:t>
            </a:r>
            <a:r>
              <a:rPr lang="de-DE" sz="1200" i="1" dirty="0" err="1">
                <a:solidFill>
                  <a:srgbClr val="04276E"/>
                </a:solidFill>
              </a:rPr>
              <a:t>functionality</a:t>
            </a:r>
            <a:endParaRPr lang="de-DE" sz="1200" i="1" dirty="0">
              <a:solidFill>
                <a:srgbClr val="04276E"/>
              </a:solidFill>
            </a:endParaRPr>
          </a:p>
        </p:txBody>
      </p:sp>
      <p:cxnSp>
        <p:nvCxnSpPr>
          <p:cNvPr id="5" name="Verbinder: gewinkelt 4">
            <a:extLst>
              <a:ext uri="{FF2B5EF4-FFF2-40B4-BE49-F238E27FC236}">
                <a16:creationId xmlns:a16="http://schemas.microsoft.com/office/drawing/2014/main" id="{B537FDA0-140A-484D-81B4-48B76A48FA52}"/>
              </a:ext>
            </a:extLst>
          </p:cNvPr>
          <p:cNvCxnSpPr>
            <a:cxnSpLocks/>
            <a:stCxn id="28" idx="3"/>
            <a:endCxn id="29" idx="0"/>
          </p:cNvCxnSpPr>
          <p:nvPr/>
        </p:nvCxnSpPr>
        <p:spPr>
          <a:xfrm flipV="1">
            <a:off x="8098970" y="2125845"/>
            <a:ext cx="2123869" cy="925459"/>
          </a:xfrm>
          <a:prstGeom prst="bentConnector4">
            <a:avLst>
              <a:gd name="adj1" fmla="val 7573"/>
              <a:gd name="adj2" fmla="val 12470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FD4936FE-7C94-4D1E-9C6F-4D02BD1C9487}"/>
              </a:ext>
            </a:extLst>
          </p:cNvPr>
          <p:cNvCxnSpPr>
            <a:cxnSpLocks/>
            <a:stCxn id="27" idx="2"/>
            <a:endCxn id="28" idx="0"/>
          </p:cNvCxnSpPr>
          <p:nvPr/>
        </p:nvCxnSpPr>
        <p:spPr>
          <a:xfrm>
            <a:off x="6372961" y="2554742"/>
            <a:ext cx="1" cy="2758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4B8B85FA-32FB-4B49-8BAB-A77EB163F756}"/>
              </a:ext>
            </a:extLst>
          </p:cNvPr>
          <p:cNvCxnSpPr>
            <a:cxnSpLocks/>
            <a:stCxn id="29" idx="2"/>
            <a:endCxn id="30" idx="0"/>
          </p:cNvCxnSpPr>
          <p:nvPr/>
        </p:nvCxnSpPr>
        <p:spPr>
          <a:xfrm>
            <a:off x="10222839" y="2550552"/>
            <a:ext cx="3" cy="21629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323A09E5-8A17-4A63-8293-6B4034B64B03}"/>
              </a:ext>
            </a:extLst>
          </p:cNvPr>
          <p:cNvSpPr txBox="1"/>
          <p:nvPr/>
        </p:nvSpPr>
        <p:spPr>
          <a:xfrm>
            <a:off x="8571874" y="3510735"/>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cxnSp>
        <p:nvCxnSpPr>
          <p:cNvPr id="57" name="Verbinder: gewinkelt 56">
            <a:extLst>
              <a:ext uri="{FF2B5EF4-FFF2-40B4-BE49-F238E27FC236}">
                <a16:creationId xmlns:a16="http://schemas.microsoft.com/office/drawing/2014/main" id="{06806E00-351D-4613-892B-147EDFF9CEAC}"/>
              </a:ext>
            </a:extLst>
          </p:cNvPr>
          <p:cNvCxnSpPr>
            <a:cxnSpLocks/>
            <a:stCxn id="9" idx="3"/>
            <a:endCxn id="50" idx="1"/>
          </p:cNvCxnSpPr>
          <p:nvPr/>
        </p:nvCxnSpPr>
        <p:spPr>
          <a:xfrm>
            <a:off x="3695306" y="2686602"/>
            <a:ext cx="951648" cy="2550571"/>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pic>
        <p:nvPicPr>
          <p:cNvPr id="50" name="Grafik 49">
            <a:extLst>
              <a:ext uri="{FF2B5EF4-FFF2-40B4-BE49-F238E27FC236}">
                <a16:creationId xmlns:a16="http://schemas.microsoft.com/office/drawing/2014/main" id="{797C0016-2E01-4307-BB36-BA41B94AC94F}"/>
              </a:ext>
            </a:extLst>
          </p:cNvPr>
          <p:cNvPicPr>
            <a:picLocks noChangeAspect="1"/>
          </p:cNvPicPr>
          <p:nvPr/>
        </p:nvPicPr>
        <p:blipFill>
          <a:blip r:embed="rId4"/>
          <a:stretch>
            <a:fillRect/>
          </a:stretch>
        </p:blipFill>
        <p:spPr>
          <a:xfrm>
            <a:off x="4646954" y="3694769"/>
            <a:ext cx="3305151" cy="3084808"/>
          </a:xfrm>
          <a:prstGeom prst="rect">
            <a:avLst/>
          </a:prstGeom>
        </p:spPr>
      </p:pic>
      <p:cxnSp>
        <p:nvCxnSpPr>
          <p:cNvPr id="61" name="Verbinder: gewinkelt 60">
            <a:extLst>
              <a:ext uri="{FF2B5EF4-FFF2-40B4-BE49-F238E27FC236}">
                <a16:creationId xmlns:a16="http://schemas.microsoft.com/office/drawing/2014/main" id="{A6191154-4577-4D72-B833-9E48AAD10609}"/>
              </a:ext>
            </a:extLst>
          </p:cNvPr>
          <p:cNvCxnSpPr>
            <a:cxnSpLocks/>
            <a:stCxn id="9" idx="3"/>
            <a:endCxn id="27" idx="0"/>
          </p:cNvCxnSpPr>
          <p:nvPr/>
        </p:nvCxnSpPr>
        <p:spPr>
          <a:xfrm flipV="1">
            <a:off x="3695306" y="2113368"/>
            <a:ext cx="2677655" cy="573234"/>
          </a:xfrm>
          <a:prstGeom prst="bentConnector4">
            <a:avLst>
              <a:gd name="adj1" fmla="val 17770"/>
              <a:gd name="adj2" fmla="val 139879"/>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96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7" grpId="0" animBg="1"/>
      <p:bldP spid="28" grpId="0" animBg="1"/>
      <p:bldP spid="29" grpId="0" animBg="1"/>
      <p:bldP spid="30"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0000"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11.5  </a:t>
            </a:r>
          </a:p>
          <a:p>
            <a:pPr algn="ctr"/>
            <a:endParaRPr lang="de-DE" sz="6000" dirty="0"/>
          </a:p>
          <a:p>
            <a:pPr algn="ctr"/>
            <a:r>
              <a:rPr lang="en-GB" sz="6000" dirty="0"/>
              <a:t>Table Relations and Txt2AL converter</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44</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3286474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11.5 | </a:t>
            </a:r>
            <a:r>
              <a:rPr lang="en-GB" dirty="0"/>
              <a:t>Table Relations and the Txt2AL converter</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45</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4230250" y="170968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Convert</a:t>
            </a:r>
            <a:r>
              <a:rPr lang="de-DE" sz="1400" dirty="0">
                <a:solidFill>
                  <a:srgbClr val="002060"/>
                </a:solidFill>
              </a:rPr>
              <a:t> Table 39 „</a:t>
            </a:r>
            <a:r>
              <a:rPr lang="de-DE" sz="1400" dirty="0" err="1">
                <a:solidFill>
                  <a:srgbClr val="002060"/>
                </a:solidFill>
              </a:rPr>
              <a:t>Purchase</a:t>
            </a:r>
            <a:r>
              <a:rPr lang="de-DE" sz="1400" dirty="0">
                <a:solidFill>
                  <a:srgbClr val="002060"/>
                </a:solidFill>
              </a:rPr>
              <a:t> Line“</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403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Gain </a:t>
            </a:r>
            <a:r>
              <a:rPr lang="de-DE" dirty="0" err="1">
                <a:solidFill>
                  <a:srgbClr val="002060"/>
                </a:solidFill>
              </a:rPr>
              <a:t>insight</a:t>
            </a:r>
            <a:r>
              <a:rPr lang="de-DE" dirty="0">
                <a:solidFill>
                  <a:srgbClr val="002060"/>
                </a:solidFill>
              </a:rPr>
              <a:t> </a:t>
            </a:r>
            <a:r>
              <a:rPr lang="de-DE" dirty="0" err="1">
                <a:solidFill>
                  <a:srgbClr val="002060"/>
                </a:solidFill>
              </a:rPr>
              <a:t>into</a:t>
            </a:r>
            <a:r>
              <a:rPr lang="de-DE" dirty="0">
                <a:solidFill>
                  <a:srgbClr val="002060"/>
                </a:solidFill>
              </a:rPr>
              <a:t> </a:t>
            </a:r>
            <a:r>
              <a:rPr lang="de-DE" dirty="0" err="1">
                <a:solidFill>
                  <a:srgbClr val="002060"/>
                </a:solidFill>
              </a:rPr>
              <a:t>the</a:t>
            </a:r>
            <a:r>
              <a:rPr lang="de-DE" dirty="0">
                <a:solidFill>
                  <a:srgbClr val="002060"/>
                </a:solidFill>
              </a:rPr>
              <a:t> </a:t>
            </a:r>
            <a:r>
              <a:rPr lang="de-DE" dirty="0" err="1">
                <a:solidFill>
                  <a:srgbClr val="002060"/>
                </a:solidFill>
              </a:rPr>
              <a:t>syntax</a:t>
            </a:r>
            <a:r>
              <a:rPr lang="de-DE" dirty="0">
                <a:solidFill>
                  <a:srgbClr val="002060"/>
                </a:solidFill>
              </a:rPr>
              <a:t> </a:t>
            </a:r>
            <a:r>
              <a:rPr lang="de-DE" dirty="0" err="1">
                <a:solidFill>
                  <a:srgbClr val="002060"/>
                </a:solidFill>
              </a:rPr>
              <a:t>of</a:t>
            </a:r>
            <a:r>
              <a:rPr lang="de-DE" dirty="0">
                <a:solidFill>
                  <a:srgbClr val="002060"/>
                </a:solidFill>
              </a:rPr>
              <a:t> Table Relations </a:t>
            </a:r>
            <a:r>
              <a:rPr lang="de-DE" dirty="0" err="1">
                <a:solidFill>
                  <a:srgbClr val="002060"/>
                </a:solidFill>
              </a:rPr>
              <a:t>by</a:t>
            </a:r>
            <a:r>
              <a:rPr lang="de-DE" dirty="0">
                <a:solidFill>
                  <a:srgbClr val="002060"/>
                </a:solidFill>
              </a:rPr>
              <a:t> „Txt2AL </a:t>
            </a:r>
            <a:r>
              <a:rPr lang="de-DE" dirty="0" err="1">
                <a:solidFill>
                  <a:srgbClr val="002060"/>
                </a:solidFill>
              </a:rPr>
              <a:t>Converting</a:t>
            </a:r>
            <a:r>
              <a:rPr lang="de-DE" dirty="0">
                <a:solidFill>
                  <a:srgbClr val="002060"/>
                </a:solidFill>
              </a:rPr>
              <a:t>“ </a:t>
            </a:r>
            <a:r>
              <a:rPr lang="de-DE" dirty="0" err="1">
                <a:solidFill>
                  <a:srgbClr val="002060"/>
                </a:solidFill>
              </a:rPr>
              <a:t>table</a:t>
            </a:r>
            <a:r>
              <a:rPr lang="de-DE" dirty="0">
                <a:solidFill>
                  <a:srgbClr val="002060"/>
                </a:solidFill>
              </a:rPr>
              <a:t> 39 „</a:t>
            </a:r>
            <a:r>
              <a:rPr lang="de-DE" dirty="0" err="1">
                <a:solidFill>
                  <a:srgbClr val="002060"/>
                </a:solidFill>
              </a:rPr>
              <a:t>Purchase</a:t>
            </a:r>
            <a:r>
              <a:rPr lang="de-DE" dirty="0">
                <a:solidFill>
                  <a:srgbClr val="002060"/>
                </a:solidFill>
              </a:rPr>
              <a:t> Line“</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70968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Configure</a:t>
            </a:r>
            <a:r>
              <a:rPr lang="de-DE" sz="1400" dirty="0">
                <a:solidFill>
                  <a:srgbClr val="002060"/>
                </a:solidFill>
              </a:rPr>
              <a:t> Txt2AL </a:t>
            </a:r>
            <a:r>
              <a:rPr lang="de-DE" sz="1400" dirty="0" err="1">
                <a:solidFill>
                  <a:srgbClr val="002060"/>
                </a:solidFill>
              </a:rPr>
              <a:t>COnverter</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3"/>
            <a:endCxn id="9" idx="1"/>
          </p:cNvCxnSpPr>
          <p:nvPr/>
        </p:nvCxnSpPr>
        <p:spPr>
          <a:xfrm>
            <a:off x="3695306" y="1892246"/>
            <a:ext cx="534944"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Verbinder: gewinkelt 50">
            <a:extLst>
              <a:ext uri="{FF2B5EF4-FFF2-40B4-BE49-F238E27FC236}">
                <a16:creationId xmlns:a16="http://schemas.microsoft.com/office/drawing/2014/main" id="{48865260-B65E-4A17-B2EB-99224C35FF0B}"/>
              </a:ext>
            </a:extLst>
          </p:cNvPr>
          <p:cNvCxnSpPr>
            <a:cxnSpLocks/>
            <a:stCxn id="52" idx="2"/>
            <a:endCxn id="10" idx="0"/>
          </p:cNvCxnSpPr>
          <p:nvPr/>
        </p:nvCxnSpPr>
        <p:spPr>
          <a:xfrm rot="5400000">
            <a:off x="7753133" y="487136"/>
            <a:ext cx="442428" cy="3593561"/>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7935909" y="1697577"/>
            <a:ext cx="3670435" cy="3651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FF0000"/>
                </a:solidFill>
              </a:rPr>
              <a:t>Learn</a:t>
            </a:r>
            <a:r>
              <a:rPr lang="de-DE" sz="1400" dirty="0">
                <a:solidFill>
                  <a:srgbClr val="FF0000"/>
                </a:solidFill>
              </a:rPr>
              <a:t> </a:t>
            </a:r>
            <a:r>
              <a:rPr lang="de-DE" sz="1400" dirty="0" err="1">
                <a:solidFill>
                  <a:srgbClr val="FF0000"/>
                </a:solidFill>
              </a:rPr>
              <a:t>the</a:t>
            </a:r>
            <a:r>
              <a:rPr lang="de-DE" sz="1400" dirty="0">
                <a:solidFill>
                  <a:srgbClr val="FF0000"/>
                </a:solidFill>
              </a:rPr>
              <a:t> </a:t>
            </a:r>
            <a:r>
              <a:rPr lang="de-DE" sz="1400" dirty="0" err="1">
                <a:solidFill>
                  <a:srgbClr val="FF0000"/>
                </a:solidFill>
              </a:rPr>
              <a:t>syntax</a:t>
            </a:r>
            <a:r>
              <a:rPr lang="de-DE" sz="1400" dirty="0">
                <a:solidFill>
                  <a:srgbClr val="FF0000"/>
                </a:solidFill>
              </a:rPr>
              <a:t> </a:t>
            </a:r>
            <a:r>
              <a:rPr lang="de-DE" sz="1400" dirty="0" err="1">
                <a:solidFill>
                  <a:srgbClr val="FF0000"/>
                </a:solidFill>
              </a:rPr>
              <a:t>of</a:t>
            </a:r>
            <a:r>
              <a:rPr lang="de-DE" sz="1400" dirty="0">
                <a:solidFill>
                  <a:srgbClr val="FF0000"/>
                </a:solidFill>
              </a:rPr>
              <a:t> „Table Relation Property“</a:t>
            </a:r>
            <a:endParaRPr lang="en-GB" sz="1400" dirty="0">
              <a:solidFill>
                <a:srgbClr val="FF000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3"/>
            <a:endCxn id="52" idx="1"/>
          </p:cNvCxnSpPr>
          <p:nvPr/>
        </p:nvCxnSpPr>
        <p:spPr>
          <a:xfrm flipV="1">
            <a:off x="7565557" y="1880140"/>
            <a:ext cx="370352" cy="1210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9498B103-FF7E-4C51-BCAD-E00B8107BFE7}"/>
              </a:ext>
            </a:extLst>
          </p:cNvPr>
          <p:cNvPicPr>
            <a:picLocks noChangeAspect="1"/>
          </p:cNvPicPr>
          <p:nvPr/>
        </p:nvPicPr>
        <p:blipFill>
          <a:blip r:embed="rId4"/>
          <a:stretch>
            <a:fillRect/>
          </a:stretch>
        </p:blipFill>
        <p:spPr>
          <a:xfrm>
            <a:off x="330087" y="2505130"/>
            <a:ext cx="11694957" cy="3967194"/>
          </a:xfrm>
          <a:prstGeom prst="rect">
            <a:avLst/>
          </a:prstGeom>
        </p:spPr>
      </p:pic>
    </p:spTree>
    <p:extLst>
      <p:ext uri="{BB962C8B-B14F-4D97-AF65-F5344CB8AC3E}">
        <p14:creationId xmlns:p14="http://schemas.microsoft.com/office/powerpoint/2010/main" val="1648311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31424"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12  </a:t>
            </a:r>
          </a:p>
          <a:p>
            <a:pPr algn="ctr"/>
            <a:endParaRPr lang="de-DE" sz="6000" dirty="0"/>
          </a:p>
          <a:p>
            <a:pPr algn="ctr"/>
            <a:r>
              <a:rPr lang="de-DE" sz="6000" dirty="0"/>
              <a:t>Module </a:t>
            </a:r>
            <a:r>
              <a:rPr lang="en-GB" sz="6000" dirty="0"/>
              <a:t>Hazard Category Part 1</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46</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836977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12 | Module </a:t>
            </a:r>
            <a:r>
              <a:rPr lang="en-GB" dirty="0"/>
              <a:t>Hazard Category Part 1</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47</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72075" y="558142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Setup proper File </a:t>
            </a:r>
            <a:r>
              <a:rPr lang="de-DE" sz="1400" dirty="0" err="1">
                <a:solidFill>
                  <a:srgbClr val="002060"/>
                </a:solidFill>
              </a:rPr>
              <a:t>Structure</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099"/>
            <a:ext cx="9915213" cy="37412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FRD</a:t>
            </a:r>
          </a:p>
          <a:p>
            <a:r>
              <a:rPr lang="en-GB" sz="1400" dirty="0">
                <a:solidFill>
                  <a:srgbClr val="002060"/>
                </a:solidFill>
              </a:rPr>
              <a:t>It shall be possible to group Items according to their "Hazard Category". "Hazard Categories" should be freely definable. When an article is purchased via ordering, its "Hazard Category" is to be displayed in the purchasing document and should be changeable there. During the course of item posting, the "Hazard Category" has to be transferred into the "Item Ledger Entries" and, if indicated, into the posted purchase documents.</a:t>
            </a:r>
          </a:p>
          <a:p>
            <a:endParaRPr lang="en-GB" sz="1400" dirty="0">
              <a:solidFill>
                <a:srgbClr val="002060"/>
              </a:solidFill>
            </a:endParaRPr>
          </a:p>
          <a:p>
            <a:r>
              <a:rPr lang="en-GB" sz="1400" dirty="0">
                <a:solidFill>
                  <a:srgbClr val="002060"/>
                </a:solidFill>
              </a:rPr>
              <a:t>No other processes are to be respected.</a:t>
            </a:r>
          </a:p>
          <a:p>
            <a:r>
              <a:rPr lang="en-GB" sz="1400" dirty="0">
                <a:solidFill>
                  <a:srgbClr val="002060"/>
                </a:solidFill>
              </a:rPr>
              <a:t>No further details have to be respected concerning, e.g., manipulations of partially posted documents etc..</a:t>
            </a:r>
          </a:p>
          <a:p>
            <a:endParaRPr lang="en-GB" sz="1400" dirty="0">
              <a:solidFill>
                <a:srgbClr val="002060"/>
              </a:solidFill>
            </a:endParaRPr>
          </a:p>
          <a:p>
            <a:r>
              <a:rPr lang="de-DE" sz="1400" dirty="0">
                <a:solidFill>
                  <a:srgbClr val="002060"/>
                </a:solidFill>
              </a:rPr>
              <a:t>G</a:t>
            </a:r>
            <a:r>
              <a:rPr lang="en-GB" sz="1400" dirty="0">
                <a:solidFill>
                  <a:srgbClr val="002060"/>
                </a:solidFill>
              </a:rPr>
              <a:t>AP-AL-004: Hazard Categories</a:t>
            </a:r>
          </a:p>
          <a:p>
            <a:r>
              <a:rPr lang="de-DE" sz="1400" dirty="0">
                <a:solidFill>
                  <a:srgbClr val="002060"/>
                </a:solidFill>
              </a:rPr>
              <a:t>A</a:t>
            </a:r>
            <a:r>
              <a:rPr lang="en-GB" sz="1400" dirty="0">
                <a:solidFill>
                  <a:srgbClr val="002060"/>
                </a:solidFill>
              </a:rPr>
              <a:t> new Data Structure “Hazard Category” is to be implemented </a:t>
            </a:r>
          </a:p>
          <a:p>
            <a:r>
              <a:rPr lang="en-GB" sz="1400" dirty="0">
                <a:solidFill>
                  <a:srgbClr val="002060"/>
                </a:solidFill>
              </a:rPr>
              <a:t>(Table 60100 “Hazard Category” and List Page 60100 “Hazard Categories”). </a:t>
            </a:r>
          </a:p>
          <a:p>
            <a:r>
              <a:rPr lang="de-DE" sz="1200" i="1" dirty="0">
                <a:solidFill>
                  <a:srgbClr val="002060"/>
                </a:solidFill>
              </a:rPr>
              <a:t>Hazard </a:t>
            </a:r>
            <a:r>
              <a:rPr lang="de-DE" sz="1200" i="1" dirty="0" err="1">
                <a:solidFill>
                  <a:srgbClr val="002060"/>
                </a:solidFill>
              </a:rPr>
              <a:t>Category</a:t>
            </a:r>
            <a:endParaRPr lang="de-DE" sz="1200" i="1" dirty="0">
              <a:solidFill>
                <a:srgbClr val="002060"/>
              </a:solidFill>
            </a:endParaRPr>
          </a:p>
          <a:p>
            <a:r>
              <a:rPr lang="de-DE" sz="1200" i="1" dirty="0">
                <a:solidFill>
                  <a:srgbClr val="002060"/>
                </a:solidFill>
              </a:rPr>
              <a:t>	Code	Code 20</a:t>
            </a:r>
          </a:p>
          <a:p>
            <a:r>
              <a:rPr lang="de-DE" sz="1200" i="1" dirty="0">
                <a:solidFill>
                  <a:srgbClr val="002060"/>
                </a:solidFill>
              </a:rPr>
              <a:t>	Description	Text 80</a:t>
            </a:r>
            <a:endParaRPr lang="en-GB" sz="1200" i="1" dirty="0">
              <a:solidFill>
                <a:srgbClr val="002060"/>
              </a:solidFill>
            </a:endParaRPr>
          </a:p>
          <a:p>
            <a:r>
              <a:rPr lang="en-GB" sz="1400" dirty="0">
                <a:solidFill>
                  <a:srgbClr val="002060"/>
                </a:solidFill>
              </a:rPr>
              <a:t>It shall not be possible to  enter “empty” categories.</a:t>
            </a:r>
          </a:p>
          <a:p>
            <a:r>
              <a:rPr lang="de-DE" sz="1400" dirty="0">
                <a:solidFill>
                  <a:srgbClr val="002060"/>
                </a:solidFill>
              </a:rPr>
              <a:t>T</a:t>
            </a:r>
            <a:r>
              <a:rPr lang="en-GB" sz="1400" dirty="0">
                <a:solidFill>
                  <a:srgbClr val="002060"/>
                </a:solidFill>
              </a:rPr>
              <a:t>he new page shall be accessible via the search functionality.</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72075" y="4914788"/>
            <a:ext cx="3335307" cy="51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and Setup </a:t>
            </a:r>
            <a:r>
              <a:rPr lang="de-DE" sz="1400" dirty="0" err="1">
                <a:solidFill>
                  <a:srgbClr val="002060"/>
                </a:solidFill>
              </a:rPr>
              <a:t>new</a:t>
            </a:r>
            <a:r>
              <a:rPr lang="de-DE" sz="1400" dirty="0">
                <a:solidFill>
                  <a:srgbClr val="002060"/>
                </a:solidFill>
              </a:rPr>
              <a:t> AL Project </a:t>
            </a:r>
          </a:p>
          <a:p>
            <a:pPr algn="ctr"/>
            <a:r>
              <a:rPr lang="de-DE" sz="1400" dirty="0">
                <a:solidFill>
                  <a:srgbClr val="002060"/>
                </a:solidFill>
              </a:rPr>
              <a:t>„Hazard </a:t>
            </a:r>
            <a:r>
              <a:rPr lang="de-DE" sz="1400" dirty="0" err="1">
                <a:solidFill>
                  <a:srgbClr val="002060"/>
                </a:solidFill>
              </a:rPr>
              <a:t>Categories</a:t>
            </a:r>
            <a:r>
              <a:rPr lang="de-DE" sz="1400" dirty="0">
                <a:solidFill>
                  <a:srgbClr val="002060"/>
                </a:solidFill>
              </a:rPr>
              <a: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39729" y="5430669"/>
            <a:ext cx="0" cy="15075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5" name="Rechteck 24">
            <a:extLst>
              <a:ext uri="{FF2B5EF4-FFF2-40B4-BE49-F238E27FC236}">
                <a16:creationId xmlns:a16="http://schemas.microsoft.com/office/drawing/2014/main" id="{72FCC2A6-2F33-4483-AEBB-7CD4D60F6D67}"/>
              </a:ext>
            </a:extLst>
          </p:cNvPr>
          <p:cNvSpPr/>
          <p:nvPr/>
        </p:nvSpPr>
        <p:spPr>
          <a:xfrm>
            <a:off x="372075" y="616407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GAP-AL-004</a:t>
            </a:r>
            <a:endParaRPr lang="en-GB" sz="1400" dirty="0">
              <a:solidFill>
                <a:srgbClr val="002060"/>
              </a:solidFill>
            </a:endParaRPr>
          </a:p>
        </p:txBody>
      </p:sp>
      <p:sp>
        <p:nvSpPr>
          <p:cNvPr id="26" name="Rechteck 25">
            <a:extLst>
              <a:ext uri="{FF2B5EF4-FFF2-40B4-BE49-F238E27FC236}">
                <a16:creationId xmlns:a16="http://schemas.microsoft.com/office/drawing/2014/main" id="{55C853EB-B661-4FDA-B4EE-5A57191358DB}"/>
              </a:ext>
            </a:extLst>
          </p:cNvPr>
          <p:cNvSpPr/>
          <p:nvPr/>
        </p:nvSpPr>
        <p:spPr>
          <a:xfrm>
            <a:off x="4508647" y="501111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Don‘t</a:t>
            </a:r>
            <a:r>
              <a:rPr lang="de-DE" sz="1400" dirty="0">
                <a:solidFill>
                  <a:srgbClr val="002060"/>
                </a:solidFill>
              </a:rPr>
              <a:t> </a:t>
            </a:r>
            <a:r>
              <a:rPr lang="de-DE" sz="1400" dirty="0" err="1">
                <a:solidFill>
                  <a:srgbClr val="002060"/>
                </a:solidFill>
              </a:rPr>
              <a:t>forget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Documentation</a:t>
            </a:r>
            <a:endParaRPr lang="en-GB" sz="1400" dirty="0">
              <a:solidFill>
                <a:srgbClr val="002060"/>
              </a:solidFill>
            </a:endParaRPr>
          </a:p>
        </p:txBody>
      </p:sp>
      <p:sp>
        <p:nvSpPr>
          <p:cNvPr id="32" name="Rechteck 31">
            <a:extLst>
              <a:ext uri="{FF2B5EF4-FFF2-40B4-BE49-F238E27FC236}">
                <a16:creationId xmlns:a16="http://schemas.microsoft.com/office/drawing/2014/main" id="{01C5DFE5-599A-4321-A629-02A6BA477EE0}"/>
              </a:ext>
            </a:extLst>
          </p:cNvPr>
          <p:cNvSpPr/>
          <p:nvPr/>
        </p:nvSpPr>
        <p:spPr>
          <a:xfrm>
            <a:off x="4508646" y="554350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Don‘t</a:t>
            </a:r>
            <a:r>
              <a:rPr lang="de-DE" sz="1400" dirty="0">
                <a:solidFill>
                  <a:srgbClr val="002060"/>
                </a:solidFill>
              </a:rPr>
              <a:t> </a:t>
            </a:r>
            <a:r>
              <a:rPr lang="de-DE" sz="1400" dirty="0" err="1">
                <a:solidFill>
                  <a:srgbClr val="002060"/>
                </a:solidFill>
              </a:rPr>
              <a:t>forget</a:t>
            </a:r>
            <a:r>
              <a:rPr lang="de-DE" sz="1400" dirty="0">
                <a:solidFill>
                  <a:srgbClr val="002060"/>
                </a:solidFill>
              </a:rPr>
              <a:t> </a:t>
            </a:r>
            <a:r>
              <a:rPr lang="de-DE" sz="1400" dirty="0" err="1">
                <a:solidFill>
                  <a:srgbClr val="002060"/>
                </a:solidFill>
              </a:rPr>
              <a:t>to</a:t>
            </a:r>
            <a:r>
              <a:rPr lang="de-DE" sz="1400" dirty="0">
                <a:solidFill>
                  <a:srgbClr val="002060"/>
                </a:solidFill>
              </a:rPr>
              <a:t> update </a:t>
            </a:r>
            <a:r>
              <a:rPr lang="de-DE" sz="1400" dirty="0" err="1">
                <a:solidFill>
                  <a:srgbClr val="002060"/>
                </a:solidFill>
              </a:rPr>
              <a:t>the</a:t>
            </a:r>
            <a:r>
              <a:rPr lang="de-DE" sz="1400" dirty="0">
                <a:solidFill>
                  <a:srgbClr val="002060"/>
                </a:solidFill>
              </a:rPr>
              <a:t> „</a:t>
            </a:r>
            <a:r>
              <a:rPr lang="de-DE" sz="1400" dirty="0" err="1">
                <a:solidFill>
                  <a:srgbClr val="002060"/>
                </a:solidFill>
              </a:rPr>
              <a:t>app.tags</a:t>
            </a:r>
            <a:r>
              <a:rPr lang="de-DE" sz="1400" dirty="0">
                <a:solidFill>
                  <a:srgbClr val="002060"/>
                </a:solidFill>
              </a:rPr>
              <a:t>“</a:t>
            </a:r>
            <a:endParaRPr lang="en-GB" sz="1400" dirty="0">
              <a:solidFill>
                <a:srgbClr val="002060"/>
              </a:solidFill>
            </a:endParaRPr>
          </a:p>
        </p:txBody>
      </p:sp>
      <p:sp>
        <p:nvSpPr>
          <p:cNvPr id="33" name="Rechteck 32">
            <a:extLst>
              <a:ext uri="{FF2B5EF4-FFF2-40B4-BE49-F238E27FC236}">
                <a16:creationId xmlns:a16="http://schemas.microsoft.com/office/drawing/2014/main" id="{CA57603D-D219-4531-96FC-7ED73DAF670E}"/>
              </a:ext>
            </a:extLst>
          </p:cNvPr>
          <p:cNvSpPr/>
          <p:nvPr/>
        </p:nvSpPr>
        <p:spPr>
          <a:xfrm>
            <a:off x="4508645" y="6100014"/>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a:t>
            </a:r>
            <a:r>
              <a:rPr lang="de-DE" sz="1400" dirty="0" err="1">
                <a:solidFill>
                  <a:srgbClr val="002060"/>
                </a:solidFill>
              </a:rPr>
              <a:t>implementation</a:t>
            </a:r>
            <a:endParaRPr lang="en-GB" sz="1400" dirty="0">
              <a:solidFill>
                <a:srgbClr val="002060"/>
              </a:solidFill>
            </a:endParaRPr>
          </a:p>
        </p:txBody>
      </p:sp>
      <p:cxnSp>
        <p:nvCxnSpPr>
          <p:cNvPr id="34" name="Gerade Verbindung mit Pfeil 33">
            <a:extLst>
              <a:ext uri="{FF2B5EF4-FFF2-40B4-BE49-F238E27FC236}">
                <a16:creationId xmlns:a16="http://schemas.microsoft.com/office/drawing/2014/main" id="{3090D606-825D-461F-9693-B272378D9893}"/>
              </a:ext>
            </a:extLst>
          </p:cNvPr>
          <p:cNvCxnSpPr>
            <a:cxnSpLocks/>
            <a:stCxn id="9" idx="2"/>
            <a:endCxn id="25" idx="0"/>
          </p:cNvCxnSpPr>
          <p:nvPr/>
        </p:nvCxnSpPr>
        <p:spPr>
          <a:xfrm>
            <a:off x="2039729" y="5946548"/>
            <a:ext cx="0" cy="21753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F19F4DB2-48AC-44D1-871C-2D61369EFF3E}"/>
              </a:ext>
            </a:extLst>
          </p:cNvPr>
          <p:cNvCxnSpPr>
            <a:cxnSpLocks/>
            <a:stCxn id="26" idx="2"/>
            <a:endCxn id="32" idx="0"/>
          </p:cNvCxnSpPr>
          <p:nvPr/>
        </p:nvCxnSpPr>
        <p:spPr>
          <a:xfrm flipH="1">
            <a:off x="6176300" y="5376238"/>
            <a:ext cx="1" cy="16726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58769D61-FE8D-42BE-9B8A-57B750B650C8}"/>
              </a:ext>
            </a:extLst>
          </p:cNvPr>
          <p:cNvCxnSpPr>
            <a:cxnSpLocks/>
            <a:stCxn id="32" idx="2"/>
            <a:endCxn id="33" idx="0"/>
          </p:cNvCxnSpPr>
          <p:nvPr/>
        </p:nvCxnSpPr>
        <p:spPr>
          <a:xfrm flipH="1">
            <a:off x="6176299" y="5908627"/>
            <a:ext cx="1" cy="1913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Verbinder: gewinkelt 38">
            <a:extLst>
              <a:ext uri="{FF2B5EF4-FFF2-40B4-BE49-F238E27FC236}">
                <a16:creationId xmlns:a16="http://schemas.microsoft.com/office/drawing/2014/main" id="{F8590672-77B1-4D00-B224-916CC64DE5B9}"/>
              </a:ext>
            </a:extLst>
          </p:cNvPr>
          <p:cNvCxnSpPr>
            <a:cxnSpLocks/>
            <a:stCxn id="25" idx="3"/>
            <a:endCxn id="26" idx="1"/>
          </p:cNvCxnSpPr>
          <p:nvPr/>
        </p:nvCxnSpPr>
        <p:spPr>
          <a:xfrm flipV="1">
            <a:off x="3707382" y="5193676"/>
            <a:ext cx="801265" cy="1152966"/>
          </a:xfrm>
          <a:prstGeom prst="bentConnector3">
            <a:avLst>
              <a:gd name="adj1" fmla="val 71737"/>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pic>
        <p:nvPicPr>
          <p:cNvPr id="22" name="Grafik 21">
            <a:extLst>
              <a:ext uri="{FF2B5EF4-FFF2-40B4-BE49-F238E27FC236}">
                <a16:creationId xmlns:a16="http://schemas.microsoft.com/office/drawing/2014/main" id="{B1E896B7-4B01-4D13-8047-24D5525832F5}"/>
              </a:ext>
            </a:extLst>
          </p:cNvPr>
          <p:cNvPicPr>
            <a:picLocks noChangeAspect="1"/>
          </p:cNvPicPr>
          <p:nvPr/>
        </p:nvPicPr>
        <p:blipFill>
          <a:blip r:embed="rId4"/>
          <a:stretch>
            <a:fillRect/>
          </a:stretch>
        </p:blipFill>
        <p:spPr>
          <a:xfrm>
            <a:off x="9144774" y="2276851"/>
            <a:ext cx="2880270" cy="4203149"/>
          </a:xfrm>
          <a:prstGeom prst="rect">
            <a:avLst/>
          </a:prstGeom>
        </p:spPr>
      </p:pic>
      <p:cxnSp>
        <p:nvCxnSpPr>
          <p:cNvPr id="44" name="Verbinder: gewinkelt 43">
            <a:extLst>
              <a:ext uri="{FF2B5EF4-FFF2-40B4-BE49-F238E27FC236}">
                <a16:creationId xmlns:a16="http://schemas.microsoft.com/office/drawing/2014/main" id="{76EC2E52-723B-4105-B24B-157C5A515F97}"/>
              </a:ext>
            </a:extLst>
          </p:cNvPr>
          <p:cNvCxnSpPr>
            <a:cxnSpLocks/>
            <a:stCxn id="9" idx="3"/>
            <a:endCxn id="22" idx="2"/>
          </p:cNvCxnSpPr>
          <p:nvPr/>
        </p:nvCxnSpPr>
        <p:spPr>
          <a:xfrm>
            <a:off x="3707382" y="5763986"/>
            <a:ext cx="6877527" cy="716014"/>
          </a:xfrm>
          <a:prstGeom prst="bentConnector4">
            <a:avLst>
              <a:gd name="adj1" fmla="val 4867"/>
              <a:gd name="adj2" fmla="val 131927"/>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 name="Rechteck 1">
            <a:extLst>
              <a:ext uri="{FF2B5EF4-FFF2-40B4-BE49-F238E27FC236}">
                <a16:creationId xmlns:a16="http://schemas.microsoft.com/office/drawing/2014/main" id="{8B925912-0214-4FC3-A107-1F59292A6250}"/>
              </a:ext>
            </a:extLst>
          </p:cNvPr>
          <p:cNvSpPr/>
          <p:nvPr/>
        </p:nvSpPr>
        <p:spPr>
          <a:xfrm>
            <a:off x="359999" y="2819400"/>
            <a:ext cx="5574076" cy="1749984"/>
          </a:xfrm>
          <a:prstGeom prst="rect">
            <a:avLst/>
          </a:prstGeom>
          <a:noFill/>
          <a:ln>
            <a:solidFill>
              <a:srgbClr val="0427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201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500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31424"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13  </a:t>
            </a:r>
          </a:p>
          <a:p>
            <a:pPr algn="ctr"/>
            <a:endParaRPr lang="de-DE" sz="6000" dirty="0"/>
          </a:p>
          <a:p>
            <a:pPr algn="ctr"/>
            <a:r>
              <a:rPr lang="en-GB" sz="6000" dirty="0"/>
              <a:t>Table Extension (Table) Trigger</a:t>
            </a:r>
            <a:endParaRPr lang="en-US" sz="6000" dirty="0"/>
          </a:p>
          <a:p>
            <a:pPr algn="ct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48</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1444039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13 | </a:t>
            </a:r>
            <a:r>
              <a:rPr lang="en-GB" dirty="0"/>
              <a:t>Table Extension (Table) Trigger</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49</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3442657"/>
            <a:ext cx="535775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Message </a:t>
            </a:r>
            <a:r>
              <a:rPr lang="de-DE" sz="1400" dirty="0" err="1">
                <a:solidFill>
                  <a:srgbClr val="002060"/>
                </a:solidFill>
              </a:rPr>
              <a:t>from</a:t>
            </a:r>
            <a:r>
              <a:rPr lang="de-DE" sz="1400" dirty="0">
                <a:solidFill>
                  <a:srgbClr val="002060"/>
                </a:solidFill>
              </a:rPr>
              <a:t> </a:t>
            </a:r>
            <a:r>
              <a:rPr lang="de-DE" sz="1400" dirty="0" err="1">
                <a:solidFill>
                  <a:srgbClr val="002060"/>
                </a:solidFill>
              </a:rPr>
              <a:t>within</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field</a:t>
            </a:r>
            <a:r>
              <a:rPr lang="de-DE" sz="1400" dirty="0">
                <a:solidFill>
                  <a:srgbClr val="002060"/>
                </a:solidFill>
              </a:rPr>
              <a:t> </a:t>
            </a:r>
            <a:r>
              <a:rPr lang="de-DE" sz="1400" dirty="0" err="1">
                <a:solidFill>
                  <a:srgbClr val="002060"/>
                </a:solidFill>
              </a:rPr>
              <a:t>modification</a:t>
            </a:r>
            <a:r>
              <a:rPr lang="de-DE" sz="1400" dirty="0">
                <a:solidFill>
                  <a:srgbClr val="002060"/>
                </a:solidFill>
              </a:rPr>
              <a:t> Trigger „</a:t>
            </a:r>
            <a:r>
              <a:rPr lang="de-DE" sz="1400" dirty="0" err="1">
                <a:solidFill>
                  <a:srgbClr val="002060"/>
                </a:solidFill>
              </a:rPr>
              <a:t>OnBeforeValidate</a:t>
            </a:r>
            <a:r>
              <a:rPr lang="de-DE" sz="1400" dirty="0">
                <a:solidFill>
                  <a:srgbClr val="002060"/>
                </a:solidFill>
              </a:rPr>
              <a:t>“</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12741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err="1">
                <a:solidFill>
                  <a:srgbClr val="002060"/>
                </a:solidFill>
              </a:rPr>
              <a:t>Sequence</a:t>
            </a:r>
            <a:r>
              <a:rPr lang="de-DE" sz="1600" b="1" dirty="0">
                <a:solidFill>
                  <a:srgbClr val="002060"/>
                </a:solidFill>
              </a:rPr>
              <a:t> </a:t>
            </a:r>
            <a:r>
              <a:rPr lang="de-DE" sz="1600" b="1" dirty="0" err="1">
                <a:solidFill>
                  <a:srgbClr val="002060"/>
                </a:solidFill>
              </a:rPr>
              <a:t>of</a:t>
            </a:r>
            <a:r>
              <a:rPr lang="de-DE" sz="1600" b="1" dirty="0">
                <a:solidFill>
                  <a:srgbClr val="002060"/>
                </a:solidFill>
              </a:rPr>
              <a:t> </a:t>
            </a:r>
            <a:r>
              <a:rPr lang="de-DE" sz="1600" b="1" dirty="0" err="1">
                <a:solidFill>
                  <a:srgbClr val="002060"/>
                </a:solidFill>
              </a:rPr>
              <a:t>Execution</a:t>
            </a:r>
            <a:r>
              <a:rPr lang="de-DE" sz="1600" b="1" dirty="0">
                <a:solidFill>
                  <a:srgbClr val="002060"/>
                </a:solidFill>
              </a:rPr>
              <a:t> </a:t>
            </a:r>
            <a:r>
              <a:rPr lang="de-DE" sz="1600" b="1" dirty="0" err="1">
                <a:solidFill>
                  <a:srgbClr val="002060"/>
                </a:solidFill>
              </a:rPr>
              <a:t>of</a:t>
            </a:r>
            <a:r>
              <a:rPr lang="de-DE" sz="1600" b="1" dirty="0">
                <a:solidFill>
                  <a:srgbClr val="002060"/>
                </a:solidFill>
              </a:rPr>
              <a:t> </a:t>
            </a:r>
            <a:r>
              <a:rPr lang="de-DE" sz="1600" b="1" dirty="0" err="1">
                <a:solidFill>
                  <a:srgbClr val="002060"/>
                </a:solidFill>
              </a:rPr>
              <a:t>table</a:t>
            </a:r>
            <a:r>
              <a:rPr lang="de-DE" sz="1600" b="1" dirty="0">
                <a:solidFill>
                  <a:srgbClr val="002060"/>
                </a:solidFill>
              </a:rPr>
              <a:t> </a:t>
            </a:r>
            <a:r>
              <a:rPr lang="de-DE" sz="1600" b="1" dirty="0" err="1">
                <a:solidFill>
                  <a:srgbClr val="002060"/>
                </a:solidFill>
              </a:rPr>
              <a:t>extension</a:t>
            </a:r>
            <a:r>
              <a:rPr lang="de-DE" sz="1600" b="1" dirty="0">
                <a:solidFill>
                  <a:srgbClr val="002060"/>
                </a:solidFill>
              </a:rPr>
              <a:t> </a:t>
            </a:r>
            <a:r>
              <a:rPr lang="de-DE" sz="1600" b="1" dirty="0" err="1">
                <a:solidFill>
                  <a:srgbClr val="002060"/>
                </a:solidFill>
              </a:rPr>
              <a:t>field</a:t>
            </a:r>
            <a:r>
              <a:rPr lang="de-DE" sz="1600" b="1" dirty="0">
                <a:solidFill>
                  <a:srgbClr val="002060"/>
                </a:solidFill>
              </a:rPr>
              <a:t> </a:t>
            </a:r>
            <a:r>
              <a:rPr lang="de-DE" sz="1600" b="1" dirty="0" err="1">
                <a:solidFill>
                  <a:srgbClr val="002060"/>
                </a:solidFill>
              </a:rPr>
              <a:t>triggers</a:t>
            </a:r>
            <a:r>
              <a:rPr lang="de-DE" sz="1600" dirty="0">
                <a:solidFill>
                  <a:srgbClr val="002060"/>
                </a:solidFill>
              </a:rPr>
              <a:t> </a:t>
            </a:r>
            <a:r>
              <a:rPr lang="de-DE" sz="1600" dirty="0" err="1">
                <a:solidFill>
                  <a:srgbClr val="002060"/>
                </a:solidFill>
              </a:rPr>
              <a:t>compared</a:t>
            </a:r>
            <a:r>
              <a:rPr lang="de-DE" sz="1600" dirty="0">
                <a:solidFill>
                  <a:srgbClr val="002060"/>
                </a:solidFill>
              </a:rPr>
              <a:t> </a:t>
            </a:r>
            <a:r>
              <a:rPr lang="de-DE" sz="1600" dirty="0" err="1">
                <a:solidFill>
                  <a:srgbClr val="002060"/>
                </a:solidFill>
              </a:rPr>
              <a:t>to</a:t>
            </a:r>
            <a:r>
              <a:rPr lang="de-DE" sz="1600" dirty="0">
                <a:solidFill>
                  <a:srgbClr val="002060"/>
                </a:solidFill>
              </a:rPr>
              <a:t> relevant </a:t>
            </a:r>
            <a:r>
              <a:rPr lang="de-DE" sz="1600" dirty="0" err="1">
                <a:solidFill>
                  <a:srgbClr val="002060"/>
                </a:solidFill>
              </a:rPr>
              <a:t>standard</a:t>
            </a:r>
            <a:r>
              <a:rPr lang="de-DE" sz="1600" dirty="0">
                <a:solidFill>
                  <a:srgbClr val="002060"/>
                </a:solidFill>
              </a:rPr>
              <a:t> </a:t>
            </a:r>
            <a:r>
              <a:rPr lang="de-DE" sz="1600" dirty="0" err="1">
                <a:solidFill>
                  <a:srgbClr val="002060"/>
                </a:solidFill>
              </a:rPr>
              <a:t>triggers</a:t>
            </a:r>
            <a:r>
              <a:rPr lang="de-DE" sz="1600" dirty="0">
                <a:solidFill>
                  <a:srgbClr val="002060"/>
                </a:solidFill>
              </a:rPr>
              <a:t> and </a:t>
            </a:r>
            <a:r>
              <a:rPr lang="de-DE" sz="1600" dirty="0" err="1">
                <a:solidFill>
                  <a:srgbClr val="002060"/>
                </a:solidFill>
              </a:rPr>
              <a:t>events</a:t>
            </a:r>
            <a:r>
              <a:rPr lang="de-DE" sz="1600" dirty="0">
                <a:solidFill>
                  <a:srgbClr val="002060"/>
                </a:solidFill>
              </a:rPr>
              <a:t>. Implement an Extension </a:t>
            </a:r>
            <a:r>
              <a:rPr lang="de-DE" sz="1600" dirty="0" err="1">
                <a:solidFill>
                  <a:srgbClr val="002060"/>
                </a:solidFill>
              </a:rPr>
              <a:t>which</a:t>
            </a:r>
            <a:r>
              <a:rPr lang="de-DE" sz="1600" dirty="0">
                <a:solidFill>
                  <a:srgbClr val="002060"/>
                </a:solidFill>
              </a:rPr>
              <a:t> </a:t>
            </a:r>
            <a:r>
              <a:rPr lang="de-DE" sz="1600" dirty="0" err="1">
                <a:solidFill>
                  <a:srgbClr val="002060"/>
                </a:solidFill>
              </a:rPr>
              <a:t>is</a:t>
            </a:r>
            <a:r>
              <a:rPr lang="de-DE" sz="1600" dirty="0">
                <a:solidFill>
                  <a:srgbClr val="002060"/>
                </a:solidFill>
              </a:rPr>
              <a:t> </a:t>
            </a:r>
            <a:r>
              <a:rPr lang="de-DE" sz="1600" dirty="0" err="1">
                <a:solidFill>
                  <a:srgbClr val="002060"/>
                </a:solidFill>
              </a:rPr>
              <a:t>suited</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show</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order</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execution</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FF0000"/>
                </a:solidFill>
              </a:rPr>
              <a:t>OnBeforeValidate</a:t>
            </a:r>
            <a:r>
              <a:rPr lang="de-DE" sz="1600" dirty="0">
                <a:solidFill>
                  <a:srgbClr val="FF0000"/>
                </a:solidFill>
              </a:rPr>
              <a:t> (Extension Trigger)</a:t>
            </a:r>
            <a:r>
              <a:rPr lang="de-DE" sz="1600" dirty="0">
                <a:solidFill>
                  <a:srgbClr val="002060"/>
                </a:solidFill>
              </a:rPr>
              <a:t>“, „</a:t>
            </a:r>
            <a:r>
              <a:rPr lang="de-DE" sz="1600" dirty="0" err="1">
                <a:solidFill>
                  <a:srgbClr val="FF0000"/>
                </a:solidFill>
              </a:rPr>
              <a:t>OnBeforeValidate</a:t>
            </a:r>
            <a:r>
              <a:rPr lang="de-DE" sz="1600" dirty="0">
                <a:solidFill>
                  <a:srgbClr val="FF0000"/>
                </a:solidFill>
              </a:rPr>
              <a:t> (Table Field Event)</a:t>
            </a:r>
            <a:r>
              <a:rPr lang="de-DE" sz="1600" dirty="0">
                <a:solidFill>
                  <a:srgbClr val="002060"/>
                </a:solidFill>
              </a:rPr>
              <a:t>“, „</a:t>
            </a:r>
            <a:r>
              <a:rPr lang="de-DE" sz="1600" dirty="0" err="1">
                <a:solidFill>
                  <a:srgbClr val="FF0000"/>
                </a:solidFill>
              </a:rPr>
              <a:t>OnValidate</a:t>
            </a:r>
            <a:r>
              <a:rPr lang="de-DE" sz="1600" dirty="0">
                <a:solidFill>
                  <a:srgbClr val="FF0000"/>
                </a:solidFill>
              </a:rPr>
              <a:t> (Table Field Trigger)“, „</a:t>
            </a:r>
            <a:r>
              <a:rPr lang="de-DE" sz="1600" dirty="0" err="1">
                <a:solidFill>
                  <a:srgbClr val="FF0000"/>
                </a:solidFill>
              </a:rPr>
              <a:t>OnAfterValidate</a:t>
            </a:r>
            <a:r>
              <a:rPr lang="de-DE" sz="1600" dirty="0">
                <a:solidFill>
                  <a:srgbClr val="FF0000"/>
                </a:solidFill>
              </a:rPr>
              <a:t> (Table Field Event)“ </a:t>
            </a:r>
            <a:r>
              <a:rPr lang="de-DE" sz="1600" dirty="0">
                <a:solidFill>
                  <a:srgbClr val="002060"/>
                </a:solidFill>
              </a:rPr>
              <a:t>and</a:t>
            </a:r>
            <a:r>
              <a:rPr lang="de-DE" sz="1600" dirty="0">
                <a:solidFill>
                  <a:srgbClr val="FF0000"/>
                </a:solidFill>
              </a:rPr>
              <a:t> „</a:t>
            </a:r>
            <a:r>
              <a:rPr lang="de-DE" sz="1600" dirty="0" err="1">
                <a:solidFill>
                  <a:srgbClr val="FF0000"/>
                </a:solidFill>
              </a:rPr>
              <a:t>OnAfterValidate</a:t>
            </a:r>
            <a:r>
              <a:rPr lang="de-DE" sz="1600" dirty="0">
                <a:solidFill>
                  <a:srgbClr val="FF0000"/>
                </a:solidFill>
              </a:rPr>
              <a:t> (Extension Trigger)“</a:t>
            </a:r>
            <a:r>
              <a:rPr lang="de-DE" sz="1600" dirty="0">
                <a:solidFill>
                  <a:srgbClr val="002060"/>
                </a:solidFill>
              </a:rPr>
              <a:t>, </a:t>
            </a:r>
            <a:r>
              <a:rPr lang="de-DE" sz="1600" dirty="0" err="1">
                <a:solidFill>
                  <a:srgbClr val="002060"/>
                </a:solidFill>
              </a:rPr>
              <a:t>use</a:t>
            </a:r>
            <a:r>
              <a:rPr lang="de-DE" sz="1600" dirty="0">
                <a:solidFill>
                  <a:srgbClr val="002060"/>
                </a:solidFill>
              </a:rPr>
              <a:t> „Description“ </a:t>
            </a:r>
            <a:r>
              <a:rPr lang="de-DE" sz="1600" dirty="0" err="1">
                <a:solidFill>
                  <a:srgbClr val="002060"/>
                </a:solidFill>
              </a:rPr>
              <a:t>field</a:t>
            </a:r>
            <a:r>
              <a:rPr lang="de-DE" sz="1600" dirty="0">
                <a:solidFill>
                  <a:srgbClr val="002060"/>
                </a:solidFill>
              </a:rPr>
              <a:t> </a:t>
            </a:r>
            <a:r>
              <a:rPr lang="de-DE" sz="1600" dirty="0" err="1">
                <a:solidFill>
                  <a:srgbClr val="002060"/>
                </a:solidFill>
              </a:rPr>
              <a:t>of</a:t>
            </a:r>
            <a:r>
              <a:rPr lang="de-DE" sz="1600" dirty="0">
                <a:solidFill>
                  <a:srgbClr val="002060"/>
                </a:solidFill>
              </a:rPr>
              <a:t> „Unit </a:t>
            </a:r>
            <a:r>
              <a:rPr lang="de-DE" sz="1600" dirty="0" err="1">
                <a:solidFill>
                  <a:srgbClr val="002060"/>
                </a:solidFill>
              </a:rPr>
              <a:t>of</a:t>
            </a:r>
            <a:r>
              <a:rPr lang="de-DE" sz="1600" dirty="0">
                <a:solidFill>
                  <a:srgbClr val="002060"/>
                </a:solidFill>
              </a:rPr>
              <a:t> </a:t>
            </a:r>
            <a:r>
              <a:rPr lang="de-DE" sz="1600" dirty="0" err="1">
                <a:solidFill>
                  <a:srgbClr val="002060"/>
                </a:solidFill>
              </a:rPr>
              <a:t>Measure</a:t>
            </a:r>
            <a:r>
              <a:rPr lang="de-DE" sz="1600" dirty="0">
                <a:solidFill>
                  <a:srgbClr val="002060"/>
                </a:solidFill>
              </a:rPr>
              <a:t>“ </a:t>
            </a:r>
            <a:r>
              <a:rPr lang="de-DE" sz="1600" dirty="0" err="1">
                <a:solidFill>
                  <a:srgbClr val="002060"/>
                </a:solidFill>
              </a:rPr>
              <a:t>as</a:t>
            </a:r>
            <a:r>
              <a:rPr lang="de-DE" sz="1600" dirty="0">
                <a:solidFill>
                  <a:srgbClr val="002060"/>
                </a:solidFill>
              </a:rPr>
              <a:t> an </a:t>
            </a:r>
            <a:r>
              <a:rPr lang="de-DE" sz="1600" dirty="0" err="1">
                <a:solidFill>
                  <a:srgbClr val="002060"/>
                </a:solidFill>
              </a:rPr>
              <a:t>example</a:t>
            </a:r>
            <a:r>
              <a:rPr lang="de-DE" sz="1600" dirty="0">
                <a:solidFill>
                  <a:srgbClr val="002060"/>
                </a:solidFill>
              </a:rPr>
              <a:t>.  </a:t>
            </a:r>
          </a:p>
          <a:p>
            <a:r>
              <a:rPr lang="de-DE" sz="1600" dirty="0">
                <a:solidFill>
                  <a:srgbClr val="002060"/>
                </a:solidFill>
              </a:rPr>
              <a:t>Implement a Message-Chain </a:t>
            </a:r>
            <a:r>
              <a:rPr lang="de-DE" sz="1600" dirty="0" err="1">
                <a:solidFill>
                  <a:srgbClr val="002060"/>
                </a:solidFill>
              </a:rPr>
              <a:t>which</a:t>
            </a:r>
            <a:r>
              <a:rPr lang="de-DE" sz="1600" dirty="0">
                <a:solidFill>
                  <a:srgbClr val="002060"/>
                </a:solidFill>
              </a:rPr>
              <a:t> </a:t>
            </a:r>
            <a:r>
              <a:rPr lang="de-DE" sz="1600" dirty="0" err="1">
                <a:solidFill>
                  <a:srgbClr val="002060"/>
                </a:solidFill>
              </a:rPr>
              <a:t>is</a:t>
            </a:r>
            <a:r>
              <a:rPr lang="de-DE" sz="1600" dirty="0">
                <a:solidFill>
                  <a:srgbClr val="002060"/>
                </a:solidFill>
              </a:rPr>
              <a:t> </a:t>
            </a:r>
            <a:r>
              <a:rPr lang="de-DE" sz="1600" dirty="0" err="1">
                <a:solidFill>
                  <a:srgbClr val="002060"/>
                </a:solidFill>
              </a:rPr>
              <a:t>suited</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show</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order</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execution</a:t>
            </a:r>
            <a:r>
              <a:rPr lang="de-DE" sz="1600" dirty="0">
                <a:solidFill>
                  <a:srgbClr val="002060"/>
                </a:solidFill>
              </a:rPr>
              <a:t>.</a:t>
            </a:r>
            <a:endParaRPr lang="en-GB" sz="1600"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2713800"/>
            <a:ext cx="535775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Message </a:t>
            </a:r>
            <a:r>
              <a:rPr lang="de-DE" sz="1400" dirty="0" err="1">
                <a:solidFill>
                  <a:srgbClr val="002060"/>
                </a:solidFill>
              </a:rPr>
              <a:t>from</a:t>
            </a:r>
            <a:r>
              <a:rPr lang="de-DE" sz="1400" dirty="0">
                <a:solidFill>
                  <a:srgbClr val="002060"/>
                </a:solidFill>
              </a:rPr>
              <a:t> </a:t>
            </a:r>
            <a:r>
              <a:rPr lang="de-DE" sz="1400" dirty="0" err="1">
                <a:solidFill>
                  <a:srgbClr val="002060"/>
                </a:solidFill>
              </a:rPr>
              <a:t>within</a:t>
            </a:r>
            <a:r>
              <a:rPr lang="de-DE" sz="1400" dirty="0">
                <a:solidFill>
                  <a:srgbClr val="002060"/>
                </a:solidFill>
              </a:rPr>
              <a:t> </a:t>
            </a:r>
            <a:r>
              <a:rPr lang="de-DE" sz="1400" dirty="0" err="1">
                <a:solidFill>
                  <a:srgbClr val="002060"/>
                </a:solidFill>
              </a:rPr>
              <a:t>Validate</a:t>
            </a:r>
            <a:r>
              <a:rPr lang="de-DE" sz="1400" dirty="0">
                <a:solidFill>
                  <a:srgbClr val="002060"/>
                </a:solidFill>
              </a:rPr>
              <a:t> Trigger </a:t>
            </a:r>
            <a:r>
              <a:rPr lang="de-DE" sz="1400" dirty="0" err="1">
                <a:solidFill>
                  <a:srgbClr val="002060"/>
                </a:solidFill>
              </a:rPr>
              <a:t>of</a:t>
            </a:r>
            <a:r>
              <a:rPr lang="de-DE" sz="1400" dirty="0">
                <a:solidFill>
                  <a:srgbClr val="002060"/>
                </a:solidFill>
              </a:rPr>
              <a:t> </a:t>
            </a:r>
            <a:r>
              <a:rPr lang="de-DE" sz="1400" dirty="0" err="1">
                <a:solidFill>
                  <a:srgbClr val="002060"/>
                </a:solidFill>
              </a:rPr>
              <a:t>standard</a:t>
            </a:r>
            <a:r>
              <a:rPr lang="de-DE" sz="1400" dirty="0">
                <a:solidFill>
                  <a:srgbClr val="002060"/>
                </a:solidFill>
              </a:rPr>
              <a:t> Field „Description“</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3038875" y="3078925"/>
            <a:ext cx="2" cy="36373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771B51F3-76CB-40EA-9ACA-27632D1E2160}"/>
              </a:ext>
            </a:extLst>
          </p:cNvPr>
          <p:cNvCxnSpPr>
            <a:cxnSpLocks/>
            <a:stCxn id="53" idx="2"/>
            <a:endCxn id="37" idx="0"/>
          </p:cNvCxnSpPr>
          <p:nvPr/>
        </p:nvCxnSpPr>
        <p:spPr>
          <a:xfrm flipH="1">
            <a:off x="3038875" y="4819265"/>
            <a:ext cx="1" cy="34216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EE09B8EE-1850-43F8-BAC9-DEB6F34BE18D}"/>
              </a:ext>
            </a:extLst>
          </p:cNvPr>
          <p:cNvSpPr/>
          <p:nvPr/>
        </p:nvSpPr>
        <p:spPr>
          <a:xfrm>
            <a:off x="6628351" y="2707583"/>
            <a:ext cx="4712557" cy="3641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2060"/>
                </a:solidFill>
              </a:rPr>
              <a:t>New Message in </a:t>
            </a:r>
            <a:r>
              <a:rPr lang="de-DE" sz="1200" dirty="0" err="1">
                <a:solidFill>
                  <a:srgbClr val="002060"/>
                </a:solidFill>
              </a:rPr>
              <a:t>Validate</a:t>
            </a:r>
            <a:r>
              <a:rPr lang="de-DE" sz="1200" dirty="0">
                <a:solidFill>
                  <a:srgbClr val="002060"/>
                </a:solidFill>
              </a:rPr>
              <a:t> Trigger </a:t>
            </a:r>
            <a:r>
              <a:rPr lang="de-DE" sz="1200" dirty="0" err="1">
                <a:solidFill>
                  <a:srgbClr val="002060"/>
                </a:solidFill>
              </a:rPr>
              <a:t>of</a:t>
            </a:r>
            <a:r>
              <a:rPr lang="de-DE" sz="1200" dirty="0">
                <a:solidFill>
                  <a:srgbClr val="002060"/>
                </a:solidFill>
              </a:rPr>
              <a:t> </a:t>
            </a:r>
            <a:r>
              <a:rPr lang="de-DE" sz="1200" dirty="0" err="1">
                <a:solidFill>
                  <a:srgbClr val="002060"/>
                </a:solidFill>
              </a:rPr>
              <a:t>standard</a:t>
            </a:r>
            <a:r>
              <a:rPr lang="de-DE" sz="1200" dirty="0">
                <a:solidFill>
                  <a:srgbClr val="002060"/>
                </a:solidFill>
              </a:rPr>
              <a:t> Field „Description“</a:t>
            </a:r>
            <a:endParaRPr lang="de-DE" sz="1200" i="1" dirty="0">
              <a:solidFill>
                <a:srgbClr val="04276E"/>
              </a:solidFill>
            </a:endParaRPr>
          </a:p>
        </p:txBody>
      </p:sp>
      <p:sp>
        <p:nvSpPr>
          <p:cNvPr id="28" name="Rechteck 27">
            <a:extLst>
              <a:ext uri="{FF2B5EF4-FFF2-40B4-BE49-F238E27FC236}">
                <a16:creationId xmlns:a16="http://schemas.microsoft.com/office/drawing/2014/main" id="{86CF19BC-D5D6-4647-88F8-A499F1A77903}"/>
              </a:ext>
            </a:extLst>
          </p:cNvPr>
          <p:cNvSpPr/>
          <p:nvPr/>
        </p:nvSpPr>
        <p:spPr>
          <a:xfrm>
            <a:off x="6628348" y="3947484"/>
            <a:ext cx="4712573" cy="4557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2060"/>
                </a:solidFill>
              </a:rPr>
              <a:t>Field </a:t>
            </a:r>
            <a:r>
              <a:rPr lang="de-DE" sz="1200" dirty="0" err="1">
                <a:solidFill>
                  <a:srgbClr val="002060"/>
                </a:solidFill>
              </a:rPr>
              <a:t>Modification</a:t>
            </a:r>
            <a:r>
              <a:rPr lang="de-DE" sz="1200" dirty="0">
                <a:solidFill>
                  <a:srgbClr val="002060"/>
                </a:solidFill>
              </a:rPr>
              <a:t>, </a:t>
            </a:r>
            <a:r>
              <a:rPr lang="de-DE" sz="1200" dirty="0" err="1">
                <a:solidFill>
                  <a:srgbClr val="002060"/>
                </a:solidFill>
              </a:rPr>
              <a:t>new</a:t>
            </a:r>
            <a:r>
              <a:rPr lang="de-DE" sz="1200" dirty="0">
                <a:solidFill>
                  <a:srgbClr val="002060"/>
                </a:solidFill>
              </a:rPr>
              <a:t> </a:t>
            </a:r>
            <a:r>
              <a:rPr lang="de-DE" sz="1200" dirty="0" err="1">
                <a:solidFill>
                  <a:srgbClr val="002060"/>
                </a:solidFill>
              </a:rPr>
              <a:t>OnBefore</a:t>
            </a:r>
            <a:r>
              <a:rPr lang="de-DE" sz="1200" dirty="0">
                <a:solidFill>
                  <a:srgbClr val="002060"/>
                </a:solidFill>
              </a:rPr>
              <a:t>-/</a:t>
            </a:r>
            <a:r>
              <a:rPr lang="de-DE" sz="1200" dirty="0" err="1">
                <a:solidFill>
                  <a:srgbClr val="002060"/>
                </a:solidFill>
              </a:rPr>
              <a:t>OnAfterValidate</a:t>
            </a:r>
            <a:r>
              <a:rPr lang="de-DE" sz="1200" dirty="0">
                <a:solidFill>
                  <a:srgbClr val="002060"/>
                </a:solidFill>
              </a:rPr>
              <a:t> Trigger, </a:t>
            </a:r>
          </a:p>
          <a:p>
            <a:r>
              <a:rPr lang="de-DE" sz="1200" dirty="0" err="1">
                <a:solidFill>
                  <a:srgbClr val="002060"/>
                </a:solidFill>
              </a:rPr>
              <a:t>containing</a:t>
            </a:r>
            <a:r>
              <a:rPr lang="de-DE" sz="1200" dirty="0">
                <a:solidFill>
                  <a:srgbClr val="002060"/>
                </a:solidFill>
              </a:rPr>
              <a:t> Messages via </a:t>
            </a:r>
            <a:r>
              <a:rPr lang="de-DE" sz="1200" dirty="0" err="1">
                <a:solidFill>
                  <a:srgbClr val="002060"/>
                </a:solidFill>
              </a:rPr>
              <a:t>suitable</a:t>
            </a:r>
            <a:r>
              <a:rPr lang="de-DE" sz="1200" dirty="0">
                <a:solidFill>
                  <a:srgbClr val="002060"/>
                </a:solidFill>
              </a:rPr>
              <a:t> Calls </a:t>
            </a:r>
            <a:r>
              <a:rPr lang="de-DE" sz="1200" dirty="0" err="1">
                <a:solidFill>
                  <a:srgbClr val="002060"/>
                </a:solidFill>
              </a:rPr>
              <a:t>to</a:t>
            </a:r>
            <a:r>
              <a:rPr lang="de-DE" sz="1200" dirty="0">
                <a:solidFill>
                  <a:srgbClr val="002060"/>
                </a:solidFill>
              </a:rPr>
              <a:t> </a:t>
            </a:r>
            <a:r>
              <a:rPr lang="de-DE" sz="1200" dirty="0" err="1">
                <a:solidFill>
                  <a:srgbClr val="002060"/>
                </a:solidFill>
              </a:rPr>
              <a:t>Object</a:t>
            </a:r>
            <a:r>
              <a:rPr lang="de-DE" sz="1200" dirty="0">
                <a:solidFill>
                  <a:srgbClr val="002060"/>
                </a:solidFill>
              </a:rPr>
              <a:t> CU</a:t>
            </a:r>
            <a:endParaRPr lang="de-DE" sz="1200" i="1" dirty="0">
              <a:solidFill>
                <a:srgbClr val="04276E"/>
              </a:solidFill>
            </a:endParaRPr>
          </a:p>
        </p:txBody>
      </p:sp>
      <p:cxnSp>
        <p:nvCxnSpPr>
          <p:cNvPr id="40" name="Gerade Verbindung mit Pfeil 39">
            <a:extLst>
              <a:ext uri="{FF2B5EF4-FFF2-40B4-BE49-F238E27FC236}">
                <a16:creationId xmlns:a16="http://schemas.microsoft.com/office/drawing/2014/main" id="{FD4936FE-7C94-4D1E-9C6F-4D02BD1C9487}"/>
              </a:ext>
            </a:extLst>
          </p:cNvPr>
          <p:cNvCxnSpPr>
            <a:cxnSpLocks/>
            <a:stCxn id="35" idx="2"/>
            <a:endCxn id="28" idx="0"/>
          </p:cNvCxnSpPr>
          <p:nvPr/>
        </p:nvCxnSpPr>
        <p:spPr>
          <a:xfrm>
            <a:off x="8984634" y="3803041"/>
            <a:ext cx="1" cy="1444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 name="Rechteck 34">
            <a:extLst>
              <a:ext uri="{FF2B5EF4-FFF2-40B4-BE49-F238E27FC236}">
                <a16:creationId xmlns:a16="http://schemas.microsoft.com/office/drawing/2014/main" id="{6DED586B-EAF3-400F-9FEB-ED4B0378E0FE}"/>
              </a:ext>
            </a:extLst>
          </p:cNvPr>
          <p:cNvSpPr/>
          <p:nvPr/>
        </p:nvSpPr>
        <p:spPr>
          <a:xfrm>
            <a:off x="6628353" y="3437915"/>
            <a:ext cx="4712562"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2060"/>
                </a:solidFill>
              </a:rPr>
              <a:t>New Table Extension </a:t>
            </a:r>
            <a:r>
              <a:rPr lang="de-DE" sz="1200" dirty="0" err="1">
                <a:solidFill>
                  <a:srgbClr val="002060"/>
                </a:solidFill>
              </a:rPr>
              <a:t>of</a:t>
            </a:r>
            <a:r>
              <a:rPr lang="de-DE" sz="1200" dirty="0">
                <a:solidFill>
                  <a:srgbClr val="002060"/>
                </a:solidFill>
              </a:rPr>
              <a:t> Table „Unit </a:t>
            </a:r>
            <a:r>
              <a:rPr lang="de-DE" sz="1200" dirty="0" err="1">
                <a:solidFill>
                  <a:srgbClr val="002060"/>
                </a:solidFill>
              </a:rPr>
              <a:t>of</a:t>
            </a:r>
            <a:r>
              <a:rPr lang="de-DE" sz="1200" dirty="0">
                <a:solidFill>
                  <a:srgbClr val="002060"/>
                </a:solidFill>
              </a:rPr>
              <a:t> </a:t>
            </a:r>
            <a:r>
              <a:rPr lang="de-DE" sz="1200" dirty="0" err="1">
                <a:solidFill>
                  <a:srgbClr val="002060"/>
                </a:solidFill>
              </a:rPr>
              <a:t>Measure</a:t>
            </a:r>
            <a:r>
              <a:rPr lang="de-DE" sz="1200" dirty="0">
                <a:solidFill>
                  <a:srgbClr val="002060"/>
                </a:solidFill>
              </a:rPr>
              <a:t>“</a:t>
            </a:r>
            <a:endParaRPr lang="en-GB" sz="1200" dirty="0">
              <a:solidFill>
                <a:srgbClr val="002060"/>
              </a:solidFill>
            </a:endParaRPr>
          </a:p>
        </p:txBody>
      </p:sp>
      <p:cxnSp>
        <p:nvCxnSpPr>
          <p:cNvPr id="44" name="Gerade Verbindung mit Pfeil 43">
            <a:extLst>
              <a:ext uri="{FF2B5EF4-FFF2-40B4-BE49-F238E27FC236}">
                <a16:creationId xmlns:a16="http://schemas.microsoft.com/office/drawing/2014/main" id="{E4136D5B-4EC9-41F6-B907-070D4D1E0DD5}"/>
              </a:ext>
            </a:extLst>
          </p:cNvPr>
          <p:cNvCxnSpPr>
            <a:cxnSpLocks/>
            <a:stCxn id="9" idx="3"/>
            <a:endCxn id="35" idx="1"/>
          </p:cNvCxnSpPr>
          <p:nvPr/>
        </p:nvCxnSpPr>
        <p:spPr>
          <a:xfrm flipV="1">
            <a:off x="5717754" y="3620478"/>
            <a:ext cx="910599" cy="47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78D746AD-17E2-46D2-82C7-CA37AA923C71}"/>
              </a:ext>
            </a:extLst>
          </p:cNvPr>
          <p:cNvCxnSpPr>
            <a:cxnSpLocks/>
            <a:stCxn id="37" idx="3"/>
            <a:endCxn id="58" idx="1"/>
          </p:cNvCxnSpPr>
          <p:nvPr/>
        </p:nvCxnSpPr>
        <p:spPr>
          <a:xfrm flipV="1">
            <a:off x="5717751" y="5440940"/>
            <a:ext cx="910601" cy="371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3" name="Rechteck 52">
            <a:extLst>
              <a:ext uri="{FF2B5EF4-FFF2-40B4-BE49-F238E27FC236}">
                <a16:creationId xmlns:a16="http://schemas.microsoft.com/office/drawing/2014/main" id="{8DA1741C-A0D7-4B89-A07B-24C36ADD4098}"/>
              </a:ext>
            </a:extLst>
          </p:cNvPr>
          <p:cNvSpPr/>
          <p:nvPr/>
        </p:nvSpPr>
        <p:spPr>
          <a:xfrm>
            <a:off x="359998" y="4252812"/>
            <a:ext cx="5357755" cy="56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Message </a:t>
            </a:r>
            <a:r>
              <a:rPr lang="de-DE" sz="1400" dirty="0" err="1">
                <a:solidFill>
                  <a:srgbClr val="002060"/>
                </a:solidFill>
              </a:rPr>
              <a:t>from</a:t>
            </a:r>
            <a:r>
              <a:rPr lang="de-DE" sz="1400" dirty="0">
                <a:solidFill>
                  <a:srgbClr val="002060"/>
                </a:solidFill>
              </a:rPr>
              <a:t> </a:t>
            </a:r>
            <a:r>
              <a:rPr lang="de-DE" sz="1400" dirty="0" err="1">
                <a:solidFill>
                  <a:srgbClr val="002060"/>
                </a:solidFill>
              </a:rPr>
              <a:t>within</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field</a:t>
            </a:r>
            <a:r>
              <a:rPr lang="de-DE" sz="1400" dirty="0">
                <a:solidFill>
                  <a:srgbClr val="002060"/>
                </a:solidFill>
              </a:rPr>
              <a:t> </a:t>
            </a:r>
            <a:r>
              <a:rPr lang="de-DE" sz="1400" dirty="0" err="1">
                <a:solidFill>
                  <a:srgbClr val="002060"/>
                </a:solidFill>
              </a:rPr>
              <a:t>modification</a:t>
            </a:r>
            <a:r>
              <a:rPr lang="de-DE" sz="1400" dirty="0">
                <a:solidFill>
                  <a:srgbClr val="002060"/>
                </a:solidFill>
              </a:rPr>
              <a:t> Trigger „</a:t>
            </a:r>
            <a:r>
              <a:rPr lang="de-DE" sz="1400" dirty="0" err="1">
                <a:solidFill>
                  <a:srgbClr val="002060"/>
                </a:solidFill>
              </a:rPr>
              <a:t>OnAfterValidate</a:t>
            </a:r>
            <a:r>
              <a:rPr lang="de-DE" sz="1400" dirty="0">
                <a:solidFill>
                  <a:srgbClr val="002060"/>
                </a:solidFill>
              </a:rPr>
              <a:t>“</a:t>
            </a:r>
            <a:endParaRPr lang="en-GB" sz="1400" dirty="0">
              <a:solidFill>
                <a:srgbClr val="002060"/>
              </a:solidFill>
            </a:endParaRPr>
          </a:p>
        </p:txBody>
      </p:sp>
      <p:sp>
        <p:nvSpPr>
          <p:cNvPr id="58" name="Rechteck 57">
            <a:extLst>
              <a:ext uri="{FF2B5EF4-FFF2-40B4-BE49-F238E27FC236}">
                <a16:creationId xmlns:a16="http://schemas.microsoft.com/office/drawing/2014/main" id="{411DECE1-9A7E-4B9B-9461-2D79D6EF762A}"/>
              </a:ext>
            </a:extLst>
          </p:cNvPr>
          <p:cNvSpPr/>
          <p:nvPr/>
        </p:nvSpPr>
        <p:spPr>
          <a:xfrm>
            <a:off x="6628352" y="5192087"/>
            <a:ext cx="4712562" cy="49770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New Event </a:t>
            </a:r>
            <a:r>
              <a:rPr lang="de-DE" sz="1200" dirty="0" err="1">
                <a:solidFill>
                  <a:srgbClr val="04276E"/>
                </a:solidFill>
              </a:rPr>
              <a:t>Subscription</a:t>
            </a:r>
            <a:r>
              <a:rPr lang="de-DE" sz="1200" dirty="0">
                <a:solidFill>
                  <a:srgbClr val="04276E"/>
                </a:solidFill>
              </a:rPr>
              <a:t>, </a:t>
            </a:r>
            <a:r>
              <a:rPr lang="de-DE" sz="1200" dirty="0" err="1">
                <a:solidFill>
                  <a:srgbClr val="04276E"/>
                </a:solidFill>
              </a:rPr>
              <a:t>located</a:t>
            </a:r>
            <a:r>
              <a:rPr lang="de-DE" sz="1200" dirty="0">
                <a:solidFill>
                  <a:srgbClr val="04276E"/>
                </a:solidFill>
              </a:rPr>
              <a:t> in </a:t>
            </a:r>
            <a:r>
              <a:rPr lang="de-DE" sz="1200" dirty="0" err="1">
                <a:solidFill>
                  <a:srgbClr val="04276E"/>
                </a:solidFill>
              </a:rPr>
              <a:t>the</a:t>
            </a:r>
            <a:r>
              <a:rPr lang="de-DE" sz="1200" dirty="0">
                <a:solidFill>
                  <a:srgbClr val="04276E"/>
                </a:solidFill>
              </a:rPr>
              <a:t> </a:t>
            </a:r>
            <a:r>
              <a:rPr lang="de-DE" sz="1200" dirty="0" err="1">
                <a:solidFill>
                  <a:srgbClr val="04276E"/>
                </a:solidFill>
              </a:rPr>
              <a:t>Object</a:t>
            </a:r>
            <a:r>
              <a:rPr lang="de-DE" sz="1200" dirty="0">
                <a:solidFill>
                  <a:srgbClr val="04276E"/>
                </a:solidFill>
              </a:rPr>
              <a:t> CU, </a:t>
            </a:r>
          </a:p>
          <a:p>
            <a:r>
              <a:rPr lang="de-DE" sz="1200" dirty="0" err="1">
                <a:solidFill>
                  <a:srgbClr val="04276E"/>
                </a:solidFill>
              </a:rPr>
              <a:t>call</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MessageLauncher</a:t>
            </a:r>
            <a:r>
              <a:rPr lang="de-DE" sz="1200" dirty="0">
                <a:solidFill>
                  <a:srgbClr val="04276E"/>
                </a:solidFill>
              </a:rPr>
              <a:t> </a:t>
            </a:r>
            <a:r>
              <a:rPr lang="de-DE" sz="1200" dirty="0" err="1">
                <a:solidFill>
                  <a:srgbClr val="04276E"/>
                </a:solidFill>
              </a:rPr>
              <a:t>from</a:t>
            </a:r>
            <a:r>
              <a:rPr lang="de-DE" sz="1200" dirty="0">
                <a:solidFill>
                  <a:srgbClr val="04276E"/>
                </a:solidFill>
              </a:rPr>
              <a:t> </a:t>
            </a:r>
            <a:r>
              <a:rPr lang="de-DE" sz="1200" dirty="0" err="1">
                <a:solidFill>
                  <a:srgbClr val="04276E"/>
                </a:solidFill>
              </a:rPr>
              <a:t>wthin</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subscriber</a:t>
            </a:r>
            <a:r>
              <a:rPr lang="de-DE" sz="1200" dirty="0">
                <a:solidFill>
                  <a:srgbClr val="04276E"/>
                </a:solidFill>
              </a:rPr>
              <a:t> </a:t>
            </a:r>
          </a:p>
        </p:txBody>
      </p:sp>
      <p:cxnSp>
        <p:nvCxnSpPr>
          <p:cNvPr id="71" name="Gerade Verbindung mit Pfeil 70">
            <a:extLst>
              <a:ext uri="{FF2B5EF4-FFF2-40B4-BE49-F238E27FC236}">
                <a16:creationId xmlns:a16="http://schemas.microsoft.com/office/drawing/2014/main" id="{8592CD84-61E5-445D-B1CD-DC8487995E22}"/>
              </a:ext>
            </a:extLst>
          </p:cNvPr>
          <p:cNvCxnSpPr>
            <a:cxnSpLocks/>
            <a:stCxn id="9" idx="2"/>
            <a:endCxn id="53" idx="0"/>
          </p:cNvCxnSpPr>
          <p:nvPr/>
        </p:nvCxnSpPr>
        <p:spPr>
          <a:xfrm flipH="1">
            <a:off x="3038876" y="3807782"/>
            <a:ext cx="1" cy="4450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185C5CFF-854A-4176-BE1A-7DA845C22A56}"/>
              </a:ext>
            </a:extLst>
          </p:cNvPr>
          <p:cNvSpPr/>
          <p:nvPr/>
        </p:nvSpPr>
        <p:spPr>
          <a:xfrm>
            <a:off x="359998" y="5161426"/>
            <a:ext cx="5357753" cy="56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Message </a:t>
            </a:r>
            <a:r>
              <a:rPr lang="de-DE" sz="1400" dirty="0" err="1">
                <a:solidFill>
                  <a:srgbClr val="002060"/>
                </a:solidFill>
              </a:rPr>
              <a:t>from</a:t>
            </a:r>
            <a:r>
              <a:rPr lang="de-DE" sz="1400" dirty="0">
                <a:solidFill>
                  <a:srgbClr val="002060"/>
                </a:solidFill>
              </a:rPr>
              <a:t> </a:t>
            </a:r>
            <a:r>
              <a:rPr lang="de-DE" sz="1400" dirty="0" err="1">
                <a:solidFill>
                  <a:srgbClr val="002060"/>
                </a:solidFill>
              </a:rPr>
              <a:t>within</a:t>
            </a:r>
            <a:r>
              <a:rPr lang="de-DE" sz="1400" dirty="0">
                <a:solidFill>
                  <a:srgbClr val="002060"/>
                </a:solidFill>
              </a:rPr>
              <a:t> Field Event „</a:t>
            </a:r>
            <a:r>
              <a:rPr lang="de-DE" sz="1400" dirty="0" err="1">
                <a:solidFill>
                  <a:srgbClr val="002060"/>
                </a:solidFill>
              </a:rPr>
              <a:t>OnBeforeValidate</a:t>
            </a:r>
            <a:r>
              <a:rPr lang="de-DE" sz="1400" dirty="0">
                <a:solidFill>
                  <a:srgbClr val="002060"/>
                </a:solidFill>
              </a:rPr>
              <a:t>“</a:t>
            </a:r>
            <a:endParaRPr lang="en-GB" sz="1400" dirty="0">
              <a:solidFill>
                <a:srgbClr val="002060"/>
              </a:solidFill>
            </a:endParaRPr>
          </a:p>
        </p:txBody>
      </p:sp>
      <p:sp>
        <p:nvSpPr>
          <p:cNvPr id="48" name="Rechteck 47">
            <a:extLst>
              <a:ext uri="{FF2B5EF4-FFF2-40B4-BE49-F238E27FC236}">
                <a16:creationId xmlns:a16="http://schemas.microsoft.com/office/drawing/2014/main" id="{2DB0391F-5F11-4681-BA53-C76988EE58EF}"/>
              </a:ext>
            </a:extLst>
          </p:cNvPr>
          <p:cNvSpPr/>
          <p:nvPr/>
        </p:nvSpPr>
        <p:spPr>
          <a:xfrm>
            <a:off x="359997" y="5925885"/>
            <a:ext cx="5357753" cy="56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Message </a:t>
            </a:r>
            <a:r>
              <a:rPr lang="de-DE" sz="1400" dirty="0" err="1">
                <a:solidFill>
                  <a:srgbClr val="002060"/>
                </a:solidFill>
              </a:rPr>
              <a:t>from</a:t>
            </a:r>
            <a:r>
              <a:rPr lang="de-DE" sz="1400" dirty="0">
                <a:solidFill>
                  <a:srgbClr val="002060"/>
                </a:solidFill>
              </a:rPr>
              <a:t> </a:t>
            </a:r>
            <a:r>
              <a:rPr lang="de-DE" sz="1400" dirty="0" err="1">
                <a:solidFill>
                  <a:srgbClr val="002060"/>
                </a:solidFill>
              </a:rPr>
              <a:t>within</a:t>
            </a:r>
            <a:r>
              <a:rPr lang="de-DE" sz="1400" dirty="0">
                <a:solidFill>
                  <a:srgbClr val="002060"/>
                </a:solidFill>
              </a:rPr>
              <a:t> Field Event „</a:t>
            </a:r>
            <a:r>
              <a:rPr lang="de-DE" sz="1400" dirty="0" err="1">
                <a:solidFill>
                  <a:srgbClr val="002060"/>
                </a:solidFill>
              </a:rPr>
              <a:t>OnAfterValidate</a:t>
            </a:r>
            <a:r>
              <a:rPr lang="de-DE" sz="1400" dirty="0">
                <a:solidFill>
                  <a:srgbClr val="002060"/>
                </a:solidFill>
              </a:rPr>
              <a:t>“</a:t>
            </a:r>
            <a:endParaRPr lang="en-GB" sz="1400" dirty="0">
              <a:solidFill>
                <a:srgbClr val="002060"/>
              </a:solidFill>
            </a:endParaRPr>
          </a:p>
        </p:txBody>
      </p:sp>
      <p:cxnSp>
        <p:nvCxnSpPr>
          <p:cNvPr id="51" name="Gerade Verbindung mit Pfeil 50">
            <a:extLst>
              <a:ext uri="{FF2B5EF4-FFF2-40B4-BE49-F238E27FC236}">
                <a16:creationId xmlns:a16="http://schemas.microsoft.com/office/drawing/2014/main" id="{B1DD9A41-5C5C-4FD7-90BF-A67E36FF6506}"/>
              </a:ext>
            </a:extLst>
          </p:cNvPr>
          <p:cNvCxnSpPr>
            <a:cxnSpLocks/>
            <a:stCxn id="37" idx="2"/>
            <a:endCxn id="48" idx="0"/>
          </p:cNvCxnSpPr>
          <p:nvPr/>
        </p:nvCxnSpPr>
        <p:spPr>
          <a:xfrm flipH="1">
            <a:off x="3038874" y="5727879"/>
            <a:ext cx="1" cy="19800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Verbinder: gewinkelt 55">
            <a:extLst>
              <a:ext uri="{FF2B5EF4-FFF2-40B4-BE49-F238E27FC236}">
                <a16:creationId xmlns:a16="http://schemas.microsoft.com/office/drawing/2014/main" id="{B82C01E3-8F2A-4517-A4F4-AD77E9471DFD}"/>
              </a:ext>
            </a:extLst>
          </p:cNvPr>
          <p:cNvCxnSpPr>
            <a:cxnSpLocks/>
            <a:stCxn id="53" idx="3"/>
            <a:endCxn id="35" idx="1"/>
          </p:cNvCxnSpPr>
          <p:nvPr/>
        </p:nvCxnSpPr>
        <p:spPr>
          <a:xfrm flipV="1">
            <a:off x="5717753" y="3620478"/>
            <a:ext cx="910600" cy="915561"/>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66" name="Rechteck 65">
            <a:extLst>
              <a:ext uri="{FF2B5EF4-FFF2-40B4-BE49-F238E27FC236}">
                <a16:creationId xmlns:a16="http://schemas.microsoft.com/office/drawing/2014/main" id="{C349BF4D-35CF-4950-99F5-E09689C237F8}"/>
              </a:ext>
            </a:extLst>
          </p:cNvPr>
          <p:cNvSpPr/>
          <p:nvPr/>
        </p:nvSpPr>
        <p:spPr>
          <a:xfrm>
            <a:off x="6628347" y="4548838"/>
            <a:ext cx="471255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New </a:t>
            </a:r>
            <a:r>
              <a:rPr lang="de-DE" sz="1200" dirty="0" err="1">
                <a:solidFill>
                  <a:srgbClr val="04276E"/>
                </a:solidFill>
              </a:rPr>
              <a:t>MessageLaunch</a:t>
            </a:r>
            <a:r>
              <a:rPr lang="de-DE" sz="1200" dirty="0">
                <a:solidFill>
                  <a:srgbClr val="04276E"/>
                </a:solidFill>
              </a:rPr>
              <a:t> </a:t>
            </a:r>
            <a:r>
              <a:rPr lang="de-DE" sz="1200" dirty="0" err="1">
                <a:solidFill>
                  <a:srgbClr val="04276E"/>
                </a:solidFill>
              </a:rPr>
              <a:t>function</a:t>
            </a:r>
            <a:r>
              <a:rPr lang="de-DE" sz="1200" dirty="0">
                <a:solidFill>
                  <a:srgbClr val="04276E"/>
                </a:solidFill>
              </a:rPr>
              <a:t> </a:t>
            </a:r>
            <a:r>
              <a:rPr lang="de-DE" sz="1200" dirty="0" err="1">
                <a:solidFill>
                  <a:srgbClr val="04276E"/>
                </a:solidFill>
              </a:rPr>
              <a:t>within</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Object</a:t>
            </a:r>
            <a:r>
              <a:rPr lang="de-DE" sz="1200" dirty="0">
                <a:solidFill>
                  <a:srgbClr val="04276E"/>
                </a:solidFill>
              </a:rPr>
              <a:t> CU</a:t>
            </a:r>
            <a:endParaRPr lang="de-DE" sz="1200" i="1" dirty="0">
              <a:solidFill>
                <a:srgbClr val="04276E"/>
              </a:solidFill>
            </a:endParaRPr>
          </a:p>
        </p:txBody>
      </p:sp>
      <p:cxnSp>
        <p:nvCxnSpPr>
          <p:cNvPr id="67" name="Gerade Verbindung mit Pfeil 66">
            <a:extLst>
              <a:ext uri="{FF2B5EF4-FFF2-40B4-BE49-F238E27FC236}">
                <a16:creationId xmlns:a16="http://schemas.microsoft.com/office/drawing/2014/main" id="{7DA66F09-0743-401A-86A5-5B98019BE290}"/>
              </a:ext>
            </a:extLst>
          </p:cNvPr>
          <p:cNvCxnSpPr>
            <a:cxnSpLocks/>
            <a:stCxn id="28" idx="2"/>
            <a:endCxn id="66" idx="0"/>
          </p:cNvCxnSpPr>
          <p:nvPr/>
        </p:nvCxnSpPr>
        <p:spPr>
          <a:xfrm flipH="1">
            <a:off x="8984626" y="4403255"/>
            <a:ext cx="9" cy="1455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winkelt 78">
            <a:extLst>
              <a:ext uri="{FF2B5EF4-FFF2-40B4-BE49-F238E27FC236}">
                <a16:creationId xmlns:a16="http://schemas.microsoft.com/office/drawing/2014/main" id="{522ADC4F-C6B2-4699-82EB-338C7333A0FA}"/>
              </a:ext>
            </a:extLst>
          </p:cNvPr>
          <p:cNvCxnSpPr>
            <a:cxnSpLocks/>
            <a:stCxn id="48" idx="3"/>
            <a:endCxn id="58" idx="1"/>
          </p:cNvCxnSpPr>
          <p:nvPr/>
        </p:nvCxnSpPr>
        <p:spPr>
          <a:xfrm flipV="1">
            <a:off x="5717750" y="5440940"/>
            <a:ext cx="910602" cy="768172"/>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8078BE76-D08A-4442-B537-51BCE3117582}"/>
              </a:ext>
            </a:extLst>
          </p:cNvPr>
          <p:cNvCxnSpPr>
            <a:cxnSpLocks/>
            <a:stCxn id="16" idx="3"/>
            <a:endCxn id="27" idx="1"/>
          </p:cNvCxnSpPr>
          <p:nvPr/>
        </p:nvCxnSpPr>
        <p:spPr>
          <a:xfrm flipV="1">
            <a:off x="5717751" y="2889677"/>
            <a:ext cx="910600" cy="668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extfeld 93">
            <a:extLst>
              <a:ext uri="{FF2B5EF4-FFF2-40B4-BE49-F238E27FC236}">
                <a16:creationId xmlns:a16="http://schemas.microsoft.com/office/drawing/2014/main" id="{280788E5-65FE-4EE4-946B-02AC5F7356CD}"/>
              </a:ext>
            </a:extLst>
          </p:cNvPr>
          <p:cNvSpPr txBox="1"/>
          <p:nvPr/>
        </p:nvSpPr>
        <p:spPr>
          <a:xfrm>
            <a:off x="396608" y="2214389"/>
            <a:ext cx="1725922" cy="369332"/>
          </a:xfrm>
          <a:prstGeom prst="rect">
            <a:avLst/>
          </a:prstGeom>
          <a:noFill/>
        </p:spPr>
        <p:txBody>
          <a:bodyPr wrap="none" rtlCol="0">
            <a:spAutoFit/>
          </a:bodyPr>
          <a:lstStyle/>
          <a:p>
            <a:r>
              <a:rPr lang="de-DE" dirty="0" err="1">
                <a:solidFill>
                  <a:srgbClr val="FF0000"/>
                </a:solidFill>
              </a:rPr>
              <a:t>Scetch</a:t>
            </a:r>
            <a:r>
              <a:rPr lang="de-DE" dirty="0">
                <a:solidFill>
                  <a:srgbClr val="FF0000"/>
                </a:solidFill>
              </a:rPr>
              <a:t> </a:t>
            </a:r>
            <a:r>
              <a:rPr lang="de-DE" dirty="0" err="1">
                <a:solidFill>
                  <a:srgbClr val="FF0000"/>
                </a:solidFill>
              </a:rPr>
              <a:t>of</a:t>
            </a:r>
            <a:r>
              <a:rPr lang="de-DE" dirty="0">
                <a:solidFill>
                  <a:srgbClr val="FF0000"/>
                </a:solidFill>
              </a:rPr>
              <a:t> Design</a:t>
            </a:r>
            <a:endParaRPr lang="en-GB" dirty="0">
              <a:solidFill>
                <a:srgbClr val="FF0000"/>
              </a:solidFill>
            </a:endParaRPr>
          </a:p>
        </p:txBody>
      </p:sp>
      <p:sp>
        <p:nvSpPr>
          <p:cNvPr id="96" name="Pfeil: nach unten 95">
            <a:extLst>
              <a:ext uri="{FF2B5EF4-FFF2-40B4-BE49-F238E27FC236}">
                <a16:creationId xmlns:a16="http://schemas.microsoft.com/office/drawing/2014/main" id="{0BFA5C97-C702-44FD-B1F0-738F99B5E6F4}"/>
              </a:ext>
            </a:extLst>
          </p:cNvPr>
          <p:cNvSpPr/>
          <p:nvPr/>
        </p:nvSpPr>
        <p:spPr>
          <a:xfrm>
            <a:off x="6654188" y="5878604"/>
            <a:ext cx="4712557"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AL File </a:t>
            </a:r>
            <a:r>
              <a:rPr lang="de-DE" dirty="0" err="1"/>
              <a:t>Structure</a:t>
            </a:r>
            <a:endParaRPr lang="en-GB" dirty="0"/>
          </a:p>
        </p:txBody>
      </p:sp>
    </p:spTree>
    <p:extLst>
      <p:ext uri="{BB962C8B-B14F-4D97-AF65-F5344CB8AC3E}">
        <p14:creationId xmlns:p14="http://schemas.microsoft.com/office/powerpoint/2010/main" val="44386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7" grpId="0" animBg="1"/>
      <p:bldP spid="28" grpId="0" animBg="1"/>
      <p:bldP spid="35" grpId="0" animBg="1"/>
      <p:bldP spid="53" grpId="0" animBg="1"/>
      <p:bldP spid="58" grpId="0" animBg="1"/>
      <p:bldP spid="37" grpId="0" animBg="1"/>
      <p:bldP spid="48" grpId="0" animBg="1"/>
      <p:bldP spid="66" grpId="0" animBg="1"/>
      <p:bldP spid="94" grpId="0"/>
      <p:bldP spid="9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5</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Specifying</a:t>
            </a:r>
            <a:r>
              <a:rPr lang="de-DE" dirty="0">
                <a:solidFill>
                  <a:schemeClr val="bg2"/>
                </a:solidFill>
              </a:rPr>
              <a:t> BC Target                                                                                         </a:t>
            </a:r>
            <a:r>
              <a:rPr lang="de-DE" dirty="0">
                <a:solidFill>
                  <a:schemeClr val="bg2"/>
                </a:solidFill>
                <a:sym typeface="Wingdings" panose="05000000000000000000" pitchFamily="2" charset="2"/>
              </a:rPr>
              <a:t> </a:t>
            </a:r>
            <a:r>
              <a:rPr lang="de-DE" dirty="0">
                <a:solidFill>
                  <a:schemeClr val="bg2"/>
                </a:solidFill>
              </a:rPr>
              <a:t> </a:t>
            </a:r>
            <a:r>
              <a:rPr lang="de-DE" dirty="0" err="1">
                <a:solidFill>
                  <a:schemeClr val="bg2"/>
                </a:solidFill>
              </a:rPr>
              <a:t>launch.json</a:t>
            </a:r>
            <a:endParaRPr lang="de-DE" dirty="0">
              <a:solidFill>
                <a:schemeClr val="bg2"/>
              </a:solidFill>
            </a:endParaRPr>
          </a:p>
        </p:txBody>
      </p:sp>
      <p:sp>
        <p:nvSpPr>
          <p:cNvPr id="47" name="Textplatzhalter 11">
            <a:extLst>
              <a:ext uri="{FF2B5EF4-FFF2-40B4-BE49-F238E27FC236}">
                <a16:creationId xmlns:a16="http://schemas.microsoft.com/office/drawing/2014/main" id="{FE2A3A0D-F624-4D16-9647-A78899A3EEB0}"/>
              </a:ext>
            </a:extLst>
          </p:cNvPr>
          <p:cNvSpPr>
            <a:spLocks noGrp="1"/>
          </p:cNvSpPr>
          <p:nvPr>
            <p:ph type="body" sz="quarter" idx="10"/>
          </p:nvPr>
        </p:nvSpPr>
        <p:spPr>
          <a:xfrm>
            <a:off x="360000" y="1275617"/>
            <a:ext cx="6699168" cy="365126"/>
          </a:xfrm>
        </p:spPr>
        <p:txBody>
          <a:bodyPr/>
          <a:lstStyle/>
          <a:p>
            <a:r>
              <a:rPr lang="de-DE" dirty="0" err="1"/>
              <a:t>more</a:t>
            </a:r>
            <a:r>
              <a:rPr lang="de-DE" dirty="0"/>
              <a:t> </a:t>
            </a:r>
            <a:r>
              <a:rPr lang="de-DE" dirty="0" err="1"/>
              <a:t>detailed</a:t>
            </a:r>
            <a:br>
              <a:rPr lang="de-DE" dirty="0"/>
            </a:br>
            <a:br>
              <a:rPr lang="de-DE" dirty="0"/>
            </a:br>
            <a:br>
              <a:rPr lang="de-DE" dirty="0"/>
            </a:br>
            <a:br>
              <a:rPr lang="de-DE" dirty="0"/>
            </a:br>
            <a:br>
              <a:rPr lang="de-DE" dirty="0"/>
            </a:br>
            <a:br>
              <a:rPr lang="de-DE" dirty="0"/>
            </a:br>
            <a:endParaRPr lang="de-DE" dirty="0"/>
          </a:p>
          <a:p>
            <a:endParaRPr lang="de-DE" dirty="0"/>
          </a:p>
          <a:p>
            <a:endParaRPr lang="de-DE" dirty="0"/>
          </a:p>
        </p:txBody>
      </p:sp>
      <p:pic>
        <p:nvPicPr>
          <p:cNvPr id="7" name="Grafik 6">
            <a:extLst>
              <a:ext uri="{FF2B5EF4-FFF2-40B4-BE49-F238E27FC236}">
                <a16:creationId xmlns:a16="http://schemas.microsoft.com/office/drawing/2014/main" id="{FF911DFB-F426-4F73-AA2A-C5DE29D6D841}"/>
              </a:ext>
            </a:extLst>
          </p:cNvPr>
          <p:cNvPicPr>
            <a:picLocks noChangeAspect="1"/>
          </p:cNvPicPr>
          <p:nvPr/>
        </p:nvPicPr>
        <p:blipFill>
          <a:blip r:embed="rId3"/>
          <a:stretch>
            <a:fillRect/>
          </a:stretch>
        </p:blipFill>
        <p:spPr>
          <a:xfrm>
            <a:off x="1284264" y="1602085"/>
            <a:ext cx="10520739" cy="4916653"/>
          </a:xfrm>
          <a:prstGeom prst="rect">
            <a:avLst/>
          </a:prstGeom>
        </p:spPr>
      </p:pic>
      <p:pic>
        <p:nvPicPr>
          <p:cNvPr id="5" name="Grafik 4">
            <a:extLst>
              <a:ext uri="{FF2B5EF4-FFF2-40B4-BE49-F238E27FC236}">
                <a16:creationId xmlns:a16="http://schemas.microsoft.com/office/drawing/2014/main" id="{B0638B55-7C87-4937-AB39-E4C3AA43BCAB}"/>
              </a:ext>
            </a:extLst>
          </p:cNvPr>
          <p:cNvPicPr>
            <a:picLocks noChangeAspect="1"/>
          </p:cNvPicPr>
          <p:nvPr/>
        </p:nvPicPr>
        <p:blipFill>
          <a:blip r:embed="rId4"/>
          <a:stretch>
            <a:fillRect/>
          </a:stretch>
        </p:blipFill>
        <p:spPr>
          <a:xfrm>
            <a:off x="-446430" y="2763357"/>
            <a:ext cx="7639159" cy="3542032"/>
          </a:xfrm>
          <a:prstGeom prst="rect">
            <a:avLst/>
          </a:prstGeom>
        </p:spPr>
      </p:pic>
      <p:sp>
        <p:nvSpPr>
          <p:cNvPr id="8" name="Rechteck 7">
            <a:extLst>
              <a:ext uri="{FF2B5EF4-FFF2-40B4-BE49-F238E27FC236}">
                <a16:creationId xmlns:a16="http://schemas.microsoft.com/office/drawing/2014/main" id="{B00EAF9C-96D0-4DBE-AEBA-49C7EC5624B8}"/>
              </a:ext>
            </a:extLst>
          </p:cNvPr>
          <p:cNvSpPr/>
          <p:nvPr/>
        </p:nvSpPr>
        <p:spPr>
          <a:xfrm>
            <a:off x="4675908" y="4320732"/>
            <a:ext cx="1018309" cy="15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a:extLst>
              <a:ext uri="{FF2B5EF4-FFF2-40B4-BE49-F238E27FC236}">
                <a16:creationId xmlns:a16="http://schemas.microsoft.com/office/drawing/2014/main" id="{8C70765E-107B-46B6-B939-B0C67ACD499D}"/>
              </a:ext>
            </a:extLst>
          </p:cNvPr>
          <p:cNvSpPr/>
          <p:nvPr/>
        </p:nvSpPr>
        <p:spPr>
          <a:xfrm>
            <a:off x="4060083" y="4477662"/>
            <a:ext cx="294203" cy="15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a:extLst>
              <a:ext uri="{FF2B5EF4-FFF2-40B4-BE49-F238E27FC236}">
                <a16:creationId xmlns:a16="http://schemas.microsoft.com/office/drawing/2014/main" id="{E02763CE-9A01-4AFF-B3E0-0D49B4E3BBED}"/>
              </a:ext>
            </a:extLst>
          </p:cNvPr>
          <p:cNvSpPr/>
          <p:nvPr/>
        </p:nvSpPr>
        <p:spPr>
          <a:xfrm>
            <a:off x="10891761" y="6350888"/>
            <a:ext cx="615827" cy="1473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a:extLst>
              <a:ext uri="{FF2B5EF4-FFF2-40B4-BE49-F238E27FC236}">
                <a16:creationId xmlns:a16="http://schemas.microsoft.com/office/drawing/2014/main" id="{FEBEA9EE-F77A-4E4C-B3D8-C67D637ECBE2}"/>
              </a:ext>
            </a:extLst>
          </p:cNvPr>
          <p:cNvSpPr/>
          <p:nvPr/>
        </p:nvSpPr>
        <p:spPr>
          <a:xfrm>
            <a:off x="2943994" y="6336280"/>
            <a:ext cx="827906" cy="1824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9F1EEF76-42C3-4198-B236-1057A7A26B28}"/>
              </a:ext>
            </a:extLst>
          </p:cNvPr>
          <p:cNvSpPr/>
          <p:nvPr/>
        </p:nvSpPr>
        <p:spPr>
          <a:xfrm>
            <a:off x="10071071" y="4229910"/>
            <a:ext cx="764569" cy="1473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a:extLst>
              <a:ext uri="{FF2B5EF4-FFF2-40B4-BE49-F238E27FC236}">
                <a16:creationId xmlns:a16="http://schemas.microsoft.com/office/drawing/2014/main" id="{1F35F878-E1CE-4BC0-8F9F-5999F5DB2C42}"/>
              </a:ext>
            </a:extLst>
          </p:cNvPr>
          <p:cNvSpPr/>
          <p:nvPr/>
        </p:nvSpPr>
        <p:spPr>
          <a:xfrm>
            <a:off x="11040435" y="4231814"/>
            <a:ext cx="719470" cy="1473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hteck 15">
            <a:extLst>
              <a:ext uri="{FF2B5EF4-FFF2-40B4-BE49-F238E27FC236}">
                <a16:creationId xmlns:a16="http://schemas.microsoft.com/office/drawing/2014/main" id="{443CF3CE-D23A-4EAA-B7FC-3902AED522C2}"/>
              </a:ext>
            </a:extLst>
          </p:cNvPr>
          <p:cNvSpPr/>
          <p:nvPr/>
        </p:nvSpPr>
        <p:spPr>
          <a:xfrm>
            <a:off x="2943994" y="2241272"/>
            <a:ext cx="1116088" cy="195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9" name="Gerader Verbinder 18">
            <a:extLst>
              <a:ext uri="{FF2B5EF4-FFF2-40B4-BE49-F238E27FC236}">
                <a16:creationId xmlns:a16="http://schemas.microsoft.com/office/drawing/2014/main" id="{981BBC63-85A1-40AF-871F-B5125145001C}"/>
              </a:ext>
            </a:extLst>
          </p:cNvPr>
          <p:cNvCxnSpPr>
            <a:cxnSpLocks/>
            <a:stCxn id="13" idx="3"/>
            <a:endCxn id="12" idx="1"/>
          </p:cNvCxnSpPr>
          <p:nvPr/>
        </p:nvCxnSpPr>
        <p:spPr>
          <a:xfrm flipV="1">
            <a:off x="3771900" y="6424567"/>
            <a:ext cx="7119861" cy="2942"/>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E5B3DE47-1C14-4B31-BEB9-0AB6CB7ACA75}"/>
              </a:ext>
            </a:extLst>
          </p:cNvPr>
          <p:cNvCxnSpPr>
            <a:cxnSpLocks/>
            <a:stCxn id="16" idx="2"/>
            <a:endCxn id="25" idx="1"/>
          </p:cNvCxnSpPr>
          <p:nvPr/>
        </p:nvCxnSpPr>
        <p:spPr>
          <a:xfrm>
            <a:off x="3502038" y="2436970"/>
            <a:ext cx="1204348" cy="226267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hteck 24">
            <a:extLst>
              <a:ext uri="{FF2B5EF4-FFF2-40B4-BE49-F238E27FC236}">
                <a16:creationId xmlns:a16="http://schemas.microsoft.com/office/drawing/2014/main" id="{D3327A00-8200-468E-B7A7-7599E017AF13}"/>
              </a:ext>
            </a:extLst>
          </p:cNvPr>
          <p:cNvSpPr/>
          <p:nvPr/>
        </p:nvSpPr>
        <p:spPr>
          <a:xfrm>
            <a:off x="4706386" y="4621179"/>
            <a:ext cx="884517" cy="15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7" name="Gerader Verbinder 26">
            <a:extLst>
              <a:ext uri="{FF2B5EF4-FFF2-40B4-BE49-F238E27FC236}">
                <a16:creationId xmlns:a16="http://schemas.microsoft.com/office/drawing/2014/main" id="{CF98A73A-B8D1-44DB-B860-E6ADF7DF96E4}"/>
              </a:ext>
            </a:extLst>
          </p:cNvPr>
          <p:cNvCxnSpPr>
            <a:cxnSpLocks/>
            <a:stCxn id="8" idx="3"/>
            <a:endCxn id="14" idx="1"/>
          </p:cNvCxnSpPr>
          <p:nvPr/>
        </p:nvCxnSpPr>
        <p:spPr>
          <a:xfrm flipV="1">
            <a:off x="5694217" y="4303589"/>
            <a:ext cx="4376854" cy="95608"/>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23A6D676-40AD-46A8-AD0B-7749EB092CBC}"/>
              </a:ext>
            </a:extLst>
          </p:cNvPr>
          <p:cNvCxnSpPr>
            <a:cxnSpLocks/>
            <a:stCxn id="25" idx="3"/>
            <a:endCxn id="15" idx="2"/>
          </p:cNvCxnSpPr>
          <p:nvPr/>
        </p:nvCxnSpPr>
        <p:spPr>
          <a:xfrm flipV="1">
            <a:off x="5590903" y="4379172"/>
            <a:ext cx="5809267" cy="320472"/>
          </a:xfrm>
          <a:prstGeom prst="bentConnector2">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Verbinder: gewinkelt 36">
            <a:extLst>
              <a:ext uri="{FF2B5EF4-FFF2-40B4-BE49-F238E27FC236}">
                <a16:creationId xmlns:a16="http://schemas.microsoft.com/office/drawing/2014/main" id="{F279AFF9-92B6-4C0D-8EAA-B5504C20B8BC}"/>
              </a:ext>
            </a:extLst>
          </p:cNvPr>
          <p:cNvCxnSpPr>
            <a:cxnSpLocks/>
            <a:stCxn id="11" idx="2"/>
            <a:endCxn id="12" idx="1"/>
          </p:cNvCxnSpPr>
          <p:nvPr/>
        </p:nvCxnSpPr>
        <p:spPr>
          <a:xfrm rot="16200000" flipH="1">
            <a:off x="6654485" y="2187291"/>
            <a:ext cx="1789976" cy="6684576"/>
          </a:xfrm>
          <a:prstGeom prst="bentConnector2">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06ADAF99-B359-4256-98F6-CF5DEB59123F}"/>
              </a:ext>
            </a:extLst>
          </p:cNvPr>
          <p:cNvSpPr/>
          <p:nvPr/>
        </p:nvSpPr>
        <p:spPr>
          <a:xfrm>
            <a:off x="2309347" y="3037499"/>
            <a:ext cx="1116088" cy="195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hteck 23">
            <a:extLst>
              <a:ext uri="{FF2B5EF4-FFF2-40B4-BE49-F238E27FC236}">
                <a16:creationId xmlns:a16="http://schemas.microsoft.com/office/drawing/2014/main" id="{CB999D14-26C3-449A-A8C2-E4B71E87B071}"/>
              </a:ext>
            </a:extLst>
          </p:cNvPr>
          <p:cNvSpPr/>
          <p:nvPr/>
        </p:nvSpPr>
        <p:spPr>
          <a:xfrm>
            <a:off x="0" y="4484489"/>
            <a:ext cx="1116088" cy="195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745773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13 | </a:t>
            </a:r>
            <a:r>
              <a:rPr lang="en-GB" dirty="0"/>
              <a:t>AL File Structure</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50</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pic>
        <p:nvPicPr>
          <p:cNvPr id="5" name="Grafik 4">
            <a:extLst>
              <a:ext uri="{FF2B5EF4-FFF2-40B4-BE49-F238E27FC236}">
                <a16:creationId xmlns:a16="http://schemas.microsoft.com/office/drawing/2014/main" id="{C2BA7947-530E-4ECB-9EBF-A6D8AD1726EB}"/>
              </a:ext>
            </a:extLst>
          </p:cNvPr>
          <p:cNvPicPr>
            <a:picLocks noChangeAspect="1"/>
          </p:cNvPicPr>
          <p:nvPr/>
        </p:nvPicPr>
        <p:blipFill>
          <a:blip r:embed="rId4"/>
          <a:stretch>
            <a:fillRect/>
          </a:stretch>
        </p:blipFill>
        <p:spPr>
          <a:xfrm>
            <a:off x="0" y="1273366"/>
            <a:ext cx="12192000" cy="4311267"/>
          </a:xfrm>
          <a:prstGeom prst="rect">
            <a:avLst/>
          </a:prstGeom>
        </p:spPr>
      </p:pic>
    </p:spTree>
    <p:extLst>
      <p:ext uri="{BB962C8B-B14F-4D97-AF65-F5344CB8AC3E}">
        <p14:creationId xmlns:p14="http://schemas.microsoft.com/office/powerpoint/2010/main" val="1315307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13 | </a:t>
            </a:r>
            <a:r>
              <a:rPr lang="en-GB" dirty="0"/>
              <a:t>Doing</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51</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3123164"/>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Connect </a:t>
            </a:r>
            <a:r>
              <a:rPr lang="de-DE" sz="1400" dirty="0" err="1">
                <a:solidFill>
                  <a:srgbClr val="002060"/>
                </a:solidFill>
              </a:rPr>
              <a:t>the</a:t>
            </a:r>
            <a:r>
              <a:rPr lang="de-DE" sz="1400" dirty="0">
                <a:solidFill>
                  <a:srgbClr val="002060"/>
                </a:solidFill>
              </a:rPr>
              <a:t> Project </a:t>
            </a:r>
            <a:r>
              <a:rPr lang="de-DE" sz="1400" dirty="0" err="1">
                <a:solidFill>
                  <a:srgbClr val="002060"/>
                </a:solidFill>
              </a:rPr>
              <a:t>to</a:t>
            </a:r>
            <a:r>
              <a:rPr lang="de-DE" sz="1400" dirty="0">
                <a:solidFill>
                  <a:srgbClr val="002060"/>
                </a:solidFill>
              </a:rPr>
              <a:t> </a:t>
            </a:r>
            <a:r>
              <a:rPr lang="de-DE" sz="1400" dirty="0" err="1">
                <a:solidFill>
                  <a:srgbClr val="002060"/>
                </a:solidFill>
              </a:rPr>
              <a:t>your</a:t>
            </a:r>
            <a:r>
              <a:rPr lang="de-DE" sz="1400" dirty="0">
                <a:solidFill>
                  <a:srgbClr val="002060"/>
                </a:solidFill>
              </a:rPr>
              <a:t> DB</a:t>
            </a:r>
            <a:endParaRPr lang="en-GB" sz="1400"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233922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new</a:t>
            </a:r>
            <a:r>
              <a:rPr lang="de-DE" sz="1400" dirty="0">
                <a:solidFill>
                  <a:srgbClr val="002060"/>
                </a:solidFill>
              </a:rPr>
              <a:t> AL Project „</a:t>
            </a:r>
            <a:r>
              <a:rPr lang="de-DE" sz="1400" dirty="0" err="1">
                <a:solidFill>
                  <a:srgbClr val="002060"/>
                </a:solidFill>
              </a:rPr>
              <a:t>SomeALTests</a:t>
            </a:r>
            <a:r>
              <a:rPr lang="de-DE" sz="1400" dirty="0">
                <a:solidFill>
                  <a:srgbClr val="002060"/>
                </a:solidFill>
              </a:rPr>
              <a: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62144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t>
            </a:r>
            <a:r>
              <a:rPr lang="de-DE" sz="1400" dirty="0" err="1">
                <a:solidFill>
                  <a:srgbClr val="002060"/>
                </a:solidFill>
              </a:rPr>
              <a:t>the</a:t>
            </a:r>
            <a:r>
              <a:rPr lang="de-DE" sz="1400" dirty="0">
                <a:solidFill>
                  <a:srgbClr val="002060"/>
                </a:solidFill>
              </a:rPr>
              <a:t> Project, </a:t>
            </a:r>
            <a:r>
              <a:rPr lang="de-DE" sz="1400" dirty="0" err="1">
                <a:solidFill>
                  <a:srgbClr val="002060"/>
                </a:solidFill>
              </a:rPr>
              <a:t>gain</a:t>
            </a:r>
            <a:r>
              <a:rPr lang="de-DE" sz="1400" dirty="0">
                <a:solidFill>
                  <a:srgbClr val="002060"/>
                </a:solidFill>
              </a:rPr>
              <a:t> </a:t>
            </a:r>
            <a:r>
              <a:rPr lang="de-DE" sz="1400" dirty="0" err="1">
                <a:solidFill>
                  <a:srgbClr val="002060"/>
                </a:solidFill>
              </a:rPr>
              <a:t>insight</a:t>
            </a:r>
            <a:r>
              <a:rPr lang="de-DE" sz="1400" dirty="0">
                <a:solidFill>
                  <a:srgbClr val="002060"/>
                </a:solidFill>
              </a:rPr>
              <a:t> …</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170722" y="2704347"/>
            <a:ext cx="0" cy="41881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771B51F3-76CB-40EA-9ACA-27632D1E2160}"/>
              </a:ext>
            </a:extLst>
          </p:cNvPr>
          <p:cNvCxnSpPr>
            <a:cxnSpLocks/>
            <a:stCxn id="53" idx="2"/>
            <a:endCxn id="31" idx="0"/>
          </p:cNvCxnSpPr>
          <p:nvPr/>
        </p:nvCxnSpPr>
        <p:spPr>
          <a:xfrm>
            <a:off x="2170721" y="5359087"/>
            <a:ext cx="1" cy="61481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EE09B8EE-1850-43F8-BAC9-DEB6F34BE18D}"/>
              </a:ext>
            </a:extLst>
          </p:cNvPr>
          <p:cNvSpPr/>
          <p:nvPr/>
        </p:nvSpPr>
        <p:spPr>
          <a:xfrm>
            <a:off x="4590231" y="2234446"/>
            <a:ext cx="2996818" cy="5692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Open VS Code, </a:t>
            </a:r>
          </a:p>
          <a:p>
            <a:r>
              <a:rPr lang="de-DE" sz="1200" dirty="0">
                <a:solidFill>
                  <a:srgbClr val="04276E"/>
                </a:solidFill>
              </a:rPr>
              <a:t>press </a:t>
            </a:r>
            <a:r>
              <a:rPr lang="de-DE" sz="1200" dirty="0" err="1">
                <a:solidFill>
                  <a:srgbClr val="04276E"/>
                </a:solidFill>
              </a:rPr>
              <a:t>Alt+A</a:t>
            </a:r>
            <a:r>
              <a:rPr lang="de-DE" sz="1200" dirty="0">
                <a:solidFill>
                  <a:srgbClr val="04276E"/>
                </a:solidFill>
              </a:rPr>
              <a:t> </a:t>
            </a:r>
            <a:r>
              <a:rPr lang="de-DE" sz="1200" dirty="0" err="1">
                <a:solidFill>
                  <a:srgbClr val="04276E"/>
                </a:solidFill>
              </a:rPr>
              <a:t>Alt+L</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create</a:t>
            </a:r>
            <a:r>
              <a:rPr lang="de-DE" sz="1200" dirty="0">
                <a:solidFill>
                  <a:srgbClr val="04276E"/>
                </a:solidFill>
              </a:rPr>
              <a:t> „Hello World“ …</a:t>
            </a:r>
            <a:endParaRPr lang="de-DE" sz="1200" i="1" dirty="0">
              <a:solidFill>
                <a:srgbClr val="04276E"/>
              </a:solidFill>
            </a:endParaRPr>
          </a:p>
        </p:txBody>
      </p:sp>
      <p:sp>
        <p:nvSpPr>
          <p:cNvPr id="28" name="Rechteck 27">
            <a:extLst>
              <a:ext uri="{FF2B5EF4-FFF2-40B4-BE49-F238E27FC236}">
                <a16:creationId xmlns:a16="http://schemas.microsoft.com/office/drawing/2014/main" id="{86CF19BC-D5D6-4647-88F8-A499F1A77903}"/>
              </a:ext>
            </a:extLst>
          </p:cNvPr>
          <p:cNvSpPr/>
          <p:nvPr/>
        </p:nvSpPr>
        <p:spPr>
          <a:xfrm>
            <a:off x="4590230" y="3716648"/>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Clean </a:t>
            </a:r>
            <a:r>
              <a:rPr lang="de-DE" sz="1200" dirty="0" err="1">
                <a:solidFill>
                  <a:srgbClr val="04276E"/>
                </a:solidFill>
              </a:rPr>
              <a:t>up</a:t>
            </a:r>
            <a:r>
              <a:rPr lang="de-DE" sz="1200" dirty="0">
                <a:solidFill>
                  <a:srgbClr val="04276E"/>
                </a:solidFill>
              </a:rPr>
              <a:t> „Hello World“ …</a:t>
            </a:r>
            <a:endParaRPr lang="de-DE" sz="1200" i="1" dirty="0">
              <a:solidFill>
                <a:srgbClr val="04276E"/>
              </a:solidFill>
            </a:endParaRPr>
          </a:p>
        </p:txBody>
      </p:sp>
      <p:cxnSp>
        <p:nvCxnSpPr>
          <p:cNvPr id="40" name="Gerade Verbindung mit Pfeil 39">
            <a:extLst>
              <a:ext uri="{FF2B5EF4-FFF2-40B4-BE49-F238E27FC236}">
                <a16:creationId xmlns:a16="http://schemas.microsoft.com/office/drawing/2014/main" id="{FD4936FE-7C94-4D1E-9C6F-4D02BD1C9487}"/>
              </a:ext>
            </a:extLst>
          </p:cNvPr>
          <p:cNvCxnSpPr>
            <a:cxnSpLocks/>
            <a:stCxn id="35" idx="2"/>
            <a:endCxn id="28" idx="0"/>
          </p:cNvCxnSpPr>
          <p:nvPr/>
        </p:nvCxnSpPr>
        <p:spPr>
          <a:xfrm flipH="1">
            <a:off x="6088639" y="3483548"/>
            <a:ext cx="1" cy="23310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 name="Rechteck 34">
            <a:extLst>
              <a:ext uri="{FF2B5EF4-FFF2-40B4-BE49-F238E27FC236}">
                <a16:creationId xmlns:a16="http://schemas.microsoft.com/office/drawing/2014/main" id="{6DED586B-EAF3-400F-9FEB-ED4B0378E0FE}"/>
              </a:ext>
            </a:extLst>
          </p:cNvPr>
          <p:cNvSpPr/>
          <p:nvPr/>
        </p:nvSpPr>
        <p:spPr>
          <a:xfrm>
            <a:off x="4590231" y="3118422"/>
            <a:ext cx="2996818"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Adapt</a:t>
            </a:r>
            <a:r>
              <a:rPr lang="de-DE" sz="1200" dirty="0">
                <a:solidFill>
                  <a:srgbClr val="04276E"/>
                </a:solidFill>
              </a:rPr>
              <a:t> </a:t>
            </a:r>
            <a:r>
              <a:rPr lang="de-DE" sz="1200" dirty="0" err="1">
                <a:solidFill>
                  <a:srgbClr val="04276E"/>
                </a:solidFill>
              </a:rPr>
              <a:t>launch.json</a:t>
            </a:r>
            <a:r>
              <a:rPr lang="de-DE" sz="1200" dirty="0">
                <a:solidFill>
                  <a:srgbClr val="04276E"/>
                </a:solidFill>
              </a:rPr>
              <a:t> and </a:t>
            </a:r>
            <a:r>
              <a:rPr lang="de-DE" sz="1200" dirty="0" err="1">
                <a:solidFill>
                  <a:srgbClr val="04276E"/>
                </a:solidFill>
              </a:rPr>
              <a:t>app.json</a:t>
            </a:r>
            <a:endParaRPr lang="de-DE" sz="1200" i="1" dirty="0">
              <a:solidFill>
                <a:srgbClr val="04276E"/>
              </a:solidFill>
            </a:endParaRPr>
          </a:p>
        </p:txBody>
      </p:sp>
      <p:cxnSp>
        <p:nvCxnSpPr>
          <p:cNvPr id="44" name="Gerade Verbindung mit Pfeil 43">
            <a:extLst>
              <a:ext uri="{FF2B5EF4-FFF2-40B4-BE49-F238E27FC236}">
                <a16:creationId xmlns:a16="http://schemas.microsoft.com/office/drawing/2014/main" id="{E4136D5B-4EC9-41F6-B907-070D4D1E0DD5}"/>
              </a:ext>
            </a:extLst>
          </p:cNvPr>
          <p:cNvCxnSpPr>
            <a:cxnSpLocks/>
            <a:stCxn id="9" idx="3"/>
            <a:endCxn id="35" idx="1"/>
          </p:cNvCxnSpPr>
          <p:nvPr/>
        </p:nvCxnSpPr>
        <p:spPr>
          <a:xfrm flipV="1">
            <a:off x="3981445" y="3300985"/>
            <a:ext cx="608786" cy="47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78D746AD-17E2-46D2-82C7-CA37AA923C71}"/>
              </a:ext>
            </a:extLst>
          </p:cNvPr>
          <p:cNvCxnSpPr>
            <a:cxnSpLocks/>
            <a:stCxn id="16" idx="3"/>
            <a:endCxn id="27" idx="1"/>
          </p:cNvCxnSpPr>
          <p:nvPr/>
        </p:nvCxnSpPr>
        <p:spPr>
          <a:xfrm flipV="1">
            <a:off x="3981445" y="2519060"/>
            <a:ext cx="608786" cy="27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3" name="Rechteck 52">
            <a:extLst>
              <a:ext uri="{FF2B5EF4-FFF2-40B4-BE49-F238E27FC236}">
                <a16:creationId xmlns:a16="http://schemas.microsoft.com/office/drawing/2014/main" id="{8DA1741C-A0D7-4B89-A07B-24C36ADD4098}"/>
              </a:ext>
            </a:extLst>
          </p:cNvPr>
          <p:cNvSpPr/>
          <p:nvPr/>
        </p:nvSpPr>
        <p:spPr>
          <a:xfrm>
            <a:off x="359998" y="499396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Extension </a:t>
            </a:r>
            <a:r>
              <a:rPr lang="de-DE" sz="1400" dirty="0" err="1">
                <a:solidFill>
                  <a:srgbClr val="002060"/>
                </a:solidFill>
              </a:rPr>
              <a:t>of</a:t>
            </a:r>
            <a:r>
              <a:rPr lang="de-DE" sz="1400" dirty="0">
                <a:solidFill>
                  <a:srgbClr val="002060"/>
                </a:solidFill>
              </a:rPr>
              <a:t> Tab 204 „Unit </a:t>
            </a:r>
            <a:r>
              <a:rPr lang="de-DE" sz="1400" dirty="0" err="1">
                <a:solidFill>
                  <a:srgbClr val="002060"/>
                </a:solidFill>
              </a:rPr>
              <a:t>of</a:t>
            </a:r>
            <a:r>
              <a:rPr lang="de-DE" sz="1400" dirty="0">
                <a:solidFill>
                  <a:srgbClr val="002060"/>
                </a:solidFill>
              </a:rPr>
              <a:t> </a:t>
            </a:r>
            <a:r>
              <a:rPr lang="de-DE" sz="1400" dirty="0" err="1">
                <a:solidFill>
                  <a:srgbClr val="002060"/>
                </a:solidFill>
              </a:rPr>
              <a:t>Measure</a:t>
            </a:r>
            <a:r>
              <a:rPr lang="de-DE" sz="1400" dirty="0">
                <a:solidFill>
                  <a:srgbClr val="002060"/>
                </a:solidFill>
              </a:rPr>
              <a:t>“</a:t>
            </a:r>
            <a:endParaRPr lang="en-GB" sz="1400" dirty="0">
              <a:solidFill>
                <a:srgbClr val="002060"/>
              </a:solidFill>
            </a:endParaRPr>
          </a:p>
        </p:txBody>
      </p:sp>
      <p:sp>
        <p:nvSpPr>
          <p:cNvPr id="58" name="Rechteck 57">
            <a:extLst>
              <a:ext uri="{FF2B5EF4-FFF2-40B4-BE49-F238E27FC236}">
                <a16:creationId xmlns:a16="http://schemas.microsoft.com/office/drawing/2014/main" id="{411DECE1-9A7E-4B9B-9461-2D79D6EF762A}"/>
              </a:ext>
            </a:extLst>
          </p:cNvPr>
          <p:cNvSpPr/>
          <p:nvPr/>
        </p:nvSpPr>
        <p:spPr>
          <a:xfrm>
            <a:off x="4590230" y="4993962"/>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sp>
        <p:nvSpPr>
          <p:cNvPr id="60" name="Rechteck 59">
            <a:extLst>
              <a:ext uri="{FF2B5EF4-FFF2-40B4-BE49-F238E27FC236}">
                <a16:creationId xmlns:a16="http://schemas.microsoft.com/office/drawing/2014/main" id="{5434DF2C-EE08-4439-B6B2-2306FC35351B}"/>
              </a:ext>
            </a:extLst>
          </p:cNvPr>
          <p:cNvSpPr/>
          <p:nvPr/>
        </p:nvSpPr>
        <p:spPr>
          <a:xfrm>
            <a:off x="4590230" y="5586894"/>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Implement Extension</a:t>
            </a:r>
            <a:endParaRPr lang="de-DE" sz="1200" i="1" dirty="0">
              <a:solidFill>
                <a:srgbClr val="04276E"/>
              </a:solidFill>
            </a:endParaRPr>
          </a:p>
        </p:txBody>
      </p:sp>
      <p:cxnSp>
        <p:nvCxnSpPr>
          <p:cNvPr id="62" name="Gerade Verbindung mit Pfeil 61">
            <a:extLst>
              <a:ext uri="{FF2B5EF4-FFF2-40B4-BE49-F238E27FC236}">
                <a16:creationId xmlns:a16="http://schemas.microsoft.com/office/drawing/2014/main" id="{30F07759-F5D4-4591-BD3E-45057CA7D89C}"/>
              </a:ext>
            </a:extLst>
          </p:cNvPr>
          <p:cNvCxnSpPr>
            <a:cxnSpLocks/>
            <a:stCxn id="53" idx="3"/>
            <a:endCxn id="58" idx="1"/>
          </p:cNvCxnSpPr>
          <p:nvPr/>
        </p:nvCxnSpPr>
        <p:spPr>
          <a:xfrm>
            <a:off x="3981444" y="5176525"/>
            <a:ext cx="6087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81DDA6D5-015F-455C-9FEA-A340C1DC7348}"/>
              </a:ext>
            </a:extLst>
          </p:cNvPr>
          <p:cNvCxnSpPr>
            <a:cxnSpLocks/>
            <a:stCxn id="58" idx="2"/>
            <a:endCxn id="60" idx="0"/>
          </p:cNvCxnSpPr>
          <p:nvPr/>
        </p:nvCxnSpPr>
        <p:spPr>
          <a:xfrm>
            <a:off x="6088639" y="5359087"/>
            <a:ext cx="0" cy="2278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8592CD84-61E5-445D-B1CD-DC8487995E22}"/>
              </a:ext>
            </a:extLst>
          </p:cNvPr>
          <p:cNvCxnSpPr>
            <a:cxnSpLocks/>
            <a:stCxn id="9" idx="2"/>
            <a:endCxn id="45" idx="0"/>
          </p:cNvCxnSpPr>
          <p:nvPr/>
        </p:nvCxnSpPr>
        <p:spPr>
          <a:xfrm flipH="1">
            <a:off x="2170721" y="3488289"/>
            <a:ext cx="1" cy="79919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548715FF-4F2D-46CA-B0E2-04C38C69DC4B}"/>
              </a:ext>
            </a:extLst>
          </p:cNvPr>
          <p:cNvSpPr/>
          <p:nvPr/>
        </p:nvSpPr>
        <p:spPr>
          <a:xfrm>
            <a:off x="359999" y="828101"/>
            <a:ext cx="9915213" cy="12741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err="1">
                <a:solidFill>
                  <a:srgbClr val="002060"/>
                </a:solidFill>
              </a:rPr>
              <a:t>Sequence</a:t>
            </a:r>
            <a:r>
              <a:rPr lang="de-DE" sz="1600" b="1" dirty="0">
                <a:solidFill>
                  <a:srgbClr val="002060"/>
                </a:solidFill>
              </a:rPr>
              <a:t> </a:t>
            </a:r>
            <a:r>
              <a:rPr lang="de-DE" sz="1600" b="1" dirty="0" err="1">
                <a:solidFill>
                  <a:srgbClr val="002060"/>
                </a:solidFill>
              </a:rPr>
              <a:t>of</a:t>
            </a:r>
            <a:r>
              <a:rPr lang="de-DE" sz="1600" b="1" dirty="0">
                <a:solidFill>
                  <a:srgbClr val="002060"/>
                </a:solidFill>
              </a:rPr>
              <a:t> </a:t>
            </a:r>
            <a:r>
              <a:rPr lang="de-DE" sz="1600" b="1" dirty="0" err="1">
                <a:solidFill>
                  <a:srgbClr val="002060"/>
                </a:solidFill>
              </a:rPr>
              <a:t>Execution</a:t>
            </a:r>
            <a:r>
              <a:rPr lang="de-DE" sz="1600" b="1" dirty="0">
                <a:solidFill>
                  <a:srgbClr val="002060"/>
                </a:solidFill>
              </a:rPr>
              <a:t> </a:t>
            </a:r>
            <a:r>
              <a:rPr lang="de-DE" sz="1600" b="1" dirty="0" err="1">
                <a:solidFill>
                  <a:srgbClr val="002060"/>
                </a:solidFill>
              </a:rPr>
              <a:t>of</a:t>
            </a:r>
            <a:r>
              <a:rPr lang="de-DE" sz="1600" b="1" dirty="0">
                <a:solidFill>
                  <a:srgbClr val="002060"/>
                </a:solidFill>
              </a:rPr>
              <a:t> </a:t>
            </a:r>
            <a:r>
              <a:rPr lang="de-DE" sz="1600" b="1" dirty="0" err="1">
                <a:solidFill>
                  <a:srgbClr val="002060"/>
                </a:solidFill>
              </a:rPr>
              <a:t>table</a:t>
            </a:r>
            <a:r>
              <a:rPr lang="de-DE" sz="1600" b="1" dirty="0">
                <a:solidFill>
                  <a:srgbClr val="002060"/>
                </a:solidFill>
              </a:rPr>
              <a:t> </a:t>
            </a:r>
            <a:r>
              <a:rPr lang="de-DE" sz="1600" b="1" dirty="0" err="1">
                <a:solidFill>
                  <a:srgbClr val="002060"/>
                </a:solidFill>
              </a:rPr>
              <a:t>extension</a:t>
            </a:r>
            <a:r>
              <a:rPr lang="de-DE" sz="1600" b="1" dirty="0">
                <a:solidFill>
                  <a:srgbClr val="002060"/>
                </a:solidFill>
              </a:rPr>
              <a:t> </a:t>
            </a:r>
            <a:r>
              <a:rPr lang="de-DE" sz="1600" b="1" dirty="0" err="1">
                <a:solidFill>
                  <a:srgbClr val="002060"/>
                </a:solidFill>
              </a:rPr>
              <a:t>field</a:t>
            </a:r>
            <a:r>
              <a:rPr lang="de-DE" sz="1600" b="1" dirty="0">
                <a:solidFill>
                  <a:srgbClr val="002060"/>
                </a:solidFill>
              </a:rPr>
              <a:t> </a:t>
            </a:r>
            <a:r>
              <a:rPr lang="de-DE" sz="1600" b="1" dirty="0" err="1">
                <a:solidFill>
                  <a:srgbClr val="002060"/>
                </a:solidFill>
              </a:rPr>
              <a:t>triggers</a:t>
            </a:r>
            <a:r>
              <a:rPr lang="de-DE" sz="1600" dirty="0">
                <a:solidFill>
                  <a:srgbClr val="002060"/>
                </a:solidFill>
              </a:rPr>
              <a:t> </a:t>
            </a:r>
            <a:r>
              <a:rPr lang="de-DE" sz="1600" dirty="0" err="1">
                <a:solidFill>
                  <a:srgbClr val="002060"/>
                </a:solidFill>
              </a:rPr>
              <a:t>compared</a:t>
            </a:r>
            <a:r>
              <a:rPr lang="de-DE" sz="1600" dirty="0">
                <a:solidFill>
                  <a:srgbClr val="002060"/>
                </a:solidFill>
              </a:rPr>
              <a:t> </a:t>
            </a:r>
            <a:r>
              <a:rPr lang="de-DE" sz="1600" dirty="0" err="1">
                <a:solidFill>
                  <a:srgbClr val="002060"/>
                </a:solidFill>
              </a:rPr>
              <a:t>to</a:t>
            </a:r>
            <a:r>
              <a:rPr lang="de-DE" sz="1600" dirty="0">
                <a:solidFill>
                  <a:srgbClr val="002060"/>
                </a:solidFill>
              </a:rPr>
              <a:t> relevant </a:t>
            </a:r>
            <a:r>
              <a:rPr lang="de-DE" sz="1600" dirty="0" err="1">
                <a:solidFill>
                  <a:srgbClr val="002060"/>
                </a:solidFill>
              </a:rPr>
              <a:t>standard</a:t>
            </a:r>
            <a:r>
              <a:rPr lang="de-DE" sz="1600" dirty="0">
                <a:solidFill>
                  <a:srgbClr val="002060"/>
                </a:solidFill>
              </a:rPr>
              <a:t> </a:t>
            </a:r>
            <a:r>
              <a:rPr lang="de-DE" sz="1600" dirty="0" err="1">
                <a:solidFill>
                  <a:srgbClr val="002060"/>
                </a:solidFill>
              </a:rPr>
              <a:t>triggers</a:t>
            </a:r>
            <a:r>
              <a:rPr lang="de-DE" sz="1600" dirty="0">
                <a:solidFill>
                  <a:srgbClr val="002060"/>
                </a:solidFill>
              </a:rPr>
              <a:t> and </a:t>
            </a:r>
            <a:r>
              <a:rPr lang="de-DE" sz="1600" dirty="0" err="1">
                <a:solidFill>
                  <a:srgbClr val="002060"/>
                </a:solidFill>
              </a:rPr>
              <a:t>events</a:t>
            </a:r>
            <a:r>
              <a:rPr lang="de-DE" sz="1600" dirty="0">
                <a:solidFill>
                  <a:srgbClr val="002060"/>
                </a:solidFill>
              </a:rPr>
              <a:t>. Implement an Extension </a:t>
            </a:r>
            <a:r>
              <a:rPr lang="de-DE" sz="1600" dirty="0" err="1">
                <a:solidFill>
                  <a:srgbClr val="002060"/>
                </a:solidFill>
              </a:rPr>
              <a:t>which</a:t>
            </a:r>
            <a:r>
              <a:rPr lang="de-DE" sz="1600" dirty="0">
                <a:solidFill>
                  <a:srgbClr val="002060"/>
                </a:solidFill>
              </a:rPr>
              <a:t> </a:t>
            </a:r>
            <a:r>
              <a:rPr lang="de-DE" sz="1600" dirty="0" err="1">
                <a:solidFill>
                  <a:srgbClr val="002060"/>
                </a:solidFill>
              </a:rPr>
              <a:t>is</a:t>
            </a:r>
            <a:r>
              <a:rPr lang="de-DE" sz="1600" dirty="0">
                <a:solidFill>
                  <a:srgbClr val="002060"/>
                </a:solidFill>
              </a:rPr>
              <a:t> </a:t>
            </a:r>
            <a:r>
              <a:rPr lang="de-DE" sz="1600" dirty="0" err="1">
                <a:solidFill>
                  <a:srgbClr val="002060"/>
                </a:solidFill>
              </a:rPr>
              <a:t>suited</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show</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order</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execution</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FF0000"/>
                </a:solidFill>
              </a:rPr>
              <a:t>OnBeforeValidate</a:t>
            </a:r>
            <a:r>
              <a:rPr lang="de-DE" sz="1600" dirty="0">
                <a:solidFill>
                  <a:srgbClr val="FF0000"/>
                </a:solidFill>
              </a:rPr>
              <a:t> (Extension Trigger)</a:t>
            </a:r>
            <a:r>
              <a:rPr lang="de-DE" sz="1600" dirty="0">
                <a:solidFill>
                  <a:srgbClr val="002060"/>
                </a:solidFill>
              </a:rPr>
              <a:t>“, „</a:t>
            </a:r>
            <a:r>
              <a:rPr lang="de-DE" sz="1600" dirty="0" err="1">
                <a:solidFill>
                  <a:srgbClr val="FF0000"/>
                </a:solidFill>
              </a:rPr>
              <a:t>OnBeforeValidate</a:t>
            </a:r>
            <a:r>
              <a:rPr lang="de-DE" sz="1600" dirty="0">
                <a:solidFill>
                  <a:srgbClr val="FF0000"/>
                </a:solidFill>
              </a:rPr>
              <a:t> (Table Field Event)</a:t>
            </a:r>
            <a:r>
              <a:rPr lang="de-DE" sz="1600" dirty="0">
                <a:solidFill>
                  <a:srgbClr val="002060"/>
                </a:solidFill>
              </a:rPr>
              <a:t>“, „</a:t>
            </a:r>
            <a:r>
              <a:rPr lang="de-DE" sz="1600" dirty="0" err="1">
                <a:solidFill>
                  <a:srgbClr val="FF0000"/>
                </a:solidFill>
              </a:rPr>
              <a:t>OnValidate</a:t>
            </a:r>
            <a:r>
              <a:rPr lang="de-DE" sz="1600" dirty="0">
                <a:solidFill>
                  <a:srgbClr val="FF0000"/>
                </a:solidFill>
              </a:rPr>
              <a:t> (Table Field Trigger)“, „</a:t>
            </a:r>
            <a:r>
              <a:rPr lang="de-DE" sz="1600" dirty="0" err="1">
                <a:solidFill>
                  <a:srgbClr val="FF0000"/>
                </a:solidFill>
              </a:rPr>
              <a:t>OnAfterValidate</a:t>
            </a:r>
            <a:r>
              <a:rPr lang="de-DE" sz="1600" dirty="0">
                <a:solidFill>
                  <a:srgbClr val="FF0000"/>
                </a:solidFill>
              </a:rPr>
              <a:t> (Table Field Event)“ </a:t>
            </a:r>
            <a:r>
              <a:rPr lang="de-DE" sz="1600" dirty="0">
                <a:solidFill>
                  <a:srgbClr val="002060"/>
                </a:solidFill>
              </a:rPr>
              <a:t>and</a:t>
            </a:r>
            <a:r>
              <a:rPr lang="de-DE" sz="1600" dirty="0">
                <a:solidFill>
                  <a:srgbClr val="FF0000"/>
                </a:solidFill>
              </a:rPr>
              <a:t> „</a:t>
            </a:r>
            <a:r>
              <a:rPr lang="de-DE" sz="1600" dirty="0" err="1">
                <a:solidFill>
                  <a:srgbClr val="FF0000"/>
                </a:solidFill>
              </a:rPr>
              <a:t>OnAfterValidate</a:t>
            </a:r>
            <a:r>
              <a:rPr lang="de-DE" sz="1600" dirty="0">
                <a:solidFill>
                  <a:srgbClr val="FF0000"/>
                </a:solidFill>
              </a:rPr>
              <a:t> (Extension Trigger)“</a:t>
            </a:r>
            <a:r>
              <a:rPr lang="de-DE" sz="1600" dirty="0">
                <a:solidFill>
                  <a:srgbClr val="002060"/>
                </a:solidFill>
              </a:rPr>
              <a:t>, </a:t>
            </a:r>
            <a:r>
              <a:rPr lang="de-DE" sz="1600" dirty="0" err="1">
                <a:solidFill>
                  <a:srgbClr val="002060"/>
                </a:solidFill>
              </a:rPr>
              <a:t>use</a:t>
            </a:r>
            <a:r>
              <a:rPr lang="de-DE" sz="1600" dirty="0">
                <a:solidFill>
                  <a:srgbClr val="002060"/>
                </a:solidFill>
              </a:rPr>
              <a:t> „Description“ </a:t>
            </a:r>
            <a:r>
              <a:rPr lang="de-DE" sz="1600" dirty="0" err="1">
                <a:solidFill>
                  <a:srgbClr val="002060"/>
                </a:solidFill>
              </a:rPr>
              <a:t>field</a:t>
            </a:r>
            <a:r>
              <a:rPr lang="de-DE" sz="1600" dirty="0">
                <a:solidFill>
                  <a:srgbClr val="002060"/>
                </a:solidFill>
              </a:rPr>
              <a:t> </a:t>
            </a:r>
            <a:r>
              <a:rPr lang="de-DE" sz="1600" dirty="0" err="1">
                <a:solidFill>
                  <a:srgbClr val="002060"/>
                </a:solidFill>
              </a:rPr>
              <a:t>of</a:t>
            </a:r>
            <a:r>
              <a:rPr lang="de-DE" sz="1600" dirty="0">
                <a:solidFill>
                  <a:srgbClr val="002060"/>
                </a:solidFill>
              </a:rPr>
              <a:t> „Unit </a:t>
            </a:r>
            <a:r>
              <a:rPr lang="de-DE" sz="1600" dirty="0" err="1">
                <a:solidFill>
                  <a:srgbClr val="002060"/>
                </a:solidFill>
              </a:rPr>
              <a:t>of</a:t>
            </a:r>
            <a:r>
              <a:rPr lang="de-DE" sz="1600" dirty="0">
                <a:solidFill>
                  <a:srgbClr val="002060"/>
                </a:solidFill>
              </a:rPr>
              <a:t> </a:t>
            </a:r>
            <a:r>
              <a:rPr lang="de-DE" sz="1600" dirty="0" err="1">
                <a:solidFill>
                  <a:srgbClr val="002060"/>
                </a:solidFill>
              </a:rPr>
              <a:t>Measure</a:t>
            </a:r>
            <a:r>
              <a:rPr lang="de-DE" sz="1600" dirty="0">
                <a:solidFill>
                  <a:srgbClr val="002060"/>
                </a:solidFill>
              </a:rPr>
              <a:t>“ </a:t>
            </a:r>
            <a:r>
              <a:rPr lang="de-DE" sz="1600" dirty="0" err="1">
                <a:solidFill>
                  <a:srgbClr val="002060"/>
                </a:solidFill>
              </a:rPr>
              <a:t>as</a:t>
            </a:r>
            <a:r>
              <a:rPr lang="de-DE" sz="1600" dirty="0">
                <a:solidFill>
                  <a:srgbClr val="002060"/>
                </a:solidFill>
              </a:rPr>
              <a:t> an </a:t>
            </a:r>
            <a:r>
              <a:rPr lang="de-DE" sz="1600" dirty="0" err="1">
                <a:solidFill>
                  <a:srgbClr val="002060"/>
                </a:solidFill>
              </a:rPr>
              <a:t>example</a:t>
            </a:r>
            <a:r>
              <a:rPr lang="de-DE" sz="1600" dirty="0">
                <a:solidFill>
                  <a:srgbClr val="002060"/>
                </a:solidFill>
              </a:rPr>
              <a:t>.  </a:t>
            </a:r>
          </a:p>
          <a:p>
            <a:r>
              <a:rPr lang="de-DE" sz="1600" dirty="0">
                <a:solidFill>
                  <a:srgbClr val="002060"/>
                </a:solidFill>
              </a:rPr>
              <a:t>Implement a Message-Chain </a:t>
            </a:r>
            <a:r>
              <a:rPr lang="de-DE" sz="1600" dirty="0" err="1">
                <a:solidFill>
                  <a:srgbClr val="002060"/>
                </a:solidFill>
              </a:rPr>
              <a:t>which</a:t>
            </a:r>
            <a:r>
              <a:rPr lang="de-DE" sz="1600" dirty="0">
                <a:solidFill>
                  <a:srgbClr val="002060"/>
                </a:solidFill>
              </a:rPr>
              <a:t> </a:t>
            </a:r>
            <a:r>
              <a:rPr lang="de-DE" sz="1600" dirty="0" err="1">
                <a:solidFill>
                  <a:srgbClr val="002060"/>
                </a:solidFill>
              </a:rPr>
              <a:t>is</a:t>
            </a:r>
            <a:r>
              <a:rPr lang="de-DE" sz="1600" dirty="0">
                <a:solidFill>
                  <a:srgbClr val="002060"/>
                </a:solidFill>
              </a:rPr>
              <a:t> </a:t>
            </a:r>
            <a:r>
              <a:rPr lang="de-DE" sz="1600" dirty="0" err="1">
                <a:solidFill>
                  <a:srgbClr val="002060"/>
                </a:solidFill>
              </a:rPr>
              <a:t>suited</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show</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order</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execution</a:t>
            </a:r>
            <a:r>
              <a:rPr lang="de-DE" sz="1600" dirty="0">
                <a:solidFill>
                  <a:srgbClr val="002060"/>
                </a:solidFill>
              </a:rPr>
              <a:t>.</a:t>
            </a:r>
            <a:endParaRPr lang="en-GB" sz="1600" dirty="0">
              <a:solidFill>
                <a:srgbClr val="002060"/>
              </a:solidFill>
            </a:endParaRPr>
          </a:p>
        </p:txBody>
      </p:sp>
      <p:sp>
        <p:nvSpPr>
          <p:cNvPr id="45" name="Rechteck 44">
            <a:extLst>
              <a:ext uri="{FF2B5EF4-FFF2-40B4-BE49-F238E27FC236}">
                <a16:creationId xmlns:a16="http://schemas.microsoft.com/office/drawing/2014/main" id="{A5C64127-EC8B-482E-950D-9D19EFCD1050}"/>
              </a:ext>
            </a:extLst>
          </p:cNvPr>
          <p:cNvSpPr/>
          <p:nvPr/>
        </p:nvSpPr>
        <p:spPr>
          <a:xfrm>
            <a:off x="359998" y="4287487"/>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Modification</a:t>
            </a:r>
            <a:r>
              <a:rPr lang="de-DE" sz="1400" dirty="0">
                <a:solidFill>
                  <a:srgbClr val="002060"/>
                </a:solidFill>
              </a:rPr>
              <a:t> </a:t>
            </a:r>
            <a:r>
              <a:rPr lang="de-DE" sz="1400" dirty="0" err="1">
                <a:solidFill>
                  <a:srgbClr val="002060"/>
                </a:solidFill>
              </a:rPr>
              <a:t>of</a:t>
            </a:r>
            <a:r>
              <a:rPr lang="de-DE" sz="1400" dirty="0">
                <a:solidFill>
                  <a:srgbClr val="002060"/>
                </a:solidFill>
              </a:rPr>
              <a:t> </a:t>
            </a:r>
            <a:r>
              <a:rPr lang="de-DE" sz="1400" dirty="0" err="1">
                <a:solidFill>
                  <a:srgbClr val="002060"/>
                </a:solidFill>
              </a:rPr>
              <a:t>the</a:t>
            </a:r>
            <a:r>
              <a:rPr lang="de-DE" sz="1400" dirty="0">
                <a:solidFill>
                  <a:srgbClr val="002060"/>
                </a:solidFill>
              </a:rPr>
              <a:t> Standard</a:t>
            </a:r>
            <a:endParaRPr lang="en-GB" sz="1400" dirty="0">
              <a:solidFill>
                <a:srgbClr val="002060"/>
              </a:solidFill>
            </a:endParaRPr>
          </a:p>
        </p:txBody>
      </p:sp>
      <p:cxnSp>
        <p:nvCxnSpPr>
          <p:cNvPr id="46" name="Gerade Verbindung mit Pfeil 45">
            <a:extLst>
              <a:ext uri="{FF2B5EF4-FFF2-40B4-BE49-F238E27FC236}">
                <a16:creationId xmlns:a16="http://schemas.microsoft.com/office/drawing/2014/main" id="{7D94D46F-5F06-4601-B159-6BD2E7011E6F}"/>
              </a:ext>
            </a:extLst>
          </p:cNvPr>
          <p:cNvCxnSpPr>
            <a:cxnSpLocks/>
            <a:stCxn id="45" idx="2"/>
            <a:endCxn id="53" idx="0"/>
          </p:cNvCxnSpPr>
          <p:nvPr/>
        </p:nvCxnSpPr>
        <p:spPr>
          <a:xfrm>
            <a:off x="2170721" y="4652612"/>
            <a:ext cx="0" cy="34135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C7D5E6C0-E1E5-4A6B-88FE-CCCFE9FCC28B}"/>
              </a:ext>
            </a:extLst>
          </p:cNvPr>
          <p:cNvSpPr/>
          <p:nvPr/>
        </p:nvSpPr>
        <p:spPr>
          <a:xfrm>
            <a:off x="4597591" y="4287487"/>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Add Message </a:t>
            </a:r>
            <a:r>
              <a:rPr lang="de-DE" sz="1200" dirty="0" err="1">
                <a:solidFill>
                  <a:srgbClr val="04276E"/>
                </a:solidFill>
              </a:rPr>
              <a:t>to</a:t>
            </a:r>
            <a:r>
              <a:rPr lang="de-DE" sz="1200" dirty="0">
                <a:solidFill>
                  <a:srgbClr val="04276E"/>
                </a:solidFill>
              </a:rPr>
              <a:t> </a:t>
            </a:r>
            <a:r>
              <a:rPr lang="de-DE" sz="1200" dirty="0" err="1">
                <a:solidFill>
                  <a:srgbClr val="04276E"/>
                </a:solidFill>
              </a:rPr>
              <a:t>the</a:t>
            </a:r>
            <a:r>
              <a:rPr lang="de-DE" sz="1200" dirty="0">
                <a:solidFill>
                  <a:srgbClr val="04276E"/>
                </a:solidFill>
              </a:rPr>
              <a:t> Validation </a:t>
            </a:r>
            <a:r>
              <a:rPr lang="de-DE" sz="1200" dirty="0" err="1">
                <a:solidFill>
                  <a:srgbClr val="04276E"/>
                </a:solidFill>
              </a:rPr>
              <a:t>of</a:t>
            </a:r>
            <a:r>
              <a:rPr lang="de-DE" sz="1200" dirty="0">
                <a:solidFill>
                  <a:srgbClr val="04276E"/>
                </a:solidFill>
              </a:rPr>
              <a:t> Description</a:t>
            </a:r>
            <a:endParaRPr lang="de-DE" sz="1200" i="1" dirty="0">
              <a:solidFill>
                <a:srgbClr val="04276E"/>
              </a:solidFill>
            </a:endParaRPr>
          </a:p>
        </p:txBody>
      </p:sp>
      <p:cxnSp>
        <p:nvCxnSpPr>
          <p:cNvPr id="49" name="Gerade Verbindung mit Pfeil 48">
            <a:extLst>
              <a:ext uri="{FF2B5EF4-FFF2-40B4-BE49-F238E27FC236}">
                <a16:creationId xmlns:a16="http://schemas.microsoft.com/office/drawing/2014/main" id="{B13EFC2F-1312-4F89-885A-D49BAED9859E}"/>
              </a:ext>
            </a:extLst>
          </p:cNvPr>
          <p:cNvCxnSpPr>
            <a:cxnSpLocks/>
            <a:stCxn id="45" idx="3"/>
            <a:endCxn id="48" idx="1"/>
          </p:cNvCxnSpPr>
          <p:nvPr/>
        </p:nvCxnSpPr>
        <p:spPr>
          <a:xfrm>
            <a:off x="3981444" y="4470050"/>
            <a:ext cx="61614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Rechteck 50">
            <a:extLst>
              <a:ext uri="{FF2B5EF4-FFF2-40B4-BE49-F238E27FC236}">
                <a16:creationId xmlns:a16="http://schemas.microsoft.com/office/drawing/2014/main" id="{BD29E4E9-7BE0-4C4B-A734-9827771176FE}"/>
              </a:ext>
            </a:extLst>
          </p:cNvPr>
          <p:cNvSpPr/>
          <p:nvPr/>
        </p:nvSpPr>
        <p:spPr>
          <a:xfrm>
            <a:off x="8075636" y="4146310"/>
            <a:ext cx="3605595" cy="455771"/>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dirty="0">
                <a:solidFill>
                  <a:srgbClr val="002060"/>
                </a:solidFill>
              </a:rPr>
              <a:t>Implement Field </a:t>
            </a:r>
            <a:r>
              <a:rPr lang="de-DE" sz="1000" dirty="0" err="1">
                <a:solidFill>
                  <a:srgbClr val="002060"/>
                </a:solidFill>
              </a:rPr>
              <a:t>Modification</a:t>
            </a:r>
            <a:r>
              <a:rPr lang="de-DE" sz="1000" dirty="0">
                <a:solidFill>
                  <a:srgbClr val="002060"/>
                </a:solidFill>
              </a:rPr>
              <a:t>, </a:t>
            </a:r>
            <a:r>
              <a:rPr lang="de-DE" sz="1000" dirty="0" err="1">
                <a:solidFill>
                  <a:srgbClr val="002060"/>
                </a:solidFill>
              </a:rPr>
              <a:t>add</a:t>
            </a:r>
            <a:r>
              <a:rPr lang="de-DE" sz="1000" dirty="0">
                <a:solidFill>
                  <a:srgbClr val="002060"/>
                </a:solidFill>
              </a:rPr>
              <a:t> </a:t>
            </a:r>
            <a:r>
              <a:rPr lang="de-DE" sz="1000" dirty="0" err="1">
                <a:solidFill>
                  <a:srgbClr val="002060"/>
                </a:solidFill>
              </a:rPr>
              <a:t>OnBefore</a:t>
            </a:r>
            <a:r>
              <a:rPr lang="de-DE" sz="1000" dirty="0">
                <a:solidFill>
                  <a:srgbClr val="002060"/>
                </a:solidFill>
              </a:rPr>
              <a:t>-/</a:t>
            </a:r>
            <a:r>
              <a:rPr lang="de-DE" sz="1000" dirty="0" err="1">
                <a:solidFill>
                  <a:srgbClr val="002060"/>
                </a:solidFill>
              </a:rPr>
              <a:t>OnAfterValidate</a:t>
            </a:r>
            <a:r>
              <a:rPr lang="de-DE" sz="1000" dirty="0">
                <a:solidFill>
                  <a:srgbClr val="002060"/>
                </a:solidFill>
              </a:rPr>
              <a:t> Trigger, Implement Messages via </a:t>
            </a:r>
            <a:r>
              <a:rPr lang="de-DE" sz="1000" dirty="0" err="1">
                <a:solidFill>
                  <a:srgbClr val="002060"/>
                </a:solidFill>
              </a:rPr>
              <a:t>suitable</a:t>
            </a:r>
            <a:r>
              <a:rPr lang="de-DE" sz="1000" dirty="0">
                <a:solidFill>
                  <a:srgbClr val="002060"/>
                </a:solidFill>
              </a:rPr>
              <a:t> Calls </a:t>
            </a:r>
            <a:r>
              <a:rPr lang="de-DE" sz="1000" dirty="0" err="1">
                <a:solidFill>
                  <a:srgbClr val="002060"/>
                </a:solidFill>
              </a:rPr>
              <a:t>to</a:t>
            </a:r>
            <a:r>
              <a:rPr lang="de-DE" sz="1000" dirty="0">
                <a:solidFill>
                  <a:srgbClr val="002060"/>
                </a:solidFill>
              </a:rPr>
              <a:t> </a:t>
            </a:r>
            <a:r>
              <a:rPr lang="de-DE" sz="1000" dirty="0" err="1">
                <a:solidFill>
                  <a:srgbClr val="002060"/>
                </a:solidFill>
              </a:rPr>
              <a:t>Object</a:t>
            </a:r>
            <a:r>
              <a:rPr lang="de-DE" sz="1000" dirty="0">
                <a:solidFill>
                  <a:srgbClr val="002060"/>
                </a:solidFill>
              </a:rPr>
              <a:t> CU</a:t>
            </a:r>
            <a:endParaRPr lang="de-DE" sz="1000" i="1" dirty="0">
              <a:solidFill>
                <a:srgbClr val="04276E"/>
              </a:solidFill>
            </a:endParaRPr>
          </a:p>
        </p:txBody>
      </p:sp>
      <p:sp>
        <p:nvSpPr>
          <p:cNvPr id="55" name="Rechteck 54">
            <a:extLst>
              <a:ext uri="{FF2B5EF4-FFF2-40B4-BE49-F238E27FC236}">
                <a16:creationId xmlns:a16="http://schemas.microsoft.com/office/drawing/2014/main" id="{1C8C910E-742F-44CD-96E8-C5B4DA83DC6A}"/>
              </a:ext>
            </a:extLst>
          </p:cNvPr>
          <p:cNvSpPr/>
          <p:nvPr/>
        </p:nvSpPr>
        <p:spPr>
          <a:xfrm>
            <a:off x="8075632" y="5445477"/>
            <a:ext cx="3605587" cy="49770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dirty="0">
                <a:solidFill>
                  <a:srgbClr val="04276E"/>
                </a:solidFill>
              </a:rPr>
              <a:t>Add </a:t>
            </a:r>
            <a:r>
              <a:rPr lang="de-DE" sz="1000" dirty="0" err="1">
                <a:solidFill>
                  <a:srgbClr val="04276E"/>
                </a:solidFill>
              </a:rPr>
              <a:t>Subscription</a:t>
            </a:r>
            <a:r>
              <a:rPr lang="de-DE" sz="1000" dirty="0">
                <a:solidFill>
                  <a:srgbClr val="04276E"/>
                </a:solidFill>
              </a:rPr>
              <a:t> </a:t>
            </a:r>
            <a:r>
              <a:rPr lang="de-DE" sz="1000" dirty="0" err="1">
                <a:solidFill>
                  <a:srgbClr val="04276E"/>
                </a:solidFill>
              </a:rPr>
              <a:t>of</a:t>
            </a:r>
            <a:r>
              <a:rPr lang="de-DE" sz="1000" dirty="0">
                <a:solidFill>
                  <a:srgbClr val="04276E"/>
                </a:solidFill>
              </a:rPr>
              <a:t> </a:t>
            </a:r>
            <a:r>
              <a:rPr lang="de-DE" sz="1000" dirty="0" err="1">
                <a:solidFill>
                  <a:srgbClr val="04276E"/>
                </a:solidFill>
              </a:rPr>
              <a:t>standard</a:t>
            </a:r>
            <a:r>
              <a:rPr lang="de-DE" sz="1000" dirty="0">
                <a:solidFill>
                  <a:srgbClr val="04276E"/>
                </a:solidFill>
              </a:rPr>
              <a:t> Validation Events </a:t>
            </a:r>
            <a:r>
              <a:rPr lang="de-DE" sz="1000" dirty="0" err="1">
                <a:solidFill>
                  <a:srgbClr val="04276E"/>
                </a:solidFill>
              </a:rPr>
              <a:t>to</a:t>
            </a:r>
            <a:r>
              <a:rPr lang="de-DE" sz="1000" dirty="0">
                <a:solidFill>
                  <a:srgbClr val="04276E"/>
                </a:solidFill>
              </a:rPr>
              <a:t> </a:t>
            </a:r>
            <a:r>
              <a:rPr lang="de-DE" sz="1000" dirty="0" err="1">
                <a:solidFill>
                  <a:srgbClr val="04276E"/>
                </a:solidFill>
              </a:rPr>
              <a:t>the</a:t>
            </a:r>
            <a:r>
              <a:rPr lang="de-DE" sz="1000" dirty="0">
                <a:solidFill>
                  <a:srgbClr val="04276E"/>
                </a:solidFill>
              </a:rPr>
              <a:t> </a:t>
            </a:r>
            <a:r>
              <a:rPr lang="de-DE" sz="1000" dirty="0" err="1">
                <a:solidFill>
                  <a:srgbClr val="04276E"/>
                </a:solidFill>
              </a:rPr>
              <a:t>Object</a:t>
            </a:r>
            <a:r>
              <a:rPr lang="de-DE" sz="1000" dirty="0">
                <a:solidFill>
                  <a:srgbClr val="04276E"/>
                </a:solidFill>
              </a:rPr>
              <a:t> CU, </a:t>
            </a:r>
          </a:p>
          <a:p>
            <a:r>
              <a:rPr lang="de-DE" sz="1000" dirty="0" err="1">
                <a:solidFill>
                  <a:srgbClr val="04276E"/>
                </a:solidFill>
              </a:rPr>
              <a:t>call</a:t>
            </a:r>
            <a:r>
              <a:rPr lang="de-DE" sz="1000" dirty="0">
                <a:solidFill>
                  <a:srgbClr val="04276E"/>
                </a:solidFill>
              </a:rPr>
              <a:t> </a:t>
            </a:r>
            <a:r>
              <a:rPr lang="de-DE" sz="1000" dirty="0" err="1">
                <a:solidFill>
                  <a:srgbClr val="04276E"/>
                </a:solidFill>
              </a:rPr>
              <a:t>the</a:t>
            </a:r>
            <a:r>
              <a:rPr lang="de-DE" sz="1000" dirty="0">
                <a:solidFill>
                  <a:srgbClr val="04276E"/>
                </a:solidFill>
              </a:rPr>
              <a:t> </a:t>
            </a:r>
            <a:r>
              <a:rPr lang="de-DE" sz="1000" dirty="0" err="1">
                <a:solidFill>
                  <a:srgbClr val="04276E"/>
                </a:solidFill>
              </a:rPr>
              <a:t>MessageLauncher</a:t>
            </a:r>
            <a:r>
              <a:rPr lang="de-DE" sz="1000" dirty="0">
                <a:solidFill>
                  <a:srgbClr val="04276E"/>
                </a:solidFill>
              </a:rPr>
              <a:t> </a:t>
            </a:r>
            <a:r>
              <a:rPr lang="de-DE" sz="1000" dirty="0" err="1">
                <a:solidFill>
                  <a:srgbClr val="04276E"/>
                </a:solidFill>
              </a:rPr>
              <a:t>from</a:t>
            </a:r>
            <a:r>
              <a:rPr lang="de-DE" sz="1000" dirty="0">
                <a:solidFill>
                  <a:srgbClr val="04276E"/>
                </a:solidFill>
              </a:rPr>
              <a:t> </a:t>
            </a:r>
            <a:r>
              <a:rPr lang="de-DE" sz="1000" dirty="0" err="1">
                <a:solidFill>
                  <a:srgbClr val="04276E"/>
                </a:solidFill>
              </a:rPr>
              <a:t>wthin</a:t>
            </a:r>
            <a:r>
              <a:rPr lang="de-DE" sz="1000" dirty="0">
                <a:solidFill>
                  <a:srgbClr val="04276E"/>
                </a:solidFill>
              </a:rPr>
              <a:t> </a:t>
            </a:r>
            <a:r>
              <a:rPr lang="de-DE" sz="1000" dirty="0" err="1">
                <a:solidFill>
                  <a:srgbClr val="04276E"/>
                </a:solidFill>
              </a:rPr>
              <a:t>the</a:t>
            </a:r>
            <a:r>
              <a:rPr lang="de-DE" sz="1000" dirty="0">
                <a:solidFill>
                  <a:srgbClr val="04276E"/>
                </a:solidFill>
              </a:rPr>
              <a:t> </a:t>
            </a:r>
            <a:r>
              <a:rPr lang="de-DE" sz="1000" dirty="0" err="1">
                <a:solidFill>
                  <a:srgbClr val="04276E"/>
                </a:solidFill>
              </a:rPr>
              <a:t>subscriber</a:t>
            </a:r>
            <a:r>
              <a:rPr lang="de-DE" sz="1000" dirty="0">
                <a:solidFill>
                  <a:srgbClr val="04276E"/>
                </a:solidFill>
              </a:rPr>
              <a:t> </a:t>
            </a:r>
          </a:p>
        </p:txBody>
      </p:sp>
      <p:sp>
        <p:nvSpPr>
          <p:cNvPr id="56" name="Rechteck 55">
            <a:extLst>
              <a:ext uri="{FF2B5EF4-FFF2-40B4-BE49-F238E27FC236}">
                <a16:creationId xmlns:a16="http://schemas.microsoft.com/office/drawing/2014/main" id="{AD2C49AF-1C7C-466E-A2D8-58673E060CD1}"/>
              </a:ext>
            </a:extLst>
          </p:cNvPr>
          <p:cNvSpPr/>
          <p:nvPr/>
        </p:nvSpPr>
        <p:spPr>
          <a:xfrm>
            <a:off x="8075631" y="4747664"/>
            <a:ext cx="3605582" cy="365125"/>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dirty="0">
                <a:solidFill>
                  <a:srgbClr val="04276E"/>
                </a:solidFill>
              </a:rPr>
              <a:t>Implement a </a:t>
            </a:r>
            <a:r>
              <a:rPr lang="de-DE" sz="1000" dirty="0" err="1">
                <a:solidFill>
                  <a:srgbClr val="04276E"/>
                </a:solidFill>
              </a:rPr>
              <a:t>MessageLaunch</a:t>
            </a:r>
            <a:r>
              <a:rPr lang="de-DE" sz="1000" dirty="0">
                <a:solidFill>
                  <a:srgbClr val="04276E"/>
                </a:solidFill>
              </a:rPr>
              <a:t> </a:t>
            </a:r>
            <a:r>
              <a:rPr lang="de-DE" sz="1000" dirty="0" err="1">
                <a:solidFill>
                  <a:srgbClr val="04276E"/>
                </a:solidFill>
              </a:rPr>
              <a:t>function</a:t>
            </a:r>
            <a:r>
              <a:rPr lang="de-DE" sz="1000" dirty="0">
                <a:solidFill>
                  <a:srgbClr val="04276E"/>
                </a:solidFill>
              </a:rPr>
              <a:t> </a:t>
            </a:r>
            <a:r>
              <a:rPr lang="de-DE" sz="1000" dirty="0" err="1">
                <a:solidFill>
                  <a:srgbClr val="04276E"/>
                </a:solidFill>
              </a:rPr>
              <a:t>within</a:t>
            </a:r>
            <a:r>
              <a:rPr lang="de-DE" sz="1000" dirty="0">
                <a:solidFill>
                  <a:srgbClr val="04276E"/>
                </a:solidFill>
              </a:rPr>
              <a:t> </a:t>
            </a:r>
            <a:r>
              <a:rPr lang="de-DE" sz="1000" dirty="0" err="1">
                <a:solidFill>
                  <a:srgbClr val="04276E"/>
                </a:solidFill>
              </a:rPr>
              <a:t>the</a:t>
            </a:r>
            <a:r>
              <a:rPr lang="de-DE" sz="1000" dirty="0">
                <a:solidFill>
                  <a:srgbClr val="04276E"/>
                </a:solidFill>
              </a:rPr>
              <a:t> </a:t>
            </a:r>
            <a:r>
              <a:rPr lang="de-DE" sz="1000" dirty="0" err="1">
                <a:solidFill>
                  <a:srgbClr val="04276E"/>
                </a:solidFill>
              </a:rPr>
              <a:t>Object</a:t>
            </a:r>
            <a:r>
              <a:rPr lang="de-DE" sz="1000" dirty="0">
                <a:solidFill>
                  <a:srgbClr val="04276E"/>
                </a:solidFill>
              </a:rPr>
              <a:t> CU</a:t>
            </a:r>
            <a:endParaRPr lang="de-DE" sz="1000" i="1" dirty="0">
              <a:solidFill>
                <a:srgbClr val="04276E"/>
              </a:solidFill>
            </a:endParaRPr>
          </a:p>
        </p:txBody>
      </p:sp>
      <p:cxnSp>
        <p:nvCxnSpPr>
          <p:cNvPr id="57" name="Gerade Verbindung mit Pfeil 56">
            <a:extLst>
              <a:ext uri="{FF2B5EF4-FFF2-40B4-BE49-F238E27FC236}">
                <a16:creationId xmlns:a16="http://schemas.microsoft.com/office/drawing/2014/main" id="{F6EB2B05-7149-4822-B2A9-CA7DD061C913}"/>
              </a:ext>
            </a:extLst>
          </p:cNvPr>
          <p:cNvCxnSpPr>
            <a:cxnSpLocks/>
            <a:stCxn id="51" idx="2"/>
            <a:endCxn id="56" idx="0"/>
          </p:cNvCxnSpPr>
          <p:nvPr/>
        </p:nvCxnSpPr>
        <p:spPr>
          <a:xfrm flipH="1">
            <a:off x="9878422" y="4602081"/>
            <a:ext cx="12" cy="1455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3BA06738-2663-4180-B99B-D29BB1491452}"/>
              </a:ext>
            </a:extLst>
          </p:cNvPr>
          <p:cNvCxnSpPr>
            <a:cxnSpLocks/>
            <a:stCxn id="56" idx="2"/>
            <a:endCxn id="55" idx="0"/>
          </p:cNvCxnSpPr>
          <p:nvPr/>
        </p:nvCxnSpPr>
        <p:spPr>
          <a:xfrm>
            <a:off x="9878422" y="5112789"/>
            <a:ext cx="4" cy="33268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0FCB8773-07B2-4A6A-9839-C25ABA817466}"/>
              </a:ext>
            </a:extLst>
          </p:cNvPr>
          <p:cNvCxnSpPr>
            <a:stCxn id="60" idx="3"/>
            <a:endCxn id="51" idx="0"/>
          </p:cNvCxnSpPr>
          <p:nvPr/>
        </p:nvCxnSpPr>
        <p:spPr>
          <a:xfrm flipV="1">
            <a:off x="7587047" y="4146310"/>
            <a:ext cx="2291387" cy="1623147"/>
          </a:xfrm>
          <a:prstGeom prst="bentConnector4">
            <a:avLst>
              <a:gd name="adj1" fmla="val 10661"/>
              <a:gd name="adj2" fmla="val 114084"/>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61" name="Rechteck 60">
            <a:extLst>
              <a:ext uri="{FF2B5EF4-FFF2-40B4-BE49-F238E27FC236}">
                <a16:creationId xmlns:a16="http://schemas.microsoft.com/office/drawing/2014/main" id="{292D20DD-D757-4C31-B07B-13215D42E2DE}"/>
              </a:ext>
            </a:extLst>
          </p:cNvPr>
          <p:cNvSpPr/>
          <p:nvPr/>
        </p:nvSpPr>
        <p:spPr>
          <a:xfrm>
            <a:off x="4601247" y="6091449"/>
            <a:ext cx="5882057" cy="7572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err="1">
                <a:solidFill>
                  <a:srgbClr val="FF0000"/>
                </a:solidFill>
              </a:rPr>
              <a:t>Learn</a:t>
            </a:r>
            <a:r>
              <a:rPr lang="de-DE" sz="1400" dirty="0">
                <a:solidFill>
                  <a:srgbClr val="FF0000"/>
                </a:solidFill>
              </a:rPr>
              <a:t> </a:t>
            </a:r>
          </a:p>
          <a:p>
            <a:pPr marL="342900" indent="-342900">
              <a:buAutoNum type="arabicParenR"/>
            </a:pPr>
            <a:r>
              <a:rPr lang="de-DE" sz="1400" dirty="0" err="1">
                <a:solidFill>
                  <a:srgbClr val="FF0000"/>
                </a:solidFill>
              </a:rPr>
              <a:t>how</a:t>
            </a:r>
            <a:r>
              <a:rPr lang="de-DE" sz="1400" dirty="0">
                <a:solidFill>
                  <a:srgbClr val="FF0000"/>
                </a:solidFill>
              </a:rPr>
              <a:t> </a:t>
            </a:r>
            <a:r>
              <a:rPr lang="de-DE" sz="1400" dirty="0" err="1">
                <a:solidFill>
                  <a:srgbClr val="FF0000"/>
                </a:solidFill>
              </a:rPr>
              <a:t>extension</a:t>
            </a:r>
            <a:r>
              <a:rPr lang="de-DE" sz="1400" dirty="0">
                <a:solidFill>
                  <a:srgbClr val="FF0000"/>
                </a:solidFill>
              </a:rPr>
              <a:t> </a:t>
            </a:r>
            <a:r>
              <a:rPr lang="de-DE" sz="1400" dirty="0" err="1">
                <a:solidFill>
                  <a:srgbClr val="FF0000"/>
                </a:solidFill>
              </a:rPr>
              <a:t>field</a:t>
            </a:r>
            <a:r>
              <a:rPr lang="de-DE" sz="1400" dirty="0">
                <a:solidFill>
                  <a:srgbClr val="FF0000"/>
                </a:solidFill>
              </a:rPr>
              <a:t> </a:t>
            </a:r>
            <a:r>
              <a:rPr lang="de-DE" sz="1400" dirty="0" err="1">
                <a:solidFill>
                  <a:srgbClr val="FF0000"/>
                </a:solidFill>
              </a:rPr>
              <a:t>trigger</a:t>
            </a:r>
            <a:r>
              <a:rPr lang="de-DE" sz="1400" dirty="0">
                <a:solidFill>
                  <a:srgbClr val="FF0000"/>
                </a:solidFill>
              </a:rPr>
              <a:t> fit </a:t>
            </a:r>
            <a:r>
              <a:rPr lang="de-DE" sz="1400" dirty="0" err="1">
                <a:solidFill>
                  <a:srgbClr val="FF0000"/>
                </a:solidFill>
              </a:rPr>
              <a:t>into</a:t>
            </a:r>
            <a:r>
              <a:rPr lang="de-DE" sz="1400" dirty="0">
                <a:solidFill>
                  <a:srgbClr val="FF0000"/>
                </a:solidFill>
              </a:rPr>
              <a:t> </a:t>
            </a:r>
            <a:r>
              <a:rPr lang="de-DE" sz="1400" dirty="0" err="1">
                <a:solidFill>
                  <a:srgbClr val="FF0000"/>
                </a:solidFill>
              </a:rPr>
              <a:t>the</a:t>
            </a:r>
            <a:r>
              <a:rPr lang="de-DE" sz="1400" dirty="0">
                <a:solidFill>
                  <a:srgbClr val="FF0000"/>
                </a:solidFill>
              </a:rPr>
              <a:t> total </a:t>
            </a:r>
            <a:r>
              <a:rPr lang="de-DE" sz="1400" dirty="0" err="1">
                <a:solidFill>
                  <a:srgbClr val="FF0000"/>
                </a:solidFill>
              </a:rPr>
              <a:t>field</a:t>
            </a:r>
            <a:r>
              <a:rPr lang="de-DE" sz="1400" dirty="0">
                <a:solidFill>
                  <a:srgbClr val="FF0000"/>
                </a:solidFill>
              </a:rPr>
              <a:t> </a:t>
            </a:r>
            <a:r>
              <a:rPr lang="de-DE" sz="1400" dirty="0" err="1">
                <a:solidFill>
                  <a:srgbClr val="FF0000"/>
                </a:solidFill>
              </a:rPr>
              <a:t>trigger</a:t>
            </a:r>
            <a:r>
              <a:rPr lang="de-DE" sz="1400" dirty="0">
                <a:solidFill>
                  <a:srgbClr val="FF0000"/>
                </a:solidFill>
              </a:rPr>
              <a:t> / </a:t>
            </a:r>
            <a:r>
              <a:rPr lang="de-DE" sz="1400" dirty="0" err="1">
                <a:solidFill>
                  <a:srgbClr val="FF0000"/>
                </a:solidFill>
              </a:rPr>
              <a:t>event</a:t>
            </a:r>
            <a:r>
              <a:rPr lang="de-DE" sz="1400" dirty="0">
                <a:solidFill>
                  <a:srgbClr val="FF0000"/>
                </a:solidFill>
              </a:rPr>
              <a:t> </a:t>
            </a:r>
            <a:r>
              <a:rPr lang="de-DE" sz="1400" dirty="0" err="1">
                <a:solidFill>
                  <a:srgbClr val="FF0000"/>
                </a:solidFill>
              </a:rPr>
              <a:t>scenario</a:t>
            </a:r>
            <a:endParaRPr lang="de-DE" sz="1400" dirty="0">
              <a:solidFill>
                <a:srgbClr val="FF0000"/>
              </a:solidFill>
            </a:endParaRPr>
          </a:p>
          <a:p>
            <a:pPr marL="342900" indent="-342900">
              <a:buAutoNum type="arabicParenR"/>
            </a:pPr>
            <a:r>
              <a:rPr lang="de-DE" sz="1400" dirty="0" err="1">
                <a:solidFill>
                  <a:srgbClr val="FF0000"/>
                </a:solidFill>
              </a:rPr>
              <a:t>that</a:t>
            </a:r>
            <a:r>
              <a:rPr lang="de-DE" sz="1400" dirty="0">
                <a:solidFill>
                  <a:srgbClr val="FF0000"/>
                </a:solidFill>
              </a:rPr>
              <a:t> </a:t>
            </a:r>
            <a:r>
              <a:rPr lang="de-DE" sz="1400" dirty="0" err="1">
                <a:solidFill>
                  <a:srgbClr val="FF0000"/>
                </a:solidFill>
              </a:rPr>
              <a:t>invoking</a:t>
            </a:r>
            <a:r>
              <a:rPr lang="de-DE" sz="1400" dirty="0">
                <a:solidFill>
                  <a:srgbClr val="FF0000"/>
                </a:solidFill>
              </a:rPr>
              <a:t> </a:t>
            </a:r>
            <a:r>
              <a:rPr lang="de-DE" sz="1400" dirty="0" err="1">
                <a:solidFill>
                  <a:srgbClr val="FF0000"/>
                </a:solidFill>
              </a:rPr>
              <a:t>intelliSense</a:t>
            </a:r>
            <a:r>
              <a:rPr lang="de-DE" sz="1400" dirty="0">
                <a:solidFill>
                  <a:srgbClr val="FF0000"/>
                </a:solidFill>
              </a:rPr>
              <a:t> </a:t>
            </a:r>
            <a:r>
              <a:rPr lang="de-DE" sz="1400" dirty="0" err="1">
                <a:solidFill>
                  <a:srgbClr val="FF0000"/>
                </a:solidFill>
              </a:rPr>
              <a:t>is</a:t>
            </a:r>
            <a:r>
              <a:rPr lang="de-DE" sz="1400" dirty="0">
                <a:solidFill>
                  <a:srgbClr val="FF0000"/>
                </a:solidFill>
              </a:rPr>
              <a:t> </a:t>
            </a:r>
            <a:r>
              <a:rPr lang="de-DE" sz="1400" dirty="0" err="1">
                <a:solidFill>
                  <a:srgbClr val="FF0000"/>
                </a:solidFill>
              </a:rPr>
              <a:t>always</a:t>
            </a:r>
            <a:r>
              <a:rPr lang="de-DE" sz="1400" dirty="0">
                <a:solidFill>
                  <a:srgbClr val="FF0000"/>
                </a:solidFill>
              </a:rPr>
              <a:t> a </a:t>
            </a:r>
            <a:r>
              <a:rPr lang="de-DE" sz="1400" dirty="0" err="1">
                <a:solidFill>
                  <a:srgbClr val="FF0000"/>
                </a:solidFill>
              </a:rPr>
              <a:t>good</a:t>
            </a:r>
            <a:r>
              <a:rPr lang="de-DE" sz="1400" dirty="0">
                <a:solidFill>
                  <a:srgbClr val="FF0000"/>
                </a:solidFill>
              </a:rPr>
              <a:t> </a:t>
            </a:r>
            <a:r>
              <a:rPr lang="de-DE" sz="1400" dirty="0" err="1">
                <a:solidFill>
                  <a:srgbClr val="FF0000"/>
                </a:solidFill>
              </a:rPr>
              <a:t>idea</a:t>
            </a:r>
            <a:endParaRPr lang="en-GB" sz="1400" dirty="0">
              <a:solidFill>
                <a:srgbClr val="FF0000"/>
              </a:solidFill>
            </a:endParaRPr>
          </a:p>
        </p:txBody>
      </p:sp>
    </p:spTree>
    <p:extLst>
      <p:ext uri="{BB962C8B-B14F-4D97-AF65-F5344CB8AC3E}">
        <p14:creationId xmlns:p14="http://schemas.microsoft.com/office/powerpoint/2010/main" val="857584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13 | Hybrid </a:t>
            </a:r>
            <a:r>
              <a:rPr lang="en-GB" dirty="0"/>
              <a:t>Implementation</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52</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pic>
        <p:nvPicPr>
          <p:cNvPr id="2" name="Grafik 1">
            <a:extLst>
              <a:ext uri="{FF2B5EF4-FFF2-40B4-BE49-F238E27FC236}">
                <a16:creationId xmlns:a16="http://schemas.microsoft.com/office/drawing/2014/main" id="{165EA669-E23E-4F86-B466-E90AE8C05821}"/>
              </a:ext>
            </a:extLst>
          </p:cNvPr>
          <p:cNvPicPr>
            <a:picLocks noChangeAspect="1"/>
          </p:cNvPicPr>
          <p:nvPr/>
        </p:nvPicPr>
        <p:blipFill>
          <a:blip r:embed="rId4"/>
          <a:stretch>
            <a:fillRect/>
          </a:stretch>
        </p:blipFill>
        <p:spPr>
          <a:xfrm>
            <a:off x="2198861" y="1082249"/>
            <a:ext cx="7107139" cy="1784320"/>
          </a:xfrm>
          <a:prstGeom prst="rect">
            <a:avLst/>
          </a:prstGeom>
        </p:spPr>
      </p:pic>
      <p:pic>
        <p:nvPicPr>
          <p:cNvPr id="6" name="Grafik 5">
            <a:extLst>
              <a:ext uri="{FF2B5EF4-FFF2-40B4-BE49-F238E27FC236}">
                <a16:creationId xmlns:a16="http://schemas.microsoft.com/office/drawing/2014/main" id="{44EFD023-97CC-44B6-9A74-770BF65081CA}"/>
              </a:ext>
            </a:extLst>
          </p:cNvPr>
          <p:cNvPicPr>
            <a:picLocks noChangeAspect="1"/>
          </p:cNvPicPr>
          <p:nvPr/>
        </p:nvPicPr>
        <p:blipFill>
          <a:blip r:embed="rId5"/>
          <a:stretch>
            <a:fillRect/>
          </a:stretch>
        </p:blipFill>
        <p:spPr>
          <a:xfrm>
            <a:off x="473725" y="2977976"/>
            <a:ext cx="4510991" cy="3308060"/>
          </a:xfrm>
          <a:prstGeom prst="rect">
            <a:avLst/>
          </a:prstGeom>
        </p:spPr>
      </p:pic>
      <p:pic>
        <p:nvPicPr>
          <p:cNvPr id="9" name="Grafik 8">
            <a:extLst>
              <a:ext uri="{FF2B5EF4-FFF2-40B4-BE49-F238E27FC236}">
                <a16:creationId xmlns:a16="http://schemas.microsoft.com/office/drawing/2014/main" id="{C2EE86AF-D88D-4317-8072-B2242E02D1ED}"/>
              </a:ext>
            </a:extLst>
          </p:cNvPr>
          <p:cNvPicPr>
            <a:picLocks noChangeAspect="1"/>
          </p:cNvPicPr>
          <p:nvPr/>
        </p:nvPicPr>
        <p:blipFill>
          <a:blip r:embed="rId6"/>
          <a:stretch>
            <a:fillRect/>
          </a:stretch>
        </p:blipFill>
        <p:spPr>
          <a:xfrm>
            <a:off x="5180353" y="2977976"/>
            <a:ext cx="6688602" cy="3294633"/>
          </a:xfrm>
          <a:prstGeom prst="rect">
            <a:avLst/>
          </a:prstGeom>
        </p:spPr>
      </p:pic>
      <p:sp>
        <p:nvSpPr>
          <p:cNvPr id="10" name="Rechteck 9">
            <a:extLst>
              <a:ext uri="{FF2B5EF4-FFF2-40B4-BE49-F238E27FC236}">
                <a16:creationId xmlns:a16="http://schemas.microsoft.com/office/drawing/2014/main" id="{9025B074-AB53-4505-B2A2-97F057B0B7FF}"/>
              </a:ext>
            </a:extLst>
          </p:cNvPr>
          <p:cNvSpPr/>
          <p:nvPr/>
        </p:nvSpPr>
        <p:spPr>
          <a:xfrm>
            <a:off x="6918593" y="1104283"/>
            <a:ext cx="936434" cy="17289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a:extLst>
              <a:ext uri="{FF2B5EF4-FFF2-40B4-BE49-F238E27FC236}">
                <a16:creationId xmlns:a16="http://schemas.microsoft.com/office/drawing/2014/main" id="{C74FB67A-7250-4682-AC98-A77F14E10D20}"/>
              </a:ext>
            </a:extLst>
          </p:cNvPr>
          <p:cNvSpPr/>
          <p:nvPr/>
        </p:nvSpPr>
        <p:spPr>
          <a:xfrm>
            <a:off x="6288795" y="3278135"/>
            <a:ext cx="1323859" cy="172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feld 12">
            <a:extLst>
              <a:ext uri="{FF2B5EF4-FFF2-40B4-BE49-F238E27FC236}">
                <a16:creationId xmlns:a16="http://schemas.microsoft.com/office/drawing/2014/main" id="{42AC0DE6-1E49-479D-9555-0EEB27B9963E}"/>
              </a:ext>
            </a:extLst>
          </p:cNvPr>
          <p:cNvSpPr txBox="1"/>
          <p:nvPr/>
        </p:nvSpPr>
        <p:spPr>
          <a:xfrm>
            <a:off x="10443992" y="1972018"/>
            <a:ext cx="410690" cy="369332"/>
          </a:xfrm>
          <a:prstGeom prst="rect">
            <a:avLst/>
          </a:prstGeom>
          <a:noFill/>
        </p:spPr>
        <p:txBody>
          <a:bodyPr wrap="none" rtlCol="0">
            <a:spAutoFit/>
          </a:bodyPr>
          <a:lstStyle/>
          <a:p>
            <a:r>
              <a:rPr lang="de-DE" dirty="0">
                <a:solidFill>
                  <a:srgbClr val="FF0000"/>
                </a:solidFill>
              </a:rPr>
              <a:t>!!!</a:t>
            </a:r>
            <a:endParaRPr lang="en-GB" dirty="0">
              <a:solidFill>
                <a:srgbClr val="FF0000"/>
              </a:solidFill>
            </a:endParaRPr>
          </a:p>
        </p:txBody>
      </p:sp>
      <p:cxnSp>
        <p:nvCxnSpPr>
          <p:cNvPr id="15" name="Gerader Verbinder 14">
            <a:extLst>
              <a:ext uri="{FF2B5EF4-FFF2-40B4-BE49-F238E27FC236}">
                <a16:creationId xmlns:a16="http://schemas.microsoft.com/office/drawing/2014/main" id="{99A30495-D61A-4F44-A3E1-1E59091AF2D9}"/>
              </a:ext>
            </a:extLst>
          </p:cNvPr>
          <p:cNvCxnSpPr>
            <a:stCxn id="10" idx="3"/>
            <a:endCxn id="13" idx="0"/>
          </p:cNvCxnSpPr>
          <p:nvPr/>
        </p:nvCxnSpPr>
        <p:spPr>
          <a:xfrm>
            <a:off x="7855027" y="1190733"/>
            <a:ext cx="2794310" cy="7812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0D67B70C-51B5-4681-93A4-16E3EA2ECBFB}"/>
              </a:ext>
            </a:extLst>
          </p:cNvPr>
          <p:cNvCxnSpPr>
            <a:cxnSpLocks/>
            <a:stCxn id="12" idx="3"/>
            <a:endCxn id="13" idx="2"/>
          </p:cNvCxnSpPr>
          <p:nvPr/>
        </p:nvCxnSpPr>
        <p:spPr>
          <a:xfrm flipV="1">
            <a:off x="7612654" y="2341350"/>
            <a:ext cx="3036683" cy="1023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anim calcmode="lin" valueType="num">
                                      <p:cBhvr>
                                        <p:cTn id="18" dur="2000" fill="hold"/>
                                        <p:tgtEl>
                                          <p:spTgt spid="13"/>
                                        </p:tgtEl>
                                        <p:attrNameLst>
                                          <p:attrName>ppt_w</p:attrName>
                                        </p:attrNameLst>
                                      </p:cBhvr>
                                      <p:tavLst>
                                        <p:tav tm="0" fmla="#ppt_w*sin(2.5*pi*$)">
                                          <p:val>
                                            <p:fltVal val="0"/>
                                          </p:val>
                                        </p:tav>
                                        <p:tav tm="100000">
                                          <p:val>
                                            <p:fltVal val="1"/>
                                          </p:val>
                                        </p:tav>
                                      </p:tavLst>
                                    </p:anim>
                                    <p:anim calcmode="lin" valueType="num">
                                      <p:cBhvr>
                                        <p:cTn id="19" dur="2000" fill="hold"/>
                                        <p:tgtEl>
                                          <p:spTgt spid="13"/>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anim calcmode="lin" valueType="num">
                                      <p:cBhvr>
                                        <p:cTn id="23" dur="2000" fill="hold"/>
                                        <p:tgtEl>
                                          <p:spTgt spid="16"/>
                                        </p:tgtEl>
                                        <p:attrNameLst>
                                          <p:attrName>ppt_w</p:attrName>
                                        </p:attrNameLst>
                                      </p:cBhvr>
                                      <p:tavLst>
                                        <p:tav tm="0" fmla="#ppt_w*sin(2.5*pi*$)">
                                          <p:val>
                                            <p:fltVal val="0"/>
                                          </p:val>
                                        </p:tav>
                                        <p:tav tm="100000">
                                          <p:val>
                                            <p:fltVal val="1"/>
                                          </p:val>
                                        </p:tav>
                                      </p:tavLst>
                                    </p:anim>
                                    <p:anim calcmode="lin" valueType="num">
                                      <p:cBhvr>
                                        <p:cTn id="24" dur="2000" fill="hold"/>
                                        <p:tgtEl>
                                          <p:spTgt spid="16"/>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000"/>
                                        <p:tgtEl>
                                          <p:spTgt spid="12"/>
                                        </p:tgtEl>
                                      </p:cBhvr>
                                    </p:animEffect>
                                    <p:anim calcmode="lin" valueType="num">
                                      <p:cBhvr>
                                        <p:cTn id="28" dur="2000" fill="hold"/>
                                        <p:tgtEl>
                                          <p:spTgt spid="12"/>
                                        </p:tgtEl>
                                        <p:attrNameLst>
                                          <p:attrName>ppt_w</p:attrName>
                                        </p:attrNameLst>
                                      </p:cBhvr>
                                      <p:tavLst>
                                        <p:tav tm="0" fmla="#ppt_w*sin(2.5*pi*$)">
                                          <p:val>
                                            <p:fltVal val="0"/>
                                          </p:val>
                                        </p:tav>
                                        <p:tav tm="100000">
                                          <p:val>
                                            <p:fltVal val="1"/>
                                          </p:val>
                                        </p:tav>
                                      </p:tavLst>
                                    </p:anim>
                                    <p:anim calcmode="lin" valueType="num">
                                      <p:cBhvr>
                                        <p:cTn id="2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31424"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14  </a:t>
            </a:r>
          </a:p>
          <a:p>
            <a:pPr algn="ctr"/>
            <a:endParaRPr lang="de-DE" sz="6000" dirty="0"/>
          </a:p>
          <a:p>
            <a:pPr algn="ctr"/>
            <a:r>
              <a:rPr lang="en-GB" sz="6000" dirty="0"/>
              <a:t>Page Extension Layout</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53</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1401966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14 | </a:t>
            </a:r>
            <a:r>
              <a:rPr lang="en-GB" dirty="0"/>
              <a:t>Page Extension Layout</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54</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13" name="Rechteck 12">
            <a:extLst>
              <a:ext uri="{FF2B5EF4-FFF2-40B4-BE49-F238E27FC236}">
                <a16:creationId xmlns:a16="http://schemas.microsoft.com/office/drawing/2014/main" id="{CDF65873-B406-43EC-B58D-A04B3B141D53}"/>
              </a:ext>
            </a:extLst>
          </p:cNvPr>
          <p:cNvSpPr/>
          <p:nvPr/>
        </p:nvSpPr>
        <p:spPr>
          <a:xfrm>
            <a:off x="359999" y="828101"/>
            <a:ext cx="10315346" cy="29126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b="1" dirty="0">
                <a:solidFill>
                  <a:srgbClr val="002060"/>
                </a:solidFill>
              </a:rPr>
              <a:t>Create an Item (Card) </a:t>
            </a:r>
            <a:r>
              <a:rPr lang="de-DE" b="1" dirty="0" err="1">
                <a:solidFill>
                  <a:srgbClr val="002060"/>
                </a:solidFill>
              </a:rPr>
              <a:t>extension</a:t>
            </a:r>
            <a:endParaRPr lang="de-DE" b="1" dirty="0">
              <a:solidFill>
                <a:srgbClr val="002060"/>
              </a:solidFill>
            </a:endParaRPr>
          </a:p>
          <a:p>
            <a:pPr marL="285750" indent="-285750">
              <a:buFontTx/>
              <a:buChar char="-"/>
            </a:pPr>
            <a:r>
              <a:rPr lang="de-DE" dirty="0">
                <a:solidFill>
                  <a:srgbClr val="002060"/>
                </a:solidFill>
              </a:rPr>
              <a:t>Item Table: Add a </a:t>
            </a:r>
            <a:r>
              <a:rPr lang="de-DE" dirty="0" err="1">
                <a:solidFill>
                  <a:srgbClr val="002060"/>
                </a:solidFill>
              </a:rPr>
              <a:t>new</a:t>
            </a:r>
            <a:r>
              <a:rPr lang="de-DE" dirty="0">
                <a:solidFill>
                  <a:srgbClr val="002060"/>
                </a:solidFill>
              </a:rPr>
              <a:t> </a:t>
            </a:r>
            <a:r>
              <a:rPr lang="de-DE" dirty="0" err="1">
                <a:solidFill>
                  <a:srgbClr val="002060"/>
                </a:solidFill>
              </a:rPr>
              <a:t>field</a:t>
            </a:r>
            <a:r>
              <a:rPr lang="de-DE" dirty="0">
                <a:solidFill>
                  <a:srgbClr val="002060"/>
                </a:solidFill>
              </a:rPr>
              <a:t> „</a:t>
            </a:r>
            <a:r>
              <a:rPr lang="de-DE" dirty="0" err="1">
                <a:solidFill>
                  <a:srgbClr val="002060"/>
                </a:solidFill>
              </a:rPr>
              <a:t>My</a:t>
            </a:r>
            <a:r>
              <a:rPr lang="de-DE" dirty="0">
                <a:solidFill>
                  <a:srgbClr val="002060"/>
                </a:solidFill>
              </a:rPr>
              <a:t> </a:t>
            </a:r>
            <a:r>
              <a:rPr lang="de-DE" dirty="0" err="1">
                <a:solidFill>
                  <a:srgbClr val="002060"/>
                </a:solidFill>
              </a:rPr>
              <a:t>new</a:t>
            </a:r>
            <a:r>
              <a:rPr lang="de-DE" dirty="0">
                <a:solidFill>
                  <a:srgbClr val="002060"/>
                </a:solidFill>
              </a:rPr>
              <a:t> Description“ (Text 50)</a:t>
            </a:r>
          </a:p>
          <a:p>
            <a:pPr marL="285750" indent="-285750">
              <a:buFontTx/>
              <a:buChar char="-"/>
            </a:pPr>
            <a:r>
              <a:rPr lang="de-DE" dirty="0">
                <a:solidFill>
                  <a:srgbClr val="002060"/>
                </a:solidFill>
              </a:rPr>
              <a:t>Item Card</a:t>
            </a:r>
          </a:p>
          <a:p>
            <a:pPr marL="742950" lvl="1" indent="-285750">
              <a:buFontTx/>
              <a:buChar char="-"/>
            </a:pPr>
            <a:r>
              <a:rPr lang="de-DE" dirty="0">
                <a:solidFill>
                  <a:srgbClr val="002060"/>
                </a:solidFill>
              </a:rPr>
              <a:t>Add a </a:t>
            </a:r>
            <a:r>
              <a:rPr lang="de-DE" dirty="0" err="1">
                <a:solidFill>
                  <a:srgbClr val="002060"/>
                </a:solidFill>
              </a:rPr>
              <a:t>label</a:t>
            </a:r>
            <a:r>
              <a:rPr lang="de-DE" dirty="0">
                <a:solidFill>
                  <a:srgbClr val="002060"/>
                </a:solidFill>
              </a:rPr>
              <a:t> „Here </a:t>
            </a:r>
            <a:r>
              <a:rPr lang="de-DE" dirty="0" err="1">
                <a:solidFill>
                  <a:srgbClr val="002060"/>
                </a:solidFill>
              </a:rPr>
              <a:t>comes</a:t>
            </a:r>
            <a:r>
              <a:rPr lang="de-DE" dirty="0">
                <a:solidFill>
                  <a:srgbClr val="002060"/>
                </a:solidFill>
              </a:rPr>
              <a:t> </a:t>
            </a:r>
            <a:r>
              <a:rPr lang="de-DE" dirty="0" err="1">
                <a:solidFill>
                  <a:srgbClr val="002060"/>
                </a:solidFill>
              </a:rPr>
              <a:t>the</a:t>
            </a:r>
            <a:r>
              <a:rPr lang="de-DE" dirty="0">
                <a:solidFill>
                  <a:srgbClr val="002060"/>
                </a:solidFill>
              </a:rPr>
              <a:t> Item </a:t>
            </a:r>
            <a:r>
              <a:rPr lang="de-DE" dirty="0" err="1">
                <a:solidFill>
                  <a:srgbClr val="002060"/>
                </a:solidFill>
              </a:rPr>
              <a:t>No</a:t>
            </a:r>
            <a:r>
              <a:rPr lang="de-DE" dirty="0">
                <a:solidFill>
                  <a:srgbClr val="002060"/>
                </a:solidFill>
              </a:rPr>
              <a:t>.“ on </a:t>
            </a:r>
            <a:r>
              <a:rPr lang="de-DE" dirty="0" err="1">
                <a:solidFill>
                  <a:srgbClr val="002060"/>
                </a:solidFill>
              </a:rPr>
              <a:t>first</a:t>
            </a:r>
            <a:r>
              <a:rPr lang="de-DE" dirty="0">
                <a:solidFill>
                  <a:srgbClr val="002060"/>
                </a:solidFill>
              </a:rPr>
              <a:t> </a:t>
            </a:r>
            <a:r>
              <a:rPr lang="de-DE" dirty="0" err="1">
                <a:solidFill>
                  <a:srgbClr val="002060"/>
                </a:solidFill>
              </a:rPr>
              <a:t>place</a:t>
            </a:r>
            <a:r>
              <a:rPr lang="de-DE" dirty="0">
                <a:solidFill>
                  <a:srgbClr val="002060"/>
                </a:solidFill>
              </a:rPr>
              <a:t> </a:t>
            </a:r>
            <a:r>
              <a:rPr lang="de-DE" dirty="0" err="1">
                <a:solidFill>
                  <a:srgbClr val="002060"/>
                </a:solidFill>
              </a:rPr>
              <a:t>of</a:t>
            </a:r>
            <a:r>
              <a:rPr lang="de-DE" dirty="0">
                <a:solidFill>
                  <a:srgbClr val="002060"/>
                </a:solidFill>
              </a:rPr>
              <a:t> fast </a:t>
            </a:r>
            <a:r>
              <a:rPr lang="de-DE" dirty="0" err="1">
                <a:solidFill>
                  <a:srgbClr val="002060"/>
                </a:solidFill>
              </a:rPr>
              <a:t>tab</a:t>
            </a:r>
            <a:r>
              <a:rPr lang="de-DE" dirty="0">
                <a:solidFill>
                  <a:srgbClr val="002060"/>
                </a:solidFill>
              </a:rPr>
              <a:t> „Item“</a:t>
            </a:r>
          </a:p>
          <a:p>
            <a:pPr marL="742950" lvl="1" indent="-285750">
              <a:buFontTx/>
              <a:buChar char="-"/>
            </a:pPr>
            <a:r>
              <a:rPr lang="de-DE" dirty="0">
                <a:solidFill>
                  <a:srgbClr val="002060"/>
                </a:solidFill>
              </a:rPr>
              <a:t>Move </a:t>
            </a:r>
            <a:r>
              <a:rPr lang="de-DE" dirty="0" err="1">
                <a:solidFill>
                  <a:srgbClr val="002060"/>
                </a:solidFill>
              </a:rPr>
              <a:t>the</a:t>
            </a:r>
            <a:r>
              <a:rPr lang="de-DE" dirty="0">
                <a:solidFill>
                  <a:srgbClr val="002060"/>
                </a:solidFill>
              </a:rPr>
              <a:t> „</a:t>
            </a:r>
            <a:r>
              <a:rPr lang="de-DE" dirty="0" err="1">
                <a:solidFill>
                  <a:srgbClr val="002060"/>
                </a:solidFill>
              </a:rPr>
              <a:t>Replenishment</a:t>
            </a:r>
            <a:r>
              <a:rPr lang="de-DE" dirty="0">
                <a:solidFill>
                  <a:srgbClr val="002060"/>
                </a:solidFill>
              </a:rPr>
              <a:t> System“ </a:t>
            </a:r>
            <a:r>
              <a:rPr lang="de-DE" dirty="0" err="1">
                <a:solidFill>
                  <a:srgbClr val="002060"/>
                </a:solidFill>
              </a:rPr>
              <a:t>from</a:t>
            </a:r>
            <a:r>
              <a:rPr lang="de-DE" dirty="0">
                <a:solidFill>
                  <a:srgbClr val="002060"/>
                </a:solidFill>
              </a:rPr>
              <a:t> </a:t>
            </a:r>
            <a:r>
              <a:rPr lang="de-DE" dirty="0" err="1">
                <a:solidFill>
                  <a:srgbClr val="002060"/>
                </a:solidFill>
              </a:rPr>
              <a:t>where</a:t>
            </a:r>
            <a:r>
              <a:rPr lang="de-DE" dirty="0">
                <a:solidFill>
                  <a:srgbClr val="002060"/>
                </a:solidFill>
              </a:rPr>
              <a:t> </a:t>
            </a:r>
            <a:r>
              <a:rPr lang="de-DE" dirty="0" err="1">
                <a:solidFill>
                  <a:srgbClr val="002060"/>
                </a:solidFill>
              </a:rPr>
              <a:t>ever</a:t>
            </a:r>
            <a:r>
              <a:rPr lang="de-DE" dirty="0">
                <a:solidFill>
                  <a:srgbClr val="002060"/>
                </a:solidFill>
              </a:rPr>
              <a:t> </a:t>
            </a:r>
            <a:r>
              <a:rPr lang="de-DE" dirty="0" err="1">
                <a:solidFill>
                  <a:srgbClr val="002060"/>
                </a:solidFill>
              </a:rPr>
              <a:t>it</a:t>
            </a:r>
            <a:r>
              <a:rPr lang="de-DE" dirty="0">
                <a:solidFill>
                  <a:srgbClr val="002060"/>
                </a:solidFill>
              </a:rPr>
              <a:t> </a:t>
            </a:r>
            <a:r>
              <a:rPr lang="de-DE" dirty="0" err="1">
                <a:solidFill>
                  <a:srgbClr val="002060"/>
                </a:solidFill>
              </a:rPr>
              <a:t>is</a:t>
            </a:r>
            <a:r>
              <a:rPr lang="de-DE" dirty="0">
                <a:solidFill>
                  <a:srgbClr val="002060"/>
                </a:solidFill>
              </a:rPr>
              <a:t> at </a:t>
            </a:r>
            <a:r>
              <a:rPr lang="de-DE" dirty="0" err="1">
                <a:solidFill>
                  <a:srgbClr val="002060"/>
                </a:solidFill>
              </a:rPr>
              <a:t>the</a:t>
            </a:r>
            <a:r>
              <a:rPr lang="de-DE" dirty="0">
                <a:solidFill>
                  <a:srgbClr val="002060"/>
                </a:solidFill>
              </a:rPr>
              <a:t> </a:t>
            </a:r>
            <a:r>
              <a:rPr lang="de-DE" dirty="0" err="1">
                <a:solidFill>
                  <a:srgbClr val="002060"/>
                </a:solidFill>
              </a:rPr>
              <a:t>right</a:t>
            </a:r>
            <a:r>
              <a:rPr lang="de-DE" dirty="0">
                <a:solidFill>
                  <a:srgbClr val="002060"/>
                </a:solidFill>
              </a:rPr>
              <a:t> </a:t>
            </a:r>
            <a:r>
              <a:rPr lang="de-DE" dirty="0" err="1">
                <a:solidFill>
                  <a:srgbClr val="002060"/>
                </a:solidFill>
              </a:rPr>
              <a:t>bottom</a:t>
            </a:r>
            <a:r>
              <a:rPr lang="de-DE" dirty="0">
                <a:solidFill>
                  <a:srgbClr val="002060"/>
                </a:solidFill>
              </a:rPr>
              <a:t> </a:t>
            </a:r>
            <a:r>
              <a:rPr lang="de-DE" dirty="0" err="1">
                <a:solidFill>
                  <a:srgbClr val="002060"/>
                </a:solidFill>
              </a:rPr>
              <a:t>of</a:t>
            </a:r>
            <a:r>
              <a:rPr lang="de-DE" dirty="0">
                <a:solidFill>
                  <a:srgbClr val="002060"/>
                </a:solidFill>
              </a:rPr>
              <a:t> </a:t>
            </a:r>
            <a:r>
              <a:rPr lang="de-DE" dirty="0" err="1">
                <a:solidFill>
                  <a:srgbClr val="002060"/>
                </a:solidFill>
              </a:rPr>
              <a:t>the</a:t>
            </a:r>
            <a:r>
              <a:rPr lang="de-DE" dirty="0">
                <a:solidFill>
                  <a:srgbClr val="002060"/>
                </a:solidFill>
              </a:rPr>
              <a:t> „Item“ fast tab.</a:t>
            </a:r>
          </a:p>
          <a:p>
            <a:pPr marL="742950" lvl="1" indent="-285750">
              <a:buFontTx/>
              <a:buChar char="-"/>
            </a:pPr>
            <a:r>
              <a:rPr lang="de-DE" dirty="0">
                <a:solidFill>
                  <a:srgbClr val="002060"/>
                </a:solidFill>
              </a:rPr>
              <a:t>Add a „Description Group“ at </a:t>
            </a:r>
            <a:r>
              <a:rPr lang="de-DE" dirty="0" err="1">
                <a:solidFill>
                  <a:srgbClr val="002060"/>
                </a:solidFill>
              </a:rPr>
              <a:t>the</a:t>
            </a:r>
            <a:r>
              <a:rPr lang="de-DE" dirty="0">
                <a:solidFill>
                  <a:srgbClr val="002060"/>
                </a:solidFill>
              </a:rPr>
              <a:t> </a:t>
            </a:r>
            <a:r>
              <a:rPr lang="de-DE" dirty="0" err="1">
                <a:solidFill>
                  <a:srgbClr val="002060"/>
                </a:solidFill>
              </a:rPr>
              <a:t>right</a:t>
            </a:r>
            <a:r>
              <a:rPr lang="de-DE" dirty="0">
                <a:solidFill>
                  <a:srgbClr val="002060"/>
                </a:solidFill>
              </a:rPr>
              <a:t> </a:t>
            </a:r>
            <a:r>
              <a:rPr lang="de-DE" dirty="0" err="1">
                <a:solidFill>
                  <a:srgbClr val="002060"/>
                </a:solidFill>
              </a:rPr>
              <a:t>bottom</a:t>
            </a:r>
            <a:r>
              <a:rPr lang="de-DE" dirty="0">
                <a:solidFill>
                  <a:srgbClr val="002060"/>
                </a:solidFill>
              </a:rPr>
              <a:t> </a:t>
            </a:r>
            <a:r>
              <a:rPr lang="de-DE" dirty="0" err="1">
                <a:solidFill>
                  <a:srgbClr val="002060"/>
                </a:solidFill>
              </a:rPr>
              <a:t>of</a:t>
            </a:r>
            <a:r>
              <a:rPr lang="de-DE" dirty="0">
                <a:solidFill>
                  <a:srgbClr val="002060"/>
                </a:solidFill>
              </a:rPr>
              <a:t> </a:t>
            </a:r>
            <a:r>
              <a:rPr lang="de-DE" dirty="0" err="1">
                <a:solidFill>
                  <a:srgbClr val="002060"/>
                </a:solidFill>
              </a:rPr>
              <a:t>the</a:t>
            </a:r>
            <a:r>
              <a:rPr lang="de-DE" dirty="0">
                <a:solidFill>
                  <a:srgbClr val="002060"/>
                </a:solidFill>
              </a:rPr>
              <a:t> „Item“ fast </a:t>
            </a:r>
            <a:r>
              <a:rPr lang="de-DE" dirty="0" err="1">
                <a:solidFill>
                  <a:srgbClr val="002060"/>
                </a:solidFill>
              </a:rPr>
              <a:t>tab</a:t>
            </a:r>
            <a:r>
              <a:rPr lang="de-DE" dirty="0">
                <a:solidFill>
                  <a:srgbClr val="002060"/>
                </a:solidFill>
              </a:rPr>
              <a:t>, </a:t>
            </a:r>
            <a:r>
              <a:rPr lang="de-DE" dirty="0" err="1">
                <a:solidFill>
                  <a:srgbClr val="002060"/>
                </a:solidFill>
              </a:rPr>
              <a:t>containing</a:t>
            </a:r>
            <a:r>
              <a:rPr lang="de-DE" dirty="0">
                <a:solidFill>
                  <a:srgbClr val="002060"/>
                </a:solidFill>
              </a:rPr>
              <a:t> all </a:t>
            </a:r>
            <a:r>
              <a:rPr lang="de-DE" dirty="0" err="1">
                <a:solidFill>
                  <a:srgbClr val="002060"/>
                </a:solidFill>
              </a:rPr>
              <a:t>three</a:t>
            </a:r>
            <a:r>
              <a:rPr lang="de-DE" dirty="0">
                <a:solidFill>
                  <a:srgbClr val="002060"/>
                </a:solidFill>
              </a:rPr>
              <a:t> Item </a:t>
            </a:r>
            <a:r>
              <a:rPr lang="de-DE" dirty="0" err="1">
                <a:solidFill>
                  <a:srgbClr val="002060"/>
                </a:solidFill>
              </a:rPr>
              <a:t>Descriptions</a:t>
            </a:r>
            <a:endParaRPr lang="de-DE" dirty="0">
              <a:solidFill>
                <a:srgbClr val="002060"/>
              </a:solidFill>
            </a:endParaRPr>
          </a:p>
          <a:p>
            <a:pPr marL="742950" lvl="1" indent="-285750">
              <a:buFontTx/>
              <a:buChar char="-"/>
            </a:pPr>
            <a:r>
              <a:rPr lang="de-DE" dirty="0" err="1">
                <a:solidFill>
                  <a:srgbClr val="002060"/>
                </a:solidFill>
              </a:rPr>
              <a:t>Rename</a:t>
            </a:r>
            <a:r>
              <a:rPr lang="de-DE" dirty="0">
                <a:solidFill>
                  <a:srgbClr val="002060"/>
                </a:solidFill>
              </a:rPr>
              <a:t> „Item“ fast </a:t>
            </a:r>
            <a:r>
              <a:rPr lang="de-DE" dirty="0" err="1">
                <a:solidFill>
                  <a:srgbClr val="002060"/>
                </a:solidFill>
              </a:rPr>
              <a:t>tab</a:t>
            </a:r>
            <a:r>
              <a:rPr lang="de-DE" dirty="0">
                <a:solidFill>
                  <a:srgbClr val="002060"/>
                </a:solidFill>
              </a:rPr>
              <a:t> </a:t>
            </a:r>
            <a:r>
              <a:rPr lang="de-DE" dirty="0" err="1">
                <a:solidFill>
                  <a:srgbClr val="002060"/>
                </a:solidFill>
              </a:rPr>
              <a:t>to</a:t>
            </a:r>
            <a:r>
              <a:rPr lang="de-DE" dirty="0">
                <a:solidFill>
                  <a:srgbClr val="002060"/>
                </a:solidFill>
              </a:rPr>
              <a:t> „Item Fast Tab“ („Artikelregister“)</a:t>
            </a:r>
          </a:p>
          <a:p>
            <a:pPr marL="742950" lvl="1" indent="-285750">
              <a:buFontTx/>
              <a:buChar char="-"/>
            </a:pPr>
            <a:r>
              <a:rPr lang="de-DE" dirty="0">
                <a:solidFill>
                  <a:srgbClr val="002060"/>
                </a:solidFill>
              </a:rPr>
              <a:t>Add a </a:t>
            </a:r>
            <a:r>
              <a:rPr lang="de-DE" dirty="0" err="1">
                <a:solidFill>
                  <a:srgbClr val="002060"/>
                </a:solidFill>
              </a:rPr>
              <a:t>new</a:t>
            </a:r>
            <a:r>
              <a:rPr lang="de-DE" dirty="0">
                <a:solidFill>
                  <a:srgbClr val="002060"/>
                </a:solidFill>
              </a:rPr>
              <a:t> </a:t>
            </a:r>
            <a:r>
              <a:rPr lang="de-DE" dirty="0" err="1">
                <a:solidFill>
                  <a:srgbClr val="002060"/>
                </a:solidFill>
              </a:rPr>
              <a:t>first</a:t>
            </a:r>
            <a:r>
              <a:rPr lang="de-DE" dirty="0">
                <a:solidFill>
                  <a:srgbClr val="002060"/>
                </a:solidFill>
              </a:rPr>
              <a:t> fast </a:t>
            </a:r>
            <a:r>
              <a:rPr lang="de-DE" dirty="0" err="1">
                <a:solidFill>
                  <a:srgbClr val="002060"/>
                </a:solidFill>
              </a:rPr>
              <a:t>tab</a:t>
            </a:r>
            <a:r>
              <a:rPr lang="de-DE" dirty="0">
                <a:solidFill>
                  <a:srgbClr val="002060"/>
                </a:solidFill>
              </a:rPr>
              <a:t> „</a:t>
            </a:r>
            <a:r>
              <a:rPr lang="de-DE" dirty="0" err="1">
                <a:solidFill>
                  <a:srgbClr val="002060"/>
                </a:solidFill>
              </a:rPr>
              <a:t>Descriptions</a:t>
            </a:r>
            <a:r>
              <a:rPr lang="de-DE" dirty="0">
                <a:solidFill>
                  <a:srgbClr val="002060"/>
                </a:solidFill>
              </a:rPr>
              <a:t>“, </a:t>
            </a:r>
            <a:r>
              <a:rPr lang="de-DE" dirty="0" err="1">
                <a:solidFill>
                  <a:srgbClr val="002060"/>
                </a:solidFill>
              </a:rPr>
              <a:t>place</a:t>
            </a:r>
            <a:r>
              <a:rPr lang="de-DE" dirty="0">
                <a:solidFill>
                  <a:srgbClr val="002060"/>
                </a:solidFill>
              </a:rPr>
              <a:t> all </a:t>
            </a:r>
            <a:r>
              <a:rPr lang="de-DE" dirty="0" err="1">
                <a:solidFill>
                  <a:srgbClr val="002060"/>
                </a:solidFill>
              </a:rPr>
              <a:t>three</a:t>
            </a:r>
            <a:r>
              <a:rPr lang="de-DE" dirty="0">
                <a:solidFill>
                  <a:srgbClr val="002060"/>
                </a:solidFill>
              </a:rPr>
              <a:t> „</a:t>
            </a:r>
            <a:r>
              <a:rPr lang="de-DE" dirty="0" err="1">
                <a:solidFill>
                  <a:srgbClr val="002060"/>
                </a:solidFill>
              </a:rPr>
              <a:t>Descriptions</a:t>
            </a:r>
            <a:r>
              <a:rPr lang="de-DE" dirty="0">
                <a:solidFill>
                  <a:srgbClr val="002060"/>
                </a:solidFill>
              </a:rPr>
              <a:t>“ on </a:t>
            </a:r>
            <a:r>
              <a:rPr lang="de-DE" dirty="0" err="1">
                <a:solidFill>
                  <a:srgbClr val="002060"/>
                </a:solidFill>
              </a:rPr>
              <a:t>this</a:t>
            </a:r>
            <a:r>
              <a:rPr lang="de-DE" dirty="0">
                <a:solidFill>
                  <a:srgbClr val="002060"/>
                </a:solidFill>
              </a:rPr>
              <a:t> fast </a:t>
            </a:r>
            <a:r>
              <a:rPr lang="de-DE" dirty="0" err="1">
                <a:solidFill>
                  <a:srgbClr val="002060"/>
                </a:solidFill>
              </a:rPr>
              <a:t>tab</a:t>
            </a:r>
            <a:endParaRPr lang="de-DE" dirty="0">
              <a:solidFill>
                <a:srgbClr val="002060"/>
              </a:solidFill>
            </a:endParaRPr>
          </a:p>
          <a:p>
            <a:pPr marL="742950" lvl="1" indent="-285750">
              <a:buFontTx/>
              <a:buChar char="-"/>
            </a:pPr>
            <a:r>
              <a:rPr lang="de-DE" dirty="0">
                <a:solidFill>
                  <a:srgbClr val="002060"/>
                </a:solidFill>
              </a:rPr>
              <a:t>Add an </a:t>
            </a:r>
            <a:r>
              <a:rPr lang="de-DE" dirty="0" err="1">
                <a:solidFill>
                  <a:srgbClr val="002060"/>
                </a:solidFill>
              </a:rPr>
              <a:t>action</a:t>
            </a:r>
            <a:r>
              <a:rPr lang="de-DE" dirty="0">
                <a:solidFill>
                  <a:srgbClr val="002060"/>
                </a:solidFill>
              </a:rPr>
              <a:t> </a:t>
            </a:r>
            <a:r>
              <a:rPr lang="de-DE" dirty="0" err="1">
                <a:solidFill>
                  <a:srgbClr val="002060"/>
                </a:solidFill>
              </a:rPr>
              <a:t>to</a:t>
            </a:r>
            <a:r>
              <a:rPr lang="de-DE" dirty="0">
                <a:solidFill>
                  <a:srgbClr val="002060"/>
                </a:solidFill>
              </a:rPr>
              <a:t> </a:t>
            </a:r>
            <a:r>
              <a:rPr lang="de-DE" dirty="0" err="1">
                <a:solidFill>
                  <a:srgbClr val="002060"/>
                </a:solidFill>
              </a:rPr>
              <a:t>the</a:t>
            </a:r>
            <a:r>
              <a:rPr lang="de-DE" dirty="0">
                <a:solidFill>
                  <a:srgbClr val="002060"/>
                </a:solidFill>
              </a:rPr>
              <a:t> „Sales“ </a:t>
            </a:r>
            <a:r>
              <a:rPr lang="de-DE" dirty="0" err="1">
                <a:solidFill>
                  <a:srgbClr val="002060"/>
                </a:solidFill>
              </a:rPr>
              <a:t>section</a:t>
            </a:r>
            <a:r>
              <a:rPr lang="de-DE" dirty="0">
                <a:solidFill>
                  <a:srgbClr val="002060"/>
                </a:solidFill>
              </a:rPr>
              <a:t> </a:t>
            </a:r>
            <a:r>
              <a:rPr lang="de-DE" dirty="0" err="1">
                <a:solidFill>
                  <a:srgbClr val="002060"/>
                </a:solidFill>
              </a:rPr>
              <a:t>of</a:t>
            </a:r>
            <a:r>
              <a:rPr lang="de-DE" dirty="0">
                <a:solidFill>
                  <a:srgbClr val="002060"/>
                </a:solidFill>
              </a:rPr>
              <a:t> </a:t>
            </a:r>
            <a:r>
              <a:rPr lang="de-DE" dirty="0" err="1">
                <a:solidFill>
                  <a:srgbClr val="002060"/>
                </a:solidFill>
              </a:rPr>
              <a:t>the</a:t>
            </a:r>
            <a:r>
              <a:rPr lang="de-DE" dirty="0">
                <a:solidFill>
                  <a:srgbClr val="002060"/>
                </a:solidFill>
              </a:rPr>
              <a:t> „</a:t>
            </a:r>
            <a:r>
              <a:rPr lang="de-DE" dirty="0" err="1">
                <a:solidFill>
                  <a:srgbClr val="002060"/>
                </a:solidFill>
              </a:rPr>
              <a:t>Navigate</a:t>
            </a:r>
            <a:r>
              <a:rPr lang="de-DE" dirty="0">
                <a:solidFill>
                  <a:srgbClr val="002060"/>
                </a:solidFill>
              </a:rPr>
              <a:t>“ </a:t>
            </a:r>
            <a:r>
              <a:rPr lang="de-DE" dirty="0" err="1">
                <a:solidFill>
                  <a:srgbClr val="002060"/>
                </a:solidFill>
              </a:rPr>
              <a:t>menu</a:t>
            </a:r>
            <a:r>
              <a:rPr lang="de-DE" dirty="0">
                <a:solidFill>
                  <a:srgbClr val="002060"/>
                </a:solidFill>
              </a:rPr>
              <a:t> </a:t>
            </a:r>
            <a:r>
              <a:rPr lang="de-DE" dirty="0" err="1">
                <a:solidFill>
                  <a:srgbClr val="002060"/>
                </a:solidFill>
              </a:rPr>
              <a:t>which</a:t>
            </a:r>
            <a:r>
              <a:rPr lang="de-DE" dirty="0">
                <a:solidFill>
                  <a:srgbClr val="002060"/>
                </a:solidFill>
              </a:rPr>
              <a:t> </a:t>
            </a:r>
            <a:r>
              <a:rPr lang="de-DE" dirty="0" err="1">
                <a:solidFill>
                  <a:srgbClr val="002060"/>
                </a:solidFill>
              </a:rPr>
              <a:t>launches</a:t>
            </a:r>
            <a:r>
              <a:rPr lang="de-DE" dirty="0">
                <a:solidFill>
                  <a:srgbClr val="002060"/>
                </a:solidFill>
              </a:rPr>
              <a:t> </a:t>
            </a:r>
            <a:r>
              <a:rPr lang="de-DE" dirty="0" err="1">
                <a:solidFill>
                  <a:srgbClr val="002060"/>
                </a:solidFill>
              </a:rPr>
              <a:t>the</a:t>
            </a:r>
            <a:r>
              <a:rPr lang="de-DE" dirty="0">
                <a:solidFill>
                  <a:srgbClr val="002060"/>
                </a:solidFill>
              </a:rPr>
              <a:t> </a:t>
            </a:r>
            <a:r>
              <a:rPr lang="de-DE" dirty="0" err="1">
                <a:solidFill>
                  <a:srgbClr val="002060"/>
                </a:solidFill>
              </a:rPr>
              <a:t>currency</a:t>
            </a:r>
            <a:r>
              <a:rPr lang="de-DE" dirty="0">
                <a:solidFill>
                  <a:srgbClr val="002060"/>
                </a:solidFill>
              </a:rPr>
              <a:t> </a:t>
            </a:r>
            <a:r>
              <a:rPr lang="de-DE" dirty="0" err="1">
                <a:solidFill>
                  <a:srgbClr val="002060"/>
                </a:solidFill>
              </a:rPr>
              <a:t>list</a:t>
            </a:r>
            <a:r>
              <a:rPr lang="de-DE" dirty="0">
                <a:solidFill>
                  <a:srgbClr val="002060"/>
                </a:solidFill>
              </a:rPr>
              <a:t>.</a:t>
            </a:r>
          </a:p>
        </p:txBody>
      </p:sp>
      <p:sp>
        <p:nvSpPr>
          <p:cNvPr id="24" name="Textfeld 23">
            <a:extLst>
              <a:ext uri="{FF2B5EF4-FFF2-40B4-BE49-F238E27FC236}">
                <a16:creationId xmlns:a16="http://schemas.microsoft.com/office/drawing/2014/main" id="{323A09E5-8A17-4A63-8293-6B4034B64B03}"/>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37" name="Rechteck 36">
            <a:extLst>
              <a:ext uri="{FF2B5EF4-FFF2-40B4-BE49-F238E27FC236}">
                <a16:creationId xmlns:a16="http://schemas.microsoft.com/office/drawing/2014/main" id="{96E091BF-84A2-4B57-8C6A-6655042D4B23}"/>
              </a:ext>
            </a:extLst>
          </p:cNvPr>
          <p:cNvSpPr/>
          <p:nvPr/>
        </p:nvSpPr>
        <p:spPr>
          <a:xfrm>
            <a:off x="359999" y="4024016"/>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AL Project „</a:t>
            </a:r>
            <a:r>
              <a:rPr lang="de-DE" sz="1400" dirty="0" err="1">
                <a:solidFill>
                  <a:srgbClr val="002060"/>
                </a:solidFill>
              </a:rPr>
              <a:t>SomeALTests</a:t>
            </a:r>
            <a:r>
              <a:rPr lang="de-DE" sz="1400" dirty="0">
                <a:solidFill>
                  <a:srgbClr val="002060"/>
                </a:solidFill>
              </a:rPr>
              <a:t>“</a:t>
            </a:r>
            <a:endParaRPr lang="en-GB" sz="1400" dirty="0">
              <a:solidFill>
                <a:srgbClr val="002060"/>
              </a:solidFill>
            </a:endParaRPr>
          </a:p>
        </p:txBody>
      </p:sp>
      <p:cxnSp>
        <p:nvCxnSpPr>
          <p:cNvPr id="42" name="Gerade Verbindung mit Pfeil 41">
            <a:extLst>
              <a:ext uri="{FF2B5EF4-FFF2-40B4-BE49-F238E27FC236}">
                <a16:creationId xmlns:a16="http://schemas.microsoft.com/office/drawing/2014/main" id="{397F040A-6391-44BF-9E35-E92F1761359B}"/>
              </a:ext>
            </a:extLst>
          </p:cNvPr>
          <p:cNvCxnSpPr>
            <a:cxnSpLocks/>
            <a:stCxn id="37" idx="2"/>
            <a:endCxn id="45" idx="0"/>
          </p:cNvCxnSpPr>
          <p:nvPr/>
        </p:nvCxnSpPr>
        <p:spPr>
          <a:xfrm>
            <a:off x="2170722" y="4389141"/>
            <a:ext cx="0" cy="26295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Rechteck 44">
            <a:extLst>
              <a:ext uri="{FF2B5EF4-FFF2-40B4-BE49-F238E27FC236}">
                <a16:creationId xmlns:a16="http://schemas.microsoft.com/office/drawing/2014/main" id="{A35768F3-1BC2-461A-B7C0-BC6C805A65D8}"/>
              </a:ext>
            </a:extLst>
          </p:cNvPr>
          <p:cNvSpPr/>
          <p:nvPr/>
        </p:nvSpPr>
        <p:spPr>
          <a:xfrm>
            <a:off x="359999" y="4652093"/>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proper </a:t>
            </a:r>
            <a:r>
              <a:rPr lang="de-DE" sz="1400" dirty="0" err="1">
                <a:solidFill>
                  <a:srgbClr val="002060"/>
                </a:solidFill>
              </a:rPr>
              <a:t>file</a:t>
            </a:r>
            <a:r>
              <a:rPr lang="de-DE" sz="1400" dirty="0">
                <a:solidFill>
                  <a:srgbClr val="002060"/>
                </a:solidFill>
              </a:rPr>
              <a:t> </a:t>
            </a:r>
            <a:r>
              <a:rPr lang="de-DE" sz="1400" dirty="0" err="1">
                <a:solidFill>
                  <a:srgbClr val="002060"/>
                </a:solidFill>
              </a:rPr>
              <a:t>structure</a:t>
            </a:r>
            <a:endParaRPr lang="en-GB" sz="1400" dirty="0">
              <a:solidFill>
                <a:srgbClr val="002060"/>
              </a:solidFill>
            </a:endParaRPr>
          </a:p>
        </p:txBody>
      </p:sp>
      <p:pic>
        <p:nvPicPr>
          <p:cNvPr id="6" name="Grafik 5">
            <a:extLst>
              <a:ext uri="{FF2B5EF4-FFF2-40B4-BE49-F238E27FC236}">
                <a16:creationId xmlns:a16="http://schemas.microsoft.com/office/drawing/2014/main" id="{B217026C-C33A-4531-88FD-88771930653B}"/>
              </a:ext>
            </a:extLst>
          </p:cNvPr>
          <p:cNvPicPr>
            <a:picLocks noChangeAspect="1"/>
          </p:cNvPicPr>
          <p:nvPr/>
        </p:nvPicPr>
        <p:blipFill>
          <a:blip r:embed="rId4"/>
          <a:stretch>
            <a:fillRect/>
          </a:stretch>
        </p:blipFill>
        <p:spPr>
          <a:xfrm>
            <a:off x="5391058" y="4042955"/>
            <a:ext cx="1981823" cy="1592536"/>
          </a:xfrm>
          <a:prstGeom prst="rect">
            <a:avLst/>
          </a:prstGeom>
        </p:spPr>
      </p:pic>
      <p:cxnSp>
        <p:nvCxnSpPr>
          <p:cNvPr id="12" name="Verbinder: gewinkelt 11">
            <a:extLst>
              <a:ext uri="{FF2B5EF4-FFF2-40B4-BE49-F238E27FC236}">
                <a16:creationId xmlns:a16="http://schemas.microsoft.com/office/drawing/2014/main" id="{F630F2FC-A654-4190-B902-3518B395A93D}"/>
              </a:ext>
            </a:extLst>
          </p:cNvPr>
          <p:cNvCxnSpPr>
            <a:cxnSpLocks/>
            <a:stCxn id="48" idx="3"/>
            <a:endCxn id="22" idx="1"/>
          </p:cNvCxnSpPr>
          <p:nvPr/>
        </p:nvCxnSpPr>
        <p:spPr>
          <a:xfrm flipV="1">
            <a:off x="3981445" y="5803224"/>
            <a:ext cx="3621446" cy="293857"/>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F7425791-AECD-4383-A9D7-1728D16E2107}"/>
              </a:ext>
            </a:extLst>
          </p:cNvPr>
          <p:cNvCxnSpPr>
            <a:cxnSpLocks/>
            <a:stCxn id="45" idx="3"/>
            <a:endCxn id="6" idx="1"/>
          </p:cNvCxnSpPr>
          <p:nvPr/>
        </p:nvCxnSpPr>
        <p:spPr>
          <a:xfrm>
            <a:off x="3981445" y="4834656"/>
            <a:ext cx="1409613" cy="456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0C99256E-AE41-4D18-9C05-17D7E7E348D4}"/>
              </a:ext>
            </a:extLst>
          </p:cNvPr>
          <p:cNvSpPr/>
          <p:nvPr/>
        </p:nvSpPr>
        <p:spPr>
          <a:xfrm>
            <a:off x="359999" y="5914518"/>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Add </a:t>
            </a:r>
            <a:r>
              <a:rPr lang="de-DE" sz="1400" dirty="0" err="1">
                <a:solidFill>
                  <a:srgbClr val="002060"/>
                </a:solidFill>
              </a:rPr>
              <a:t>field</a:t>
            </a:r>
            <a:r>
              <a:rPr lang="de-DE" sz="1400" dirty="0">
                <a:solidFill>
                  <a:srgbClr val="002060"/>
                </a:solidFill>
              </a:rPr>
              <a:t> </a:t>
            </a:r>
            <a:r>
              <a:rPr lang="de-DE" sz="1400" dirty="0" err="1">
                <a:solidFill>
                  <a:srgbClr val="002060"/>
                </a:solidFill>
              </a:rPr>
              <a:t>to</a:t>
            </a:r>
            <a:r>
              <a:rPr lang="de-DE" sz="1400" dirty="0">
                <a:solidFill>
                  <a:srgbClr val="002060"/>
                </a:solidFill>
              </a:rPr>
              <a:t> „Item Extension“</a:t>
            </a:r>
            <a:endParaRPr lang="en-GB" sz="1400" dirty="0">
              <a:solidFill>
                <a:srgbClr val="002060"/>
              </a:solidFill>
            </a:endParaRPr>
          </a:p>
        </p:txBody>
      </p:sp>
      <p:pic>
        <p:nvPicPr>
          <p:cNvPr id="22" name="Grafik 21">
            <a:extLst>
              <a:ext uri="{FF2B5EF4-FFF2-40B4-BE49-F238E27FC236}">
                <a16:creationId xmlns:a16="http://schemas.microsoft.com/office/drawing/2014/main" id="{3E9DE26C-9DD7-4A6F-868D-21DC28D3046E}"/>
              </a:ext>
            </a:extLst>
          </p:cNvPr>
          <p:cNvPicPr>
            <a:picLocks noChangeAspect="1"/>
          </p:cNvPicPr>
          <p:nvPr/>
        </p:nvPicPr>
        <p:blipFill>
          <a:blip r:embed="rId5"/>
          <a:stretch>
            <a:fillRect/>
          </a:stretch>
        </p:blipFill>
        <p:spPr>
          <a:xfrm>
            <a:off x="7602891" y="4761322"/>
            <a:ext cx="3440171" cy="2083804"/>
          </a:xfrm>
          <a:prstGeom prst="rect">
            <a:avLst/>
          </a:prstGeom>
        </p:spPr>
      </p:pic>
      <p:cxnSp>
        <p:nvCxnSpPr>
          <p:cNvPr id="52" name="Gerade Verbindung mit Pfeil 51">
            <a:extLst>
              <a:ext uri="{FF2B5EF4-FFF2-40B4-BE49-F238E27FC236}">
                <a16:creationId xmlns:a16="http://schemas.microsoft.com/office/drawing/2014/main" id="{1A4F4BFC-2A7C-4F70-B087-CCA93FF0EE61}"/>
              </a:ext>
            </a:extLst>
          </p:cNvPr>
          <p:cNvCxnSpPr>
            <a:cxnSpLocks/>
            <a:stCxn id="45" idx="2"/>
            <a:endCxn id="48" idx="0"/>
          </p:cNvCxnSpPr>
          <p:nvPr/>
        </p:nvCxnSpPr>
        <p:spPr>
          <a:xfrm>
            <a:off x="2170722" y="5017218"/>
            <a:ext cx="0" cy="89730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180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8" y="362249"/>
            <a:ext cx="8690483"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14 | </a:t>
            </a:r>
            <a:r>
              <a:rPr lang="en-GB" dirty="0"/>
              <a:t>Page Extension Layout</a:t>
            </a:r>
            <a:r>
              <a:rPr lang="de-DE" dirty="0"/>
              <a:t>, </a:t>
            </a:r>
            <a:r>
              <a:rPr lang="de-DE" dirty="0" err="1"/>
              <a:t>continued</a:t>
            </a:r>
            <a:r>
              <a:rPr lang="de-DE" dirty="0"/>
              <a:t> 1</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55</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24" name="Textfeld 23">
            <a:extLst>
              <a:ext uri="{FF2B5EF4-FFF2-40B4-BE49-F238E27FC236}">
                <a16:creationId xmlns:a16="http://schemas.microsoft.com/office/drawing/2014/main" id="{323A09E5-8A17-4A63-8293-6B4034B64B03}"/>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37" name="Rechteck 36">
            <a:extLst>
              <a:ext uri="{FF2B5EF4-FFF2-40B4-BE49-F238E27FC236}">
                <a16:creationId xmlns:a16="http://schemas.microsoft.com/office/drawing/2014/main" id="{96E091BF-84A2-4B57-8C6A-6655042D4B23}"/>
              </a:ext>
            </a:extLst>
          </p:cNvPr>
          <p:cNvSpPr/>
          <p:nvPr/>
        </p:nvSpPr>
        <p:spPr>
          <a:xfrm>
            <a:off x="359999" y="2980765"/>
            <a:ext cx="3621446" cy="448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2060"/>
                </a:solidFill>
              </a:rPr>
              <a:t>Add a label „Here comes the Item No.“ on first place of fast tab „Item“</a:t>
            </a:r>
          </a:p>
        </p:txBody>
      </p:sp>
      <p:cxnSp>
        <p:nvCxnSpPr>
          <p:cNvPr id="42" name="Gerade Verbindung mit Pfeil 41">
            <a:extLst>
              <a:ext uri="{FF2B5EF4-FFF2-40B4-BE49-F238E27FC236}">
                <a16:creationId xmlns:a16="http://schemas.microsoft.com/office/drawing/2014/main" id="{397F040A-6391-44BF-9E35-E92F1761359B}"/>
              </a:ext>
            </a:extLst>
          </p:cNvPr>
          <p:cNvCxnSpPr>
            <a:cxnSpLocks/>
            <a:stCxn id="37" idx="2"/>
            <a:endCxn id="50" idx="0"/>
          </p:cNvCxnSpPr>
          <p:nvPr/>
        </p:nvCxnSpPr>
        <p:spPr>
          <a:xfrm>
            <a:off x="2170722" y="3429000"/>
            <a:ext cx="5147" cy="25076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Rechteck 44">
            <a:extLst>
              <a:ext uri="{FF2B5EF4-FFF2-40B4-BE49-F238E27FC236}">
                <a16:creationId xmlns:a16="http://schemas.microsoft.com/office/drawing/2014/main" id="{A35768F3-1BC2-461A-B7C0-BC6C805A65D8}"/>
              </a:ext>
            </a:extLst>
          </p:cNvPr>
          <p:cNvSpPr/>
          <p:nvPr/>
        </p:nvSpPr>
        <p:spPr>
          <a:xfrm>
            <a:off x="359999" y="4148437"/>
            <a:ext cx="3621446" cy="745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2060"/>
                </a:solidFill>
              </a:rPr>
              <a:t>Move the „</a:t>
            </a:r>
            <a:r>
              <a:rPr lang="en-GB" sz="1400" dirty="0" err="1">
                <a:solidFill>
                  <a:srgbClr val="002060"/>
                </a:solidFill>
              </a:rPr>
              <a:t>Relenishment</a:t>
            </a:r>
            <a:r>
              <a:rPr lang="en-GB" sz="1400" dirty="0">
                <a:solidFill>
                  <a:srgbClr val="002060"/>
                </a:solidFill>
              </a:rPr>
              <a:t> System“ from where ever it is at the right bottom of the „Item“ fast tab.</a:t>
            </a:r>
          </a:p>
        </p:txBody>
      </p:sp>
      <p:cxnSp>
        <p:nvCxnSpPr>
          <p:cNvPr id="12" name="Verbinder: gewinkelt 11">
            <a:extLst>
              <a:ext uri="{FF2B5EF4-FFF2-40B4-BE49-F238E27FC236}">
                <a16:creationId xmlns:a16="http://schemas.microsoft.com/office/drawing/2014/main" id="{F630F2FC-A654-4190-B902-3518B395A93D}"/>
              </a:ext>
            </a:extLst>
          </p:cNvPr>
          <p:cNvCxnSpPr>
            <a:cxnSpLocks/>
            <a:stCxn id="45" idx="3"/>
            <a:endCxn id="33" idx="1"/>
          </p:cNvCxnSpPr>
          <p:nvPr/>
        </p:nvCxnSpPr>
        <p:spPr>
          <a:xfrm>
            <a:off x="3981445" y="4521043"/>
            <a:ext cx="2172950" cy="478430"/>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0C99256E-AE41-4D18-9C05-17D7E7E348D4}"/>
              </a:ext>
            </a:extLst>
          </p:cNvPr>
          <p:cNvSpPr/>
          <p:nvPr/>
        </p:nvSpPr>
        <p:spPr>
          <a:xfrm>
            <a:off x="359999" y="5554774"/>
            <a:ext cx="3621446" cy="724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Add a „Description Group“ at </a:t>
            </a:r>
            <a:r>
              <a:rPr lang="de-DE" sz="1400" dirty="0" err="1">
                <a:solidFill>
                  <a:srgbClr val="002060"/>
                </a:solidFill>
              </a:rPr>
              <a:t>the</a:t>
            </a:r>
            <a:r>
              <a:rPr lang="de-DE" sz="1400" dirty="0">
                <a:solidFill>
                  <a:srgbClr val="002060"/>
                </a:solidFill>
              </a:rPr>
              <a:t> </a:t>
            </a:r>
            <a:r>
              <a:rPr lang="de-DE" sz="1400" dirty="0" err="1">
                <a:solidFill>
                  <a:srgbClr val="002060"/>
                </a:solidFill>
              </a:rPr>
              <a:t>right</a:t>
            </a:r>
            <a:r>
              <a:rPr lang="de-DE" sz="1400" dirty="0">
                <a:solidFill>
                  <a:srgbClr val="002060"/>
                </a:solidFill>
              </a:rPr>
              <a:t> </a:t>
            </a:r>
            <a:r>
              <a:rPr lang="de-DE" sz="1400" dirty="0" err="1">
                <a:solidFill>
                  <a:srgbClr val="002060"/>
                </a:solidFill>
              </a:rPr>
              <a:t>bottom</a:t>
            </a:r>
            <a:r>
              <a:rPr lang="de-DE" sz="1400" dirty="0">
                <a:solidFill>
                  <a:srgbClr val="002060"/>
                </a:solidFill>
              </a:rPr>
              <a:t> </a:t>
            </a:r>
            <a:r>
              <a:rPr lang="de-DE" sz="1400" dirty="0" err="1">
                <a:solidFill>
                  <a:srgbClr val="002060"/>
                </a:solidFill>
              </a:rPr>
              <a:t>of</a:t>
            </a:r>
            <a:r>
              <a:rPr lang="de-DE" sz="1400" dirty="0">
                <a:solidFill>
                  <a:srgbClr val="002060"/>
                </a:solidFill>
              </a:rPr>
              <a:t> </a:t>
            </a:r>
            <a:r>
              <a:rPr lang="de-DE" sz="1400" dirty="0" err="1">
                <a:solidFill>
                  <a:srgbClr val="002060"/>
                </a:solidFill>
              </a:rPr>
              <a:t>the</a:t>
            </a:r>
            <a:r>
              <a:rPr lang="de-DE" sz="1400" dirty="0">
                <a:solidFill>
                  <a:srgbClr val="002060"/>
                </a:solidFill>
              </a:rPr>
              <a:t> „Item“ fast </a:t>
            </a:r>
            <a:r>
              <a:rPr lang="de-DE" sz="1400" dirty="0" err="1">
                <a:solidFill>
                  <a:srgbClr val="002060"/>
                </a:solidFill>
              </a:rPr>
              <a:t>tab</a:t>
            </a:r>
            <a:r>
              <a:rPr lang="de-DE" sz="1400" dirty="0">
                <a:solidFill>
                  <a:srgbClr val="002060"/>
                </a:solidFill>
              </a:rPr>
              <a:t>, </a:t>
            </a:r>
            <a:r>
              <a:rPr lang="de-DE" sz="1400" dirty="0" err="1">
                <a:solidFill>
                  <a:srgbClr val="002060"/>
                </a:solidFill>
              </a:rPr>
              <a:t>containing</a:t>
            </a:r>
            <a:r>
              <a:rPr lang="de-DE" sz="1400" dirty="0">
                <a:solidFill>
                  <a:srgbClr val="002060"/>
                </a:solidFill>
              </a:rPr>
              <a:t> all </a:t>
            </a:r>
            <a:r>
              <a:rPr lang="de-DE" sz="1400" dirty="0" err="1">
                <a:solidFill>
                  <a:srgbClr val="002060"/>
                </a:solidFill>
              </a:rPr>
              <a:t>three</a:t>
            </a:r>
            <a:r>
              <a:rPr lang="de-DE" sz="1400" dirty="0">
                <a:solidFill>
                  <a:srgbClr val="002060"/>
                </a:solidFill>
              </a:rPr>
              <a:t> Item </a:t>
            </a:r>
            <a:r>
              <a:rPr lang="de-DE" sz="1400" dirty="0" err="1">
                <a:solidFill>
                  <a:srgbClr val="002060"/>
                </a:solidFill>
              </a:rPr>
              <a:t>Descriptions</a:t>
            </a:r>
            <a:endParaRPr lang="en-GB" sz="1400" dirty="0">
              <a:solidFill>
                <a:srgbClr val="002060"/>
              </a:solidFill>
            </a:endParaRPr>
          </a:p>
        </p:txBody>
      </p:sp>
      <p:pic>
        <p:nvPicPr>
          <p:cNvPr id="2" name="Grafik 1">
            <a:extLst>
              <a:ext uri="{FF2B5EF4-FFF2-40B4-BE49-F238E27FC236}">
                <a16:creationId xmlns:a16="http://schemas.microsoft.com/office/drawing/2014/main" id="{21A1CBDB-182F-4C56-AB29-D6F13F019891}"/>
              </a:ext>
            </a:extLst>
          </p:cNvPr>
          <p:cNvPicPr>
            <a:picLocks noChangeAspect="1"/>
          </p:cNvPicPr>
          <p:nvPr/>
        </p:nvPicPr>
        <p:blipFill>
          <a:blip r:embed="rId4"/>
          <a:stretch>
            <a:fillRect/>
          </a:stretch>
        </p:blipFill>
        <p:spPr>
          <a:xfrm>
            <a:off x="359999" y="819118"/>
            <a:ext cx="5736248" cy="1704778"/>
          </a:xfrm>
          <a:prstGeom prst="rect">
            <a:avLst/>
          </a:prstGeom>
        </p:spPr>
      </p:pic>
      <p:cxnSp>
        <p:nvCxnSpPr>
          <p:cNvPr id="20" name="Verbinder: gewinkelt 19">
            <a:extLst>
              <a:ext uri="{FF2B5EF4-FFF2-40B4-BE49-F238E27FC236}">
                <a16:creationId xmlns:a16="http://schemas.microsoft.com/office/drawing/2014/main" id="{B2D35498-154A-4AB3-85BC-A7D7A7935620}"/>
              </a:ext>
            </a:extLst>
          </p:cNvPr>
          <p:cNvCxnSpPr>
            <a:cxnSpLocks/>
            <a:stCxn id="2" idx="2"/>
            <a:endCxn id="37" idx="0"/>
          </p:cNvCxnSpPr>
          <p:nvPr/>
        </p:nvCxnSpPr>
        <p:spPr>
          <a:xfrm rot="5400000">
            <a:off x="2470989" y="2223630"/>
            <a:ext cx="456869" cy="1057401"/>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FC313F87-5634-45CF-94D3-B3A1567FA405}"/>
              </a:ext>
            </a:extLst>
          </p:cNvPr>
          <p:cNvPicPr>
            <a:picLocks noChangeAspect="1"/>
          </p:cNvPicPr>
          <p:nvPr/>
        </p:nvPicPr>
        <p:blipFill>
          <a:blip r:embed="rId5"/>
          <a:stretch>
            <a:fillRect/>
          </a:stretch>
        </p:blipFill>
        <p:spPr>
          <a:xfrm>
            <a:off x="6154396" y="1841158"/>
            <a:ext cx="4210457" cy="2265902"/>
          </a:xfrm>
          <a:prstGeom prst="rect">
            <a:avLst/>
          </a:prstGeom>
        </p:spPr>
      </p:pic>
      <p:pic>
        <p:nvPicPr>
          <p:cNvPr id="33" name="Grafik 32">
            <a:extLst>
              <a:ext uri="{FF2B5EF4-FFF2-40B4-BE49-F238E27FC236}">
                <a16:creationId xmlns:a16="http://schemas.microsoft.com/office/drawing/2014/main" id="{60CFF986-16EC-4AE9-9974-80A6DB31AD3E}"/>
              </a:ext>
            </a:extLst>
          </p:cNvPr>
          <p:cNvPicPr>
            <a:picLocks noChangeAspect="1"/>
          </p:cNvPicPr>
          <p:nvPr/>
        </p:nvPicPr>
        <p:blipFill>
          <a:blip r:embed="rId6"/>
          <a:stretch>
            <a:fillRect/>
          </a:stretch>
        </p:blipFill>
        <p:spPr>
          <a:xfrm>
            <a:off x="6154395" y="4237608"/>
            <a:ext cx="4645519" cy="1523730"/>
          </a:xfrm>
          <a:prstGeom prst="rect">
            <a:avLst/>
          </a:prstGeom>
        </p:spPr>
      </p:pic>
      <p:sp>
        <p:nvSpPr>
          <p:cNvPr id="39" name="Rechteck 38">
            <a:extLst>
              <a:ext uri="{FF2B5EF4-FFF2-40B4-BE49-F238E27FC236}">
                <a16:creationId xmlns:a16="http://schemas.microsoft.com/office/drawing/2014/main" id="{41BC2560-97A9-4BB1-8DC1-C0D91FB3A40C}"/>
              </a:ext>
            </a:extLst>
          </p:cNvPr>
          <p:cNvSpPr/>
          <p:nvPr/>
        </p:nvSpPr>
        <p:spPr>
          <a:xfrm>
            <a:off x="6148818" y="1818494"/>
            <a:ext cx="4260070" cy="3943302"/>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Grafik 37">
            <a:extLst>
              <a:ext uri="{FF2B5EF4-FFF2-40B4-BE49-F238E27FC236}">
                <a16:creationId xmlns:a16="http://schemas.microsoft.com/office/drawing/2014/main" id="{601DE15E-0515-4BF2-BE24-D4594B59D524}"/>
              </a:ext>
            </a:extLst>
          </p:cNvPr>
          <p:cNvPicPr>
            <a:picLocks noChangeAspect="1"/>
          </p:cNvPicPr>
          <p:nvPr/>
        </p:nvPicPr>
        <p:blipFill>
          <a:blip r:embed="rId7"/>
          <a:stretch>
            <a:fillRect/>
          </a:stretch>
        </p:blipFill>
        <p:spPr>
          <a:xfrm>
            <a:off x="7331577" y="2199503"/>
            <a:ext cx="4400419" cy="4284821"/>
          </a:xfrm>
          <a:prstGeom prst="rect">
            <a:avLst/>
          </a:prstGeom>
        </p:spPr>
      </p:pic>
      <p:cxnSp>
        <p:nvCxnSpPr>
          <p:cNvPr id="47" name="Verbinder: gewinkelt 46">
            <a:extLst>
              <a:ext uri="{FF2B5EF4-FFF2-40B4-BE49-F238E27FC236}">
                <a16:creationId xmlns:a16="http://schemas.microsoft.com/office/drawing/2014/main" id="{D542F7EC-D5B1-4334-8D49-94A4952A1E2B}"/>
              </a:ext>
            </a:extLst>
          </p:cNvPr>
          <p:cNvCxnSpPr>
            <a:cxnSpLocks/>
            <a:stCxn id="48" idx="3"/>
            <a:endCxn id="38" idx="2"/>
          </p:cNvCxnSpPr>
          <p:nvPr/>
        </p:nvCxnSpPr>
        <p:spPr>
          <a:xfrm>
            <a:off x="3981445" y="5917209"/>
            <a:ext cx="5550342" cy="567115"/>
          </a:xfrm>
          <a:prstGeom prst="bentConnector4">
            <a:avLst>
              <a:gd name="adj1" fmla="val 30180"/>
              <a:gd name="adj2" fmla="val 140309"/>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0" name="Rechteck 49">
            <a:extLst>
              <a:ext uri="{FF2B5EF4-FFF2-40B4-BE49-F238E27FC236}">
                <a16:creationId xmlns:a16="http://schemas.microsoft.com/office/drawing/2014/main" id="{BBFCA195-E8A4-4293-8F02-10A760543206}"/>
              </a:ext>
            </a:extLst>
          </p:cNvPr>
          <p:cNvSpPr/>
          <p:nvPr/>
        </p:nvSpPr>
        <p:spPr>
          <a:xfrm>
            <a:off x="1652315" y="3679764"/>
            <a:ext cx="1047108" cy="248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Check </a:t>
            </a:r>
            <a:r>
              <a:rPr lang="de-DE" sz="1200" dirty="0" err="1">
                <a:solidFill>
                  <a:srgbClr val="04276E"/>
                </a:solidFill>
              </a:rPr>
              <a:t>Result</a:t>
            </a:r>
            <a:endParaRPr lang="de-DE" sz="1200" i="1" dirty="0">
              <a:solidFill>
                <a:srgbClr val="04276E"/>
              </a:solidFill>
            </a:endParaRPr>
          </a:p>
        </p:txBody>
      </p:sp>
      <p:cxnSp>
        <p:nvCxnSpPr>
          <p:cNvPr id="53" name="Gerade Verbindung mit Pfeil 52">
            <a:extLst>
              <a:ext uri="{FF2B5EF4-FFF2-40B4-BE49-F238E27FC236}">
                <a16:creationId xmlns:a16="http://schemas.microsoft.com/office/drawing/2014/main" id="{ADC74834-4B0A-4FFF-82F8-F1516970CEC9}"/>
              </a:ext>
            </a:extLst>
          </p:cNvPr>
          <p:cNvCxnSpPr>
            <a:cxnSpLocks/>
            <a:stCxn id="50" idx="2"/>
            <a:endCxn id="45" idx="0"/>
          </p:cNvCxnSpPr>
          <p:nvPr/>
        </p:nvCxnSpPr>
        <p:spPr>
          <a:xfrm flipH="1">
            <a:off x="2170722" y="3927820"/>
            <a:ext cx="5147" cy="22061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0DE1C23B-2DB5-4E98-ABE4-6B05061020A0}"/>
              </a:ext>
            </a:extLst>
          </p:cNvPr>
          <p:cNvCxnSpPr>
            <a:cxnSpLocks/>
            <a:stCxn id="45" idx="2"/>
            <a:endCxn id="59" idx="0"/>
          </p:cNvCxnSpPr>
          <p:nvPr/>
        </p:nvCxnSpPr>
        <p:spPr>
          <a:xfrm>
            <a:off x="2170722" y="4893649"/>
            <a:ext cx="1684" cy="23502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Rechteck 58">
            <a:extLst>
              <a:ext uri="{FF2B5EF4-FFF2-40B4-BE49-F238E27FC236}">
                <a16:creationId xmlns:a16="http://schemas.microsoft.com/office/drawing/2014/main" id="{638DA3DE-0307-4243-8915-E5988567AB32}"/>
              </a:ext>
            </a:extLst>
          </p:cNvPr>
          <p:cNvSpPr/>
          <p:nvPr/>
        </p:nvSpPr>
        <p:spPr>
          <a:xfrm>
            <a:off x="1648852" y="5128675"/>
            <a:ext cx="1047108" cy="248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Check </a:t>
            </a:r>
            <a:r>
              <a:rPr lang="de-DE" sz="1200" dirty="0" err="1">
                <a:solidFill>
                  <a:srgbClr val="04276E"/>
                </a:solidFill>
              </a:rPr>
              <a:t>Result</a:t>
            </a:r>
            <a:endParaRPr lang="de-DE" sz="1200" i="1" dirty="0">
              <a:solidFill>
                <a:srgbClr val="04276E"/>
              </a:solidFill>
            </a:endParaRPr>
          </a:p>
        </p:txBody>
      </p:sp>
      <p:cxnSp>
        <p:nvCxnSpPr>
          <p:cNvPr id="60" name="Gerade Verbindung mit Pfeil 59">
            <a:extLst>
              <a:ext uri="{FF2B5EF4-FFF2-40B4-BE49-F238E27FC236}">
                <a16:creationId xmlns:a16="http://schemas.microsoft.com/office/drawing/2014/main" id="{7DA02655-065C-4CA5-9991-B0D7EC427363}"/>
              </a:ext>
            </a:extLst>
          </p:cNvPr>
          <p:cNvCxnSpPr>
            <a:cxnSpLocks/>
            <a:stCxn id="59" idx="2"/>
            <a:endCxn id="48" idx="0"/>
          </p:cNvCxnSpPr>
          <p:nvPr/>
        </p:nvCxnSpPr>
        <p:spPr>
          <a:xfrm flipH="1">
            <a:off x="2170722" y="5376731"/>
            <a:ext cx="1684" cy="1780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Verbinder: gewinkelt 69">
            <a:extLst>
              <a:ext uri="{FF2B5EF4-FFF2-40B4-BE49-F238E27FC236}">
                <a16:creationId xmlns:a16="http://schemas.microsoft.com/office/drawing/2014/main" id="{19F68709-3BFE-4C21-AEDB-8CB0A4085270}"/>
              </a:ext>
            </a:extLst>
          </p:cNvPr>
          <p:cNvCxnSpPr>
            <a:cxnSpLocks/>
            <a:stCxn id="37" idx="3"/>
            <a:endCxn id="19" idx="1"/>
          </p:cNvCxnSpPr>
          <p:nvPr/>
        </p:nvCxnSpPr>
        <p:spPr>
          <a:xfrm flipV="1">
            <a:off x="3981445" y="2974109"/>
            <a:ext cx="2172951" cy="230774"/>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6" name="Rechteck 25">
            <a:extLst>
              <a:ext uri="{FF2B5EF4-FFF2-40B4-BE49-F238E27FC236}">
                <a16:creationId xmlns:a16="http://schemas.microsoft.com/office/drawing/2014/main" id="{FF8C3102-E515-4158-9F0D-2B73C7B4C4BB}"/>
              </a:ext>
            </a:extLst>
          </p:cNvPr>
          <p:cNvSpPr/>
          <p:nvPr/>
        </p:nvSpPr>
        <p:spPr>
          <a:xfrm>
            <a:off x="411953" y="1029042"/>
            <a:ext cx="5645948" cy="156660"/>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hteck 26">
            <a:extLst>
              <a:ext uri="{FF2B5EF4-FFF2-40B4-BE49-F238E27FC236}">
                <a16:creationId xmlns:a16="http://schemas.microsoft.com/office/drawing/2014/main" id="{599F5AE7-5AF7-47D7-B998-BE7BA9F22D8E}"/>
              </a:ext>
            </a:extLst>
          </p:cNvPr>
          <p:cNvSpPr/>
          <p:nvPr/>
        </p:nvSpPr>
        <p:spPr>
          <a:xfrm>
            <a:off x="411953" y="1973134"/>
            <a:ext cx="5645948" cy="528728"/>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221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8" y="362249"/>
            <a:ext cx="8690483"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14 | </a:t>
            </a:r>
            <a:r>
              <a:rPr lang="en-GB" dirty="0"/>
              <a:t>Page Extension Layout</a:t>
            </a:r>
            <a:r>
              <a:rPr lang="de-DE" dirty="0"/>
              <a:t>, </a:t>
            </a:r>
            <a:r>
              <a:rPr lang="de-DE" dirty="0" err="1"/>
              <a:t>continued</a:t>
            </a:r>
            <a:r>
              <a:rPr lang="de-DE" dirty="0"/>
              <a:t> 2</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56</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24" name="Textfeld 23">
            <a:extLst>
              <a:ext uri="{FF2B5EF4-FFF2-40B4-BE49-F238E27FC236}">
                <a16:creationId xmlns:a16="http://schemas.microsoft.com/office/drawing/2014/main" id="{323A09E5-8A17-4A63-8293-6B4034B64B03}"/>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37" name="Rechteck 36">
            <a:extLst>
              <a:ext uri="{FF2B5EF4-FFF2-40B4-BE49-F238E27FC236}">
                <a16:creationId xmlns:a16="http://schemas.microsoft.com/office/drawing/2014/main" id="{96E091BF-84A2-4B57-8C6A-6655042D4B23}"/>
              </a:ext>
            </a:extLst>
          </p:cNvPr>
          <p:cNvSpPr/>
          <p:nvPr/>
        </p:nvSpPr>
        <p:spPr>
          <a:xfrm>
            <a:off x="359999" y="2980765"/>
            <a:ext cx="3621446" cy="48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2060"/>
                </a:solidFill>
              </a:rPr>
              <a:t>Rename „Item“ fast tab to „Item Fast Tab“ („</a:t>
            </a:r>
            <a:r>
              <a:rPr lang="en-GB" sz="1400" dirty="0" err="1">
                <a:solidFill>
                  <a:srgbClr val="002060"/>
                </a:solidFill>
              </a:rPr>
              <a:t>Artikelregister</a:t>
            </a:r>
            <a:r>
              <a:rPr lang="en-GB" sz="1400" dirty="0">
                <a:solidFill>
                  <a:srgbClr val="002060"/>
                </a:solidFill>
              </a:rPr>
              <a:t>“)</a:t>
            </a:r>
          </a:p>
        </p:txBody>
      </p:sp>
      <p:sp>
        <p:nvSpPr>
          <p:cNvPr id="45" name="Rechteck 44">
            <a:extLst>
              <a:ext uri="{FF2B5EF4-FFF2-40B4-BE49-F238E27FC236}">
                <a16:creationId xmlns:a16="http://schemas.microsoft.com/office/drawing/2014/main" id="{A35768F3-1BC2-461A-B7C0-BC6C805A65D8}"/>
              </a:ext>
            </a:extLst>
          </p:cNvPr>
          <p:cNvSpPr/>
          <p:nvPr/>
        </p:nvSpPr>
        <p:spPr>
          <a:xfrm>
            <a:off x="359999" y="4272007"/>
            <a:ext cx="3621446" cy="559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2060"/>
                </a:solidFill>
              </a:rPr>
              <a:t>Add a new first fast tab „Descriptions“, place all three „Descriptions“ on this fast tab</a:t>
            </a:r>
          </a:p>
        </p:txBody>
      </p:sp>
      <p:cxnSp>
        <p:nvCxnSpPr>
          <p:cNvPr id="12" name="Verbinder: gewinkelt 11">
            <a:extLst>
              <a:ext uri="{FF2B5EF4-FFF2-40B4-BE49-F238E27FC236}">
                <a16:creationId xmlns:a16="http://schemas.microsoft.com/office/drawing/2014/main" id="{F630F2FC-A654-4190-B902-3518B395A93D}"/>
              </a:ext>
            </a:extLst>
          </p:cNvPr>
          <p:cNvCxnSpPr>
            <a:cxnSpLocks/>
            <a:stCxn id="45" idx="3"/>
            <a:endCxn id="17" idx="1"/>
          </p:cNvCxnSpPr>
          <p:nvPr/>
        </p:nvCxnSpPr>
        <p:spPr>
          <a:xfrm flipV="1">
            <a:off x="3981445" y="4170984"/>
            <a:ext cx="3029611" cy="380782"/>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F7425791-AECD-4383-A9D7-1728D16E2107}"/>
              </a:ext>
            </a:extLst>
          </p:cNvPr>
          <p:cNvCxnSpPr>
            <a:cxnSpLocks/>
            <a:stCxn id="37" idx="3"/>
            <a:endCxn id="5" idx="1"/>
          </p:cNvCxnSpPr>
          <p:nvPr/>
        </p:nvCxnSpPr>
        <p:spPr>
          <a:xfrm flipV="1">
            <a:off x="3981445" y="3180944"/>
            <a:ext cx="2172951" cy="4248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0C99256E-AE41-4D18-9C05-17D7E7E348D4}"/>
              </a:ext>
            </a:extLst>
          </p:cNvPr>
          <p:cNvSpPr/>
          <p:nvPr/>
        </p:nvSpPr>
        <p:spPr>
          <a:xfrm>
            <a:off x="359999" y="5554774"/>
            <a:ext cx="3621446" cy="724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2060"/>
                </a:solidFill>
              </a:rPr>
              <a:t>Add an action to the „Sales“ section of the „Navigate“ menu which launches the currency list.</a:t>
            </a:r>
          </a:p>
        </p:txBody>
      </p:sp>
      <p:pic>
        <p:nvPicPr>
          <p:cNvPr id="2" name="Grafik 1">
            <a:extLst>
              <a:ext uri="{FF2B5EF4-FFF2-40B4-BE49-F238E27FC236}">
                <a16:creationId xmlns:a16="http://schemas.microsoft.com/office/drawing/2014/main" id="{21A1CBDB-182F-4C56-AB29-D6F13F019891}"/>
              </a:ext>
            </a:extLst>
          </p:cNvPr>
          <p:cNvPicPr>
            <a:picLocks noChangeAspect="1"/>
          </p:cNvPicPr>
          <p:nvPr/>
        </p:nvPicPr>
        <p:blipFill>
          <a:blip r:embed="rId4"/>
          <a:stretch>
            <a:fillRect/>
          </a:stretch>
        </p:blipFill>
        <p:spPr>
          <a:xfrm>
            <a:off x="359999" y="819118"/>
            <a:ext cx="5736248" cy="1704778"/>
          </a:xfrm>
          <a:prstGeom prst="rect">
            <a:avLst/>
          </a:prstGeom>
        </p:spPr>
      </p:pic>
      <p:cxnSp>
        <p:nvCxnSpPr>
          <p:cNvPr id="20" name="Verbinder: gewinkelt 19">
            <a:extLst>
              <a:ext uri="{FF2B5EF4-FFF2-40B4-BE49-F238E27FC236}">
                <a16:creationId xmlns:a16="http://schemas.microsoft.com/office/drawing/2014/main" id="{B2D35498-154A-4AB3-85BC-A7D7A7935620}"/>
              </a:ext>
            </a:extLst>
          </p:cNvPr>
          <p:cNvCxnSpPr>
            <a:cxnSpLocks/>
            <a:stCxn id="2" idx="2"/>
            <a:endCxn id="37" idx="0"/>
          </p:cNvCxnSpPr>
          <p:nvPr/>
        </p:nvCxnSpPr>
        <p:spPr>
          <a:xfrm rot="5400000">
            <a:off x="2470989" y="2223630"/>
            <a:ext cx="456869" cy="1057401"/>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E6F4E525-20B7-4700-8256-643992B925E6}"/>
              </a:ext>
            </a:extLst>
          </p:cNvPr>
          <p:cNvSpPr/>
          <p:nvPr/>
        </p:nvSpPr>
        <p:spPr>
          <a:xfrm>
            <a:off x="411953" y="1320644"/>
            <a:ext cx="5645948" cy="634523"/>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fik 4">
            <a:extLst>
              <a:ext uri="{FF2B5EF4-FFF2-40B4-BE49-F238E27FC236}">
                <a16:creationId xmlns:a16="http://schemas.microsoft.com/office/drawing/2014/main" id="{96F6F4D9-70CA-4A57-B039-DD1BABDA5EB9}"/>
              </a:ext>
            </a:extLst>
          </p:cNvPr>
          <p:cNvPicPr>
            <a:picLocks noChangeAspect="1"/>
          </p:cNvPicPr>
          <p:nvPr/>
        </p:nvPicPr>
        <p:blipFill>
          <a:blip r:embed="rId5"/>
          <a:stretch>
            <a:fillRect/>
          </a:stretch>
        </p:blipFill>
        <p:spPr>
          <a:xfrm>
            <a:off x="6154396" y="2474952"/>
            <a:ext cx="2240347" cy="1411983"/>
          </a:xfrm>
          <a:prstGeom prst="rect">
            <a:avLst/>
          </a:prstGeom>
        </p:spPr>
      </p:pic>
      <p:sp>
        <p:nvSpPr>
          <p:cNvPr id="39" name="Rechteck 38">
            <a:extLst>
              <a:ext uri="{FF2B5EF4-FFF2-40B4-BE49-F238E27FC236}">
                <a16:creationId xmlns:a16="http://schemas.microsoft.com/office/drawing/2014/main" id="{41BC2560-97A9-4BB1-8DC1-C0D91FB3A40C}"/>
              </a:ext>
            </a:extLst>
          </p:cNvPr>
          <p:cNvSpPr/>
          <p:nvPr/>
        </p:nvSpPr>
        <p:spPr>
          <a:xfrm>
            <a:off x="6112933" y="2441428"/>
            <a:ext cx="3385054" cy="2266496"/>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fik 16">
            <a:extLst>
              <a:ext uri="{FF2B5EF4-FFF2-40B4-BE49-F238E27FC236}">
                <a16:creationId xmlns:a16="http://schemas.microsoft.com/office/drawing/2014/main" id="{DF367AEC-C775-47BF-AF4B-545D52D059CC}"/>
              </a:ext>
            </a:extLst>
          </p:cNvPr>
          <p:cNvPicPr>
            <a:picLocks noChangeAspect="1"/>
          </p:cNvPicPr>
          <p:nvPr/>
        </p:nvPicPr>
        <p:blipFill>
          <a:blip r:embed="rId6"/>
          <a:stretch>
            <a:fillRect/>
          </a:stretch>
        </p:blipFill>
        <p:spPr>
          <a:xfrm>
            <a:off x="7011056" y="1697086"/>
            <a:ext cx="4324451" cy="4947796"/>
          </a:xfrm>
          <a:prstGeom prst="rect">
            <a:avLst/>
          </a:prstGeom>
        </p:spPr>
      </p:pic>
      <p:sp>
        <p:nvSpPr>
          <p:cNvPr id="36" name="Rechteck 35">
            <a:extLst>
              <a:ext uri="{FF2B5EF4-FFF2-40B4-BE49-F238E27FC236}">
                <a16:creationId xmlns:a16="http://schemas.microsoft.com/office/drawing/2014/main" id="{4ABF56B1-C873-445D-A15B-05624D162080}"/>
              </a:ext>
            </a:extLst>
          </p:cNvPr>
          <p:cNvSpPr/>
          <p:nvPr/>
        </p:nvSpPr>
        <p:spPr>
          <a:xfrm>
            <a:off x="6990672" y="1613698"/>
            <a:ext cx="4429031" cy="5031184"/>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rafik 22">
            <a:extLst>
              <a:ext uri="{FF2B5EF4-FFF2-40B4-BE49-F238E27FC236}">
                <a16:creationId xmlns:a16="http://schemas.microsoft.com/office/drawing/2014/main" id="{65B5786E-E38A-44AB-91DE-0E241D707B6D}"/>
              </a:ext>
            </a:extLst>
          </p:cNvPr>
          <p:cNvPicPr>
            <a:picLocks noChangeAspect="1"/>
          </p:cNvPicPr>
          <p:nvPr/>
        </p:nvPicPr>
        <p:blipFill>
          <a:blip r:embed="rId7"/>
          <a:stretch>
            <a:fillRect/>
          </a:stretch>
        </p:blipFill>
        <p:spPr>
          <a:xfrm>
            <a:off x="8203748" y="3180944"/>
            <a:ext cx="3480135" cy="3314807"/>
          </a:xfrm>
          <a:prstGeom prst="rect">
            <a:avLst/>
          </a:prstGeom>
        </p:spPr>
      </p:pic>
      <p:cxnSp>
        <p:nvCxnSpPr>
          <p:cNvPr id="50" name="Gerade Verbindung mit Pfeil 49">
            <a:extLst>
              <a:ext uri="{FF2B5EF4-FFF2-40B4-BE49-F238E27FC236}">
                <a16:creationId xmlns:a16="http://schemas.microsoft.com/office/drawing/2014/main" id="{5DD59737-0A17-4C7A-A807-0F23E3D50FC3}"/>
              </a:ext>
            </a:extLst>
          </p:cNvPr>
          <p:cNvCxnSpPr>
            <a:cxnSpLocks/>
            <a:stCxn id="37" idx="2"/>
            <a:endCxn id="51" idx="0"/>
          </p:cNvCxnSpPr>
          <p:nvPr/>
        </p:nvCxnSpPr>
        <p:spPr>
          <a:xfrm>
            <a:off x="2170722" y="3466082"/>
            <a:ext cx="5147" cy="23839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Rechteck 50">
            <a:extLst>
              <a:ext uri="{FF2B5EF4-FFF2-40B4-BE49-F238E27FC236}">
                <a16:creationId xmlns:a16="http://schemas.microsoft.com/office/drawing/2014/main" id="{467A3A43-2417-48DD-BC1B-0A96B6E1CC99}"/>
              </a:ext>
            </a:extLst>
          </p:cNvPr>
          <p:cNvSpPr/>
          <p:nvPr/>
        </p:nvSpPr>
        <p:spPr>
          <a:xfrm>
            <a:off x="1652315" y="3704478"/>
            <a:ext cx="1047108" cy="248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Check </a:t>
            </a:r>
            <a:r>
              <a:rPr lang="de-DE" sz="1200" dirty="0" err="1">
                <a:solidFill>
                  <a:srgbClr val="04276E"/>
                </a:solidFill>
              </a:rPr>
              <a:t>Result</a:t>
            </a:r>
            <a:endParaRPr lang="de-DE" sz="1200" i="1" dirty="0">
              <a:solidFill>
                <a:srgbClr val="04276E"/>
              </a:solidFill>
            </a:endParaRPr>
          </a:p>
        </p:txBody>
      </p:sp>
      <p:cxnSp>
        <p:nvCxnSpPr>
          <p:cNvPr id="53" name="Gerade Verbindung mit Pfeil 52">
            <a:extLst>
              <a:ext uri="{FF2B5EF4-FFF2-40B4-BE49-F238E27FC236}">
                <a16:creationId xmlns:a16="http://schemas.microsoft.com/office/drawing/2014/main" id="{4B4FC587-550F-42E5-8660-A93B19D5BC9A}"/>
              </a:ext>
            </a:extLst>
          </p:cNvPr>
          <p:cNvCxnSpPr>
            <a:cxnSpLocks/>
            <a:stCxn id="51" idx="2"/>
            <a:endCxn id="45" idx="0"/>
          </p:cNvCxnSpPr>
          <p:nvPr/>
        </p:nvCxnSpPr>
        <p:spPr>
          <a:xfrm flipH="1">
            <a:off x="2170722" y="3952534"/>
            <a:ext cx="5147" cy="31947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8C51141E-D4AF-4618-A139-71C25B350155}"/>
              </a:ext>
            </a:extLst>
          </p:cNvPr>
          <p:cNvCxnSpPr>
            <a:cxnSpLocks/>
            <a:stCxn id="45" idx="2"/>
            <a:endCxn id="55" idx="0"/>
          </p:cNvCxnSpPr>
          <p:nvPr/>
        </p:nvCxnSpPr>
        <p:spPr>
          <a:xfrm>
            <a:off x="2170722" y="4831525"/>
            <a:ext cx="5147" cy="24455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id="{8ABE61B2-46AA-40F0-8E02-ADC3E2CEBC47}"/>
              </a:ext>
            </a:extLst>
          </p:cNvPr>
          <p:cNvSpPr/>
          <p:nvPr/>
        </p:nvSpPr>
        <p:spPr>
          <a:xfrm>
            <a:off x="1652315" y="5076077"/>
            <a:ext cx="1047108" cy="248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Check </a:t>
            </a:r>
            <a:r>
              <a:rPr lang="de-DE" sz="1200" dirty="0" err="1">
                <a:solidFill>
                  <a:srgbClr val="04276E"/>
                </a:solidFill>
              </a:rPr>
              <a:t>Result</a:t>
            </a:r>
            <a:endParaRPr lang="de-DE" sz="1200" i="1" dirty="0">
              <a:solidFill>
                <a:srgbClr val="04276E"/>
              </a:solidFill>
            </a:endParaRPr>
          </a:p>
        </p:txBody>
      </p:sp>
      <p:cxnSp>
        <p:nvCxnSpPr>
          <p:cNvPr id="56" name="Gerade Verbindung mit Pfeil 55">
            <a:extLst>
              <a:ext uri="{FF2B5EF4-FFF2-40B4-BE49-F238E27FC236}">
                <a16:creationId xmlns:a16="http://schemas.microsoft.com/office/drawing/2014/main" id="{B5CE17D3-B766-40F1-B66B-C7CA9ECD325A}"/>
              </a:ext>
            </a:extLst>
          </p:cNvPr>
          <p:cNvCxnSpPr>
            <a:cxnSpLocks/>
            <a:stCxn id="55" idx="2"/>
            <a:endCxn id="48" idx="0"/>
          </p:cNvCxnSpPr>
          <p:nvPr/>
        </p:nvCxnSpPr>
        <p:spPr>
          <a:xfrm flipH="1">
            <a:off x="2170722" y="5324133"/>
            <a:ext cx="5147" cy="23064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Verbinder: gewinkelt 46">
            <a:extLst>
              <a:ext uri="{FF2B5EF4-FFF2-40B4-BE49-F238E27FC236}">
                <a16:creationId xmlns:a16="http://schemas.microsoft.com/office/drawing/2014/main" id="{D542F7EC-D5B1-4334-8D49-94A4952A1E2B}"/>
              </a:ext>
            </a:extLst>
          </p:cNvPr>
          <p:cNvCxnSpPr>
            <a:cxnSpLocks/>
            <a:stCxn id="48" idx="3"/>
            <a:endCxn id="23" idx="2"/>
          </p:cNvCxnSpPr>
          <p:nvPr/>
        </p:nvCxnSpPr>
        <p:spPr>
          <a:xfrm>
            <a:off x="3981445" y="5917209"/>
            <a:ext cx="5962371" cy="578542"/>
          </a:xfrm>
          <a:prstGeom prst="bentConnector4">
            <a:avLst>
              <a:gd name="adj1" fmla="val 35408"/>
              <a:gd name="adj2" fmla="val 13951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B4FFD32C-87A6-4D7F-A41B-4692B3FF045E}"/>
              </a:ext>
            </a:extLst>
          </p:cNvPr>
          <p:cNvSpPr/>
          <p:nvPr/>
        </p:nvSpPr>
        <p:spPr>
          <a:xfrm>
            <a:off x="411953" y="1029042"/>
            <a:ext cx="5645948" cy="156660"/>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8279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8" y="362249"/>
            <a:ext cx="8690483"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14 | </a:t>
            </a:r>
            <a:r>
              <a:rPr lang="en-GB" dirty="0"/>
              <a:t>Page Extension Layout</a:t>
            </a:r>
            <a:r>
              <a:rPr lang="de-DE" dirty="0"/>
              <a:t>, </a:t>
            </a:r>
            <a:r>
              <a:rPr lang="de-DE" dirty="0" err="1"/>
              <a:t>continued</a:t>
            </a:r>
            <a:r>
              <a:rPr lang="de-DE" dirty="0"/>
              <a:t> 4</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57</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28" name="Rechteck 27">
            <a:extLst>
              <a:ext uri="{FF2B5EF4-FFF2-40B4-BE49-F238E27FC236}">
                <a16:creationId xmlns:a16="http://schemas.microsoft.com/office/drawing/2014/main" id="{F4D8A6CB-384C-43D0-8E8F-6E6F3B713914}"/>
              </a:ext>
            </a:extLst>
          </p:cNvPr>
          <p:cNvSpPr/>
          <p:nvPr/>
        </p:nvSpPr>
        <p:spPr>
          <a:xfrm>
            <a:off x="2899742" y="5258413"/>
            <a:ext cx="6758608" cy="10253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err="1">
                <a:solidFill>
                  <a:srgbClr val="FF0000"/>
                </a:solidFill>
              </a:rPr>
              <a:t>Learn</a:t>
            </a:r>
            <a:r>
              <a:rPr lang="de-DE" sz="1600" dirty="0">
                <a:solidFill>
                  <a:srgbClr val="FF0000"/>
                </a:solidFill>
              </a:rPr>
              <a:t> </a:t>
            </a:r>
          </a:p>
          <a:p>
            <a:pPr marL="342900" indent="-342900">
              <a:buAutoNum type="arabicParenR"/>
            </a:pPr>
            <a:r>
              <a:rPr lang="de-DE" sz="1600" dirty="0" err="1">
                <a:solidFill>
                  <a:srgbClr val="FF0000"/>
                </a:solidFill>
              </a:rPr>
              <a:t>how</a:t>
            </a:r>
            <a:r>
              <a:rPr lang="de-DE" sz="1600" dirty="0">
                <a:solidFill>
                  <a:srgbClr val="FF0000"/>
                </a:solidFill>
              </a:rPr>
              <a:t> </a:t>
            </a:r>
            <a:r>
              <a:rPr lang="de-DE" sz="1600" dirty="0" err="1">
                <a:solidFill>
                  <a:srgbClr val="FF0000"/>
                </a:solidFill>
              </a:rPr>
              <a:t>to</a:t>
            </a:r>
            <a:r>
              <a:rPr lang="de-DE" sz="1600" dirty="0">
                <a:solidFill>
                  <a:srgbClr val="FF0000"/>
                </a:solidFill>
              </a:rPr>
              <a:t> </a:t>
            </a:r>
            <a:r>
              <a:rPr lang="de-DE" sz="1600" dirty="0" err="1">
                <a:solidFill>
                  <a:srgbClr val="FF0000"/>
                </a:solidFill>
              </a:rPr>
              <a:t>influence</a:t>
            </a:r>
            <a:r>
              <a:rPr lang="de-DE" sz="1600" dirty="0">
                <a:solidFill>
                  <a:srgbClr val="FF0000"/>
                </a:solidFill>
              </a:rPr>
              <a:t> </a:t>
            </a:r>
            <a:r>
              <a:rPr lang="de-DE" sz="1600" dirty="0" err="1">
                <a:solidFill>
                  <a:srgbClr val="FF0000"/>
                </a:solidFill>
              </a:rPr>
              <a:t>the</a:t>
            </a:r>
            <a:r>
              <a:rPr lang="de-DE" sz="1600" dirty="0">
                <a:solidFill>
                  <a:srgbClr val="FF0000"/>
                </a:solidFill>
              </a:rPr>
              <a:t> </a:t>
            </a:r>
            <a:r>
              <a:rPr lang="de-DE" sz="1600" dirty="0" err="1">
                <a:solidFill>
                  <a:srgbClr val="FF0000"/>
                </a:solidFill>
              </a:rPr>
              <a:t>layout</a:t>
            </a:r>
            <a:r>
              <a:rPr lang="de-DE" sz="1600" dirty="0">
                <a:solidFill>
                  <a:srgbClr val="FF0000"/>
                </a:solidFill>
              </a:rPr>
              <a:t> </a:t>
            </a:r>
            <a:r>
              <a:rPr lang="de-DE" sz="1600" dirty="0" err="1">
                <a:solidFill>
                  <a:srgbClr val="FF0000"/>
                </a:solidFill>
              </a:rPr>
              <a:t>of</a:t>
            </a:r>
            <a:r>
              <a:rPr lang="de-DE" sz="1600" dirty="0">
                <a:solidFill>
                  <a:srgbClr val="FF0000"/>
                </a:solidFill>
              </a:rPr>
              <a:t> a </a:t>
            </a:r>
            <a:r>
              <a:rPr lang="de-DE" sz="1600" dirty="0" err="1">
                <a:solidFill>
                  <a:srgbClr val="FF0000"/>
                </a:solidFill>
              </a:rPr>
              <a:t>page</a:t>
            </a:r>
            <a:endParaRPr lang="de-DE" sz="1600" dirty="0">
              <a:solidFill>
                <a:srgbClr val="FF0000"/>
              </a:solidFill>
            </a:endParaRPr>
          </a:p>
          <a:p>
            <a:pPr marL="342900" indent="-342900">
              <a:buAutoNum type="arabicParenR"/>
            </a:pPr>
            <a:r>
              <a:rPr lang="de-DE" sz="1600" dirty="0">
                <a:solidFill>
                  <a:srgbClr val="FF0000"/>
                </a:solidFill>
              </a:rPr>
              <a:t>Page </a:t>
            </a:r>
            <a:r>
              <a:rPr lang="de-DE" sz="1600" dirty="0" err="1">
                <a:solidFill>
                  <a:srgbClr val="FF0000"/>
                </a:solidFill>
              </a:rPr>
              <a:t>extensions</a:t>
            </a:r>
            <a:r>
              <a:rPr lang="de-DE" sz="1600" dirty="0">
                <a:solidFill>
                  <a:srgbClr val="FF0000"/>
                </a:solidFill>
              </a:rPr>
              <a:t> </a:t>
            </a:r>
            <a:r>
              <a:rPr lang="de-DE" sz="1600" dirty="0" err="1">
                <a:solidFill>
                  <a:srgbClr val="FF0000"/>
                </a:solidFill>
              </a:rPr>
              <a:t>are</a:t>
            </a:r>
            <a:r>
              <a:rPr lang="de-DE" sz="1600" dirty="0">
                <a:solidFill>
                  <a:srgbClr val="FF0000"/>
                </a:solidFill>
              </a:rPr>
              <a:t> „</a:t>
            </a:r>
            <a:r>
              <a:rPr lang="de-DE" sz="1600" dirty="0" err="1">
                <a:solidFill>
                  <a:srgbClr val="FF0000"/>
                </a:solidFill>
              </a:rPr>
              <a:t>executed</a:t>
            </a:r>
            <a:r>
              <a:rPr lang="de-DE" sz="1600" dirty="0">
                <a:solidFill>
                  <a:srgbClr val="FF0000"/>
                </a:solidFill>
              </a:rPr>
              <a:t>“ </a:t>
            </a:r>
            <a:r>
              <a:rPr lang="de-DE" sz="1600" dirty="0" err="1">
                <a:solidFill>
                  <a:srgbClr val="FF0000"/>
                </a:solidFill>
              </a:rPr>
              <a:t>from</a:t>
            </a:r>
            <a:r>
              <a:rPr lang="de-DE" sz="1600" dirty="0">
                <a:solidFill>
                  <a:srgbClr val="FF0000"/>
                </a:solidFill>
              </a:rPr>
              <a:t> top </a:t>
            </a:r>
            <a:r>
              <a:rPr lang="de-DE" sz="1600" dirty="0" err="1">
                <a:solidFill>
                  <a:srgbClr val="FF0000"/>
                </a:solidFill>
              </a:rPr>
              <a:t>to</a:t>
            </a:r>
            <a:r>
              <a:rPr lang="de-DE" sz="1600" dirty="0">
                <a:solidFill>
                  <a:srgbClr val="FF0000"/>
                </a:solidFill>
              </a:rPr>
              <a:t> </a:t>
            </a:r>
            <a:r>
              <a:rPr lang="de-DE" sz="1600" dirty="0" err="1">
                <a:solidFill>
                  <a:srgbClr val="FF0000"/>
                </a:solidFill>
              </a:rPr>
              <a:t>bottom</a:t>
            </a:r>
            <a:r>
              <a:rPr lang="de-DE" sz="1600" dirty="0">
                <a:solidFill>
                  <a:srgbClr val="FF0000"/>
                </a:solidFill>
              </a:rPr>
              <a:t> … „</a:t>
            </a:r>
            <a:r>
              <a:rPr lang="de-DE" sz="1600" dirty="0" err="1">
                <a:solidFill>
                  <a:srgbClr val="FF0000"/>
                </a:solidFill>
              </a:rPr>
              <a:t>the</a:t>
            </a:r>
            <a:r>
              <a:rPr lang="de-DE" sz="1600" dirty="0">
                <a:solidFill>
                  <a:srgbClr val="FF0000"/>
                </a:solidFill>
              </a:rPr>
              <a:t> last </a:t>
            </a:r>
            <a:r>
              <a:rPr lang="de-DE" sz="1600" dirty="0" err="1">
                <a:solidFill>
                  <a:srgbClr val="FF0000"/>
                </a:solidFill>
              </a:rPr>
              <a:t>one</a:t>
            </a:r>
            <a:r>
              <a:rPr lang="de-DE" sz="1600" dirty="0">
                <a:solidFill>
                  <a:srgbClr val="FF0000"/>
                </a:solidFill>
              </a:rPr>
              <a:t> </a:t>
            </a:r>
            <a:r>
              <a:rPr lang="de-DE" sz="1600" dirty="0" err="1">
                <a:solidFill>
                  <a:srgbClr val="FF0000"/>
                </a:solidFill>
              </a:rPr>
              <a:t>wins</a:t>
            </a:r>
            <a:r>
              <a:rPr lang="de-DE" sz="1600" dirty="0">
                <a:solidFill>
                  <a:srgbClr val="FF0000"/>
                </a:solidFill>
              </a:rPr>
              <a:t>“</a:t>
            </a:r>
            <a:endParaRPr lang="en-GB" sz="1600" dirty="0">
              <a:solidFill>
                <a:srgbClr val="FF0000"/>
              </a:solidFill>
            </a:endParaRPr>
          </a:p>
        </p:txBody>
      </p:sp>
      <p:pic>
        <p:nvPicPr>
          <p:cNvPr id="2" name="Grafik 1">
            <a:extLst>
              <a:ext uri="{FF2B5EF4-FFF2-40B4-BE49-F238E27FC236}">
                <a16:creationId xmlns:a16="http://schemas.microsoft.com/office/drawing/2014/main" id="{5E1A5135-DEAD-4B9F-9B73-7B4BDC8B8255}"/>
              </a:ext>
            </a:extLst>
          </p:cNvPr>
          <p:cNvPicPr>
            <a:picLocks noChangeAspect="1"/>
          </p:cNvPicPr>
          <p:nvPr/>
        </p:nvPicPr>
        <p:blipFill>
          <a:blip r:embed="rId4"/>
          <a:stretch>
            <a:fillRect/>
          </a:stretch>
        </p:blipFill>
        <p:spPr>
          <a:xfrm>
            <a:off x="380528" y="1025211"/>
            <a:ext cx="6400264" cy="3598689"/>
          </a:xfrm>
          <a:prstGeom prst="rect">
            <a:avLst/>
          </a:prstGeom>
        </p:spPr>
      </p:pic>
      <p:sp>
        <p:nvSpPr>
          <p:cNvPr id="5" name="Rechteck 4">
            <a:extLst>
              <a:ext uri="{FF2B5EF4-FFF2-40B4-BE49-F238E27FC236}">
                <a16:creationId xmlns:a16="http://schemas.microsoft.com/office/drawing/2014/main" id="{574C0760-45D0-410F-9DB9-D971B731CC06}"/>
              </a:ext>
            </a:extLst>
          </p:cNvPr>
          <p:cNvSpPr/>
          <p:nvPr/>
        </p:nvSpPr>
        <p:spPr>
          <a:xfrm>
            <a:off x="507975" y="3889610"/>
            <a:ext cx="2017016" cy="5103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a:extLst>
              <a:ext uri="{FF2B5EF4-FFF2-40B4-BE49-F238E27FC236}">
                <a16:creationId xmlns:a16="http://schemas.microsoft.com/office/drawing/2014/main" id="{1CA556BA-6F2D-4794-B75B-C612E75E98B5}"/>
              </a:ext>
            </a:extLst>
          </p:cNvPr>
          <p:cNvSpPr/>
          <p:nvPr/>
        </p:nvSpPr>
        <p:spPr>
          <a:xfrm>
            <a:off x="507974" y="3151047"/>
            <a:ext cx="2017016" cy="5103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14C7A9A5-3F92-4236-B954-7E586AF2E654}"/>
              </a:ext>
            </a:extLst>
          </p:cNvPr>
          <p:cNvSpPr/>
          <p:nvPr/>
        </p:nvSpPr>
        <p:spPr>
          <a:xfrm>
            <a:off x="2899742" y="5841048"/>
            <a:ext cx="104948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Verbinder: gewinkelt 12">
            <a:extLst>
              <a:ext uri="{FF2B5EF4-FFF2-40B4-BE49-F238E27FC236}">
                <a16:creationId xmlns:a16="http://schemas.microsoft.com/office/drawing/2014/main" id="{47734DA0-0942-4C77-9040-46FAC31C1685}"/>
              </a:ext>
            </a:extLst>
          </p:cNvPr>
          <p:cNvCxnSpPr>
            <a:cxnSpLocks/>
            <a:stCxn id="5" idx="1"/>
            <a:endCxn id="9" idx="1"/>
          </p:cNvCxnSpPr>
          <p:nvPr/>
        </p:nvCxnSpPr>
        <p:spPr>
          <a:xfrm rot="10800000" flipH="1" flipV="1">
            <a:off x="507974" y="4144793"/>
            <a:ext cx="2391767" cy="1878817"/>
          </a:xfrm>
          <a:prstGeom prst="bentConnector3">
            <a:avLst>
              <a:gd name="adj1" fmla="val -9558"/>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winkelt 17">
            <a:extLst>
              <a:ext uri="{FF2B5EF4-FFF2-40B4-BE49-F238E27FC236}">
                <a16:creationId xmlns:a16="http://schemas.microsoft.com/office/drawing/2014/main" id="{DC6BF65D-332D-425E-B969-76918B8A4624}"/>
              </a:ext>
            </a:extLst>
          </p:cNvPr>
          <p:cNvCxnSpPr>
            <a:cxnSpLocks/>
            <a:stCxn id="12" idx="1"/>
            <a:endCxn id="9" idx="1"/>
          </p:cNvCxnSpPr>
          <p:nvPr/>
        </p:nvCxnSpPr>
        <p:spPr>
          <a:xfrm rot="10800000" flipH="1" flipV="1">
            <a:off x="507974" y="3406231"/>
            <a:ext cx="2391768" cy="2617380"/>
          </a:xfrm>
          <a:prstGeom prst="bentConnector3">
            <a:avLst>
              <a:gd name="adj1" fmla="val -9558"/>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6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31424"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15  </a:t>
            </a:r>
          </a:p>
          <a:p>
            <a:pPr algn="ctr"/>
            <a:endParaRPr lang="de-DE" sz="6000" dirty="0"/>
          </a:p>
          <a:p>
            <a:pPr algn="ctr"/>
            <a:r>
              <a:rPr lang="de-DE" sz="6000" dirty="0"/>
              <a:t>Module </a:t>
            </a:r>
            <a:r>
              <a:rPr lang="en-GB" sz="6000" dirty="0"/>
              <a:t>Hazard Category Part 2</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58</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878302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15 | Module </a:t>
            </a:r>
            <a:r>
              <a:rPr lang="en-GB" dirty="0"/>
              <a:t>Hazard Category Part 2</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59</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72075" y="5041094"/>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Setup proper File </a:t>
            </a:r>
            <a:r>
              <a:rPr lang="de-DE" sz="1400" dirty="0" err="1">
                <a:solidFill>
                  <a:srgbClr val="002060"/>
                </a:solidFill>
              </a:rPr>
              <a:t>Structure</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0"/>
            <a:ext cx="9915213" cy="316201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FRD</a:t>
            </a:r>
          </a:p>
          <a:p>
            <a:r>
              <a:rPr lang="en-GB" sz="1400" dirty="0">
                <a:solidFill>
                  <a:srgbClr val="002060"/>
                </a:solidFill>
              </a:rPr>
              <a:t>It shall be possible to group Items according to their "Hazard Category". "Hazard Categories" should be freely definable. When an article is purchased via ordering, its "Hazard Category" is to be displayed in the purchasing document and should be changeable there. During the course of item posting, the "Hazard Category" has to be transferred into the "Item Ledger Entries" and, if indicated, into the posted purchase documents.</a:t>
            </a:r>
          </a:p>
          <a:p>
            <a:endParaRPr lang="en-GB" sz="1400" dirty="0">
              <a:solidFill>
                <a:srgbClr val="002060"/>
              </a:solidFill>
            </a:endParaRPr>
          </a:p>
          <a:p>
            <a:r>
              <a:rPr lang="en-GB" sz="1400" dirty="0">
                <a:solidFill>
                  <a:srgbClr val="002060"/>
                </a:solidFill>
              </a:rPr>
              <a:t>No other processes are to be respected.</a:t>
            </a:r>
          </a:p>
          <a:p>
            <a:r>
              <a:rPr lang="en-GB" sz="1400" dirty="0">
                <a:solidFill>
                  <a:srgbClr val="002060"/>
                </a:solidFill>
              </a:rPr>
              <a:t>No further details have to be respected concerning, e.g., manipulations of partially posted documents etc..</a:t>
            </a:r>
          </a:p>
          <a:p>
            <a:endParaRPr lang="de-DE" sz="1400" dirty="0">
              <a:solidFill>
                <a:srgbClr val="002060"/>
              </a:solidFill>
            </a:endParaRPr>
          </a:p>
          <a:p>
            <a:r>
              <a:rPr lang="de-DE" sz="1400" dirty="0" err="1">
                <a:solidFill>
                  <a:srgbClr val="002060"/>
                </a:solidFill>
              </a:rPr>
              <a:t>Remember</a:t>
            </a:r>
            <a:r>
              <a:rPr lang="de-DE" sz="1400" dirty="0">
                <a:solidFill>
                  <a:srgbClr val="002060"/>
                </a:solidFill>
              </a:rPr>
              <a:t>: N</a:t>
            </a:r>
            <a:r>
              <a:rPr lang="en-GB" sz="1400" dirty="0" err="1">
                <a:solidFill>
                  <a:srgbClr val="002060"/>
                </a:solidFill>
              </a:rPr>
              <a:t>ew</a:t>
            </a:r>
            <a:r>
              <a:rPr lang="en-GB" sz="1400" dirty="0">
                <a:solidFill>
                  <a:srgbClr val="002060"/>
                </a:solidFill>
              </a:rPr>
              <a:t> data structure was setup with GAP-AL-004</a:t>
            </a:r>
          </a:p>
          <a:p>
            <a:endParaRPr lang="en-GB" sz="1400" dirty="0">
              <a:solidFill>
                <a:srgbClr val="002060"/>
              </a:solidFill>
            </a:endParaRPr>
          </a:p>
          <a:p>
            <a:r>
              <a:rPr lang="de-DE" sz="1400" dirty="0">
                <a:solidFill>
                  <a:srgbClr val="002060"/>
                </a:solidFill>
              </a:rPr>
              <a:t>G</a:t>
            </a:r>
            <a:r>
              <a:rPr lang="en-GB" sz="1400" dirty="0">
                <a:solidFill>
                  <a:srgbClr val="002060"/>
                </a:solidFill>
              </a:rPr>
              <a:t>AP-AL-005: Hazard Categories – Functionality</a:t>
            </a:r>
          </a:p>
          <a:p>
            <a:r>
              <a:rPr lang="de-DE" sz="1400" dirty="0">
                <a:solidFill>
                  <a:srgbClr val="002060"/>
                </a:solidFill>
              </a:rPr>
              <a:t>I</a:t>
            </a:r>
            <a:r>
              <a:rPr lang="en-GB" sz="1400" dirty="0" err="1">
                <a:solidFill>
                  <a:srgbClr val="002060"/>
                </a:solidFill>
              </a:rPr>
              <a:t>mplement</a:t>
            </a:r>
            <a:r>
              <a:rPr lang="en-GB" sz="1400" dirty="0">
                <a:solidFill>
                  <a:srgbClr val="002060"/>
                </a:solidFill>
              </a:rPr>
              <a:t> new fields in tables “Item”, “Purchase Line”, “Purch. Rcpt. Line”, “Item Journal Line” and “Item Ledger Entry”.</a:t>
            </a:r>
          </a:p>
          <a:p>
            <a:r>
              <a:rPr lang="de-DE" sz="1400" dirty="0">
                <a:solidFill>
                  <a:srgbClr val="002060"/>
                </a:solidFill>
              </a:rPr>
              <a:t>I</a:t>
            </a:r>
            <a:r>
              <a:rPr lang="en-GB" sz="1400" dirty="0" err="1">
                <a:solidFill>
                  <a:srgbClr val="002060"/>
                </a:solidFill>
              </a:rPr>
              <a:t>mplement</a:t>
            </a:r>
            <a:r>
              <a:rPr lang="en-GB" sz="1400" dirty="0">
                <a:solidFill>
                  <a:srgbClr val="002060"/>
                </a:solidFill>
              </a:rPr>
              <a:t> functionality.</a:t>
            </a:r>
          </a:p>
        </p:txBody>
      </p:sp>
      <p:sp>
        <p:nvSpPr>
          <p:cNvPr id="16" name="Rechteck 15">
            <a:extLst>
              <a:ext uri="{FF2B5EF4-FFF2-40B4-BE49-F238E27FC236}">
                <a16:creationId xmlns:a16="http://schemas.microsoft.com/office/drawing/2014/main" id="{632DE605-2B56-49DD-9CBF-36DE1CACF8D5}"/>
              </a:ext>
            </a:extLst>
          </p:cNvPr>
          <p:cNvSpPr/>
          <p:nvPr/>
        </p:nvSpPr>
        <p:spPr>
          <a:xfrm>
            <a:off x="372075" y="4267273"/>
            <a:ext cx="3335307" cy="51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AL Project „Hazard </a:t>
            </a:r>
            <a:r>
              <a:rPr lang="de-DE" sz="1400" dirty="0" err="1">
                <a:solidFill>
                  <a:srgbClr val="002060"/>
                </a:solidFill>
              </a:rPr>
              <a:t>Categories</a:t>
            </a:r>
            <a:r>
              <a:rPr lang="de-DE" sz="1400" dirty="0">
                <a:solidFill>
                  <a:srgbClr val="002060"/>
                </a:solidFill>
              </a:rPr>
              <a: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39729" y="4783154"/>
            <a:ext cx="0" cy="25794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5" name="Rechteck 24">
            <a:extLst>
              <a:ext uri="{FF2B5EF4-FFF2-40B4-BE49-F238E27FC236}">
                <a16:creationId xmlns:a16="http://schemas.microsoft.com/office/drawing/2014/main" id="{72FCC2A6-2F33-4483-AEBB-7CD4D60F6D67}"/>
              </a:ext>
            </a:extLst>
          </p:cNvPr>
          <p:cNvSpPr/>
          <p:nvPr/>
        </p:nvSpPr>
        <p:spPr>
          <a:xfrm>
            <a:off x="372075" y="5623750"/>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GAP-AL-005</a:t>
            </a:r>
            <a:endParaRPr lang="en-GB" sz="1400" dirty="0">
              <a:solidFill>
                <a:srgbClr val="002060"/>
              </a:solidFill>
            </a:endParaRPr>
          </a:p>
        </p:txBody>
      </p:sp>
      <p:sp>
        <p:nvSpPr>
          <p:cNvPr id="26" name="Rechteck 25">
            <a:extLst>
              <a:ext uri="{FF2B5EF4-FFF2-40B4-BE49-F238E27FC236}">
                <a16:creationId xmlns:a16="http://schemas.microsoft.com/office/drawing/2014/main" id="{55C853EB-B661-4FDA-B4EE-5A57191358DB}"/>
              </a:ext>
            </a:extLst>
          </p:cNvPr>
          <p:cNvSpPr/>
          <p:nvPr/>
        </p:nvSpPr>
        <p:spPr>
          <a:xfrm>
            <a:off x="4508647" y="4470784"/>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Don‘t</a:t>
            </a:r>
            <a:r>
              <a:rPr lang="de-DE" sz="1400" dirty="0">
                <a:solidFill>
                  <a:srgbClr val="002060"/>
                </a:solidFill>
              </a:rPr>
              <a:t> </a:t>
            </a:r>
            <a:r>
              <a:rPr lang="de-DE" sz="1400" dirty="0" err="1">
                <a:solidFill>
                  <a:srgbClr val="002060"/>
                </a:solidFill>
              </a:rPr>
              <a:t>forget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Documentation</a:t>
            </a:r>
            <a:endParaRPr lang="en-GB" sz="1400" dirty="0">
              <a:solidFill>
                <a:srgbClr val="002060"/>
              </a:solidFill>
            </a:endParaRPr>
          </a:p>
        </p:txBody>
      </p:sp>
      <p:sp>
        <p:nvSpPr>
          <p:cNvPr id="32" name="Rechteck 31">
            <a:extLst>
              <a:ext uri="{FF2B5EF4-FFF2-40B4-BE49-F238E27FC236}">
                <a16:creationId xmlns:a16="http://schemas.microsoft.com/office/drawing/2014/main" id="{01C5DFE5-599A-4321-A629-02A6BA477EE0}"/>
              </a:ext>
            </a:extLst>
          </p:cNvPr>
          <p:cNvSpPr/>
          <p:nvPr/>
        </p:nvSpPr>
        <p:spPr>
          <a:xfrm>
            <a:off x="4508646" y="500317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Don‘t</a:t>
            </a:r>
            <a:r>
              <a:rPr lang="de-DE" sz="1400" dirty="0">
                <a:solidFill>
                  <a:srgbClr val="002060"/>
                </a:solidFill>
              </a:rPr>
              <a:t> </a:t>
            </a:r>
            <a:r>
              <a:rPr lang="de-DE" sz="1400" dirty="0" err="1">
                <a:solidFill>
                  <a:srgbClr val="002060"/>
                </a:solidFill>
              </a:rPr>
              <a:t>forget</a:t>
            </a:r>
            <a:r>
              <a:rPr lang="de-DE" sz="1400" dirty="0">
                <a:solidFill>
                  <a:srgbClr val="002060"/>
                </a:solidFill>
              </a:rPr>
              <a:t> </a:t>
            </a:r>
            <a:r>
              <a:rPr lang="de-DE" sz="1400" dirty="0" err="1">
                <a:solidFill>
                  <a:srgbClr val="002060"/>
                </a:solidFill>
              </a:rPr>
              <a:t>to</a:t>
            </a:r>
            <a:r>
              <a:rPr lang="de-DE" sz="1400" dirty="0">
                <a:solidFill>
                  <a:srgbClr val="002060"/>
                </a:solidFill>
              </a:rPr>
              <a:t> update </a:t>
            </a:r>
            <a:r>
              <a:rPr lang="de-DE" sz="1400" dirty="0" err="1">
                <a:solidFill>
                  <a:srgbClr val="002060"/>
                </a:solidFill>
              </a:rPr>
              <a:t>the</a:t>
            </a:r>
            <a:r>
              <a:rPr lang="de-DE" sz="1400" dirty="0">
                <a:solidFill>
                  <a:srgbClr val="002060"/>
                </a:solidFill>
              </a:rPr>
              <a:t> „</a:t>
            </a:r>
            <a:r>
              <a:rPr lang="de-DE" sz="1400" dirty="0" err="1">
                <a:solidFill>
                  <a:srgbClr val="002060"/>
                </a:solidFill>
              </a:rPr>
              <a:t>app.tags</a:t>
            </a:r>
            <a:r>
              <a:rPr lang="de-DE" sz="1400" dirty="0">
                <a:solidFill>
                  <a:srgbClr val="002060"/>
                </a:solidFill>
              </a:rPr>
              <a:t>“</a:t>
            </a:r>
            <a:endParaRPr lang="en-GB" sz="1400" dirty="0">
              <a:solidFill>
                <a:srgbClr val="002060"/>
              </a:solidFill>
            </a:endParaRPr>
          </a:p>
        </p:txBody>
      </p:sp>
      <p:sp>
        <p:nvSpPr>
          <p:cNvPr id="33" name="Rechteck 32">
            <a:extLst>
              <a:ext uri="{FF2B5EF4-FFF2-40B4-BE49-F238E27FC236}">
                <a16:creationId xmlns:a16="http://schemas.microsoft.com/office/drawing/2014/main" id="{CA57603D-D219-4531-96FC-7ED73DAF670E}"/>
              </a:ext>
            </a:extLst>
          </p:cNvPr>
          <p:cNvSpPr/>
          <p:nvPr/>
        </p:nvSpPr>
        <p:spPr>
          <a:xfrm>
            <a:off x="4508645" y="555968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a:t>
            </a:r>
            <a:r>
              <a:rPr lang="de-DE" sz="1400" dirty="0" err="1">
                <a:solidFill>
                  <a:srgbClr val="002060"/>
                </a:solidFill>
              </a:rPr>
              <a:t>implementation</a:t>
            </a:r>
            <a:endParaRPr lang="en-GB" sz="1400" dirty="0">
              <a:solidFill>
                <a:srgbClr val="002060"/>
              </a:solidFill>
            </a:endParaRPr>
          </a:p>
        </p:txBody>
      </p:sp>
      <p:cxnSp>
        <p:nvCxnSpPr>
          <p:cNvPr id="34" name="Gerade Verbindung mit Pfeil 33">
            <a:extLst>
              <a:ext uri="{FF2B5EF4-FFF2-40B4-BE49-F238E27FC236}">
                <a16:creationId xmlns:a16="http://schemas.microsoft.com/office/drawing/2014/main" id="{3090D606-825D-461F-9693-B272378D9893}"/>
              </a:ext>
            </a:extLst>
          </p:cNvPr>
          <p:cNvCxnSpPr>
            <a:cxnSpLocks/>
            <a:stCxn id="9" idx="2"/>
            <a:endCxn id="25" idx="0"/>
          </p:cNvCxnSpPr>
          <p:nvPr/>
        </p:nvCxnSpPr>
        <p:spPr>
          <a:xfrm>
            <a:off x="2039729" y="5406219"/>
            <a:ext cx="0" cy="21753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F19F4DB2-48AC-44D1-871C-2D61369EFF3E}"/>
              </a:ext>
            </a:extLst>
          </p:cNvPr>
          <p:cNvCxnSpPr>
            <a:cxnSpLocks/>
            <a:stCxn id="26" idx="2"/>
            <a:endCxn id="32" idx="0"/>
          </p:cNvCxnSpPr>
          <p:nvPr/>
        </p:nvCxnSpPr>
        <p:spPr>
          <a:xfrm flipH="1">
            <a:off x="6176300" y="4835909"/>
            <a:ext cx="1" cy="16726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58769D61-FE8D-42BE-9B8A-57B750B650C8}"/>
              </a:ext>
            </a:extLst>
          </p:cNvPr>
          <p:cNvCxnSpPr>
            <a:cxnSpLocks/>
            <a:stCxn id="32" idx="2"/>
            <a:endCxn id="33" idx="0"/>
          </p:cNvCxnSpPr>
          <p:nvPr/>
        </p:nvCxnSpPr>
        <p:spPr>
          <a:xfrm flipH="1">
            <a:off x="6176299" y="5368298"/>
            <a:ext cx="1" cy="1913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Verbinder: gewinkelt 38">
            <a:extLst>
              <a:ext uri="{FF2B5EF4-FFF2-40B4-BE49-F238E27FC236}">
                <a16:creationId xmlns:a16="http://schemas.microsoft.com/office/drawing/2014/main" id="{F8590672-77B1-4D00-B224-916CC64DE5B9}"/>
              </a:ext>
            </a:extLst>
          </p:cNvPr>
          <p:cNvCxnSpPr>
            <a:cxnSpLocks/>
            <a:stCxn id="25" idx="3"/>
            <a:endCxn id="26" idx="1"/>
          </p:cNvCxnSpPr>
          <p:nvPr/>
        </p:nvCxnSpPr>
        <p:spPr>
          <a:xfrm flipV="1">
            <a:off x="3707382" y="4653347"/>
            <a:ext cx="801265" cy="1152966"/>
          </a:xfrm>
          <a:prstGeom prst="bentConnector3">
            <a:avLst>
              <a:gd name="adj1" fmla="val 71737"/>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76EC2E52-723B-4105-B24B-157C5A515F97}"/>
              </a:ext>
            </a:extLst>
          </p:cNvPr>
          <p:cNvCxnSpPr>
            <a:cxnSpLocks/>
            <a:stCxn id="9" idx="3"/>
            <a:endCxn id="6" idx="2"/>
          </p:cNvCxnSpPr>
          <p:nvPr/>
        </p:nvCxnSpPr>
        <p:spPr>
          <a:xfrm>
            <a:off x="3707382" y="5223657"/>
            <a:ext cx="6599858" cy="532783"/>
          </a:xfrm>
          <a:prstGeom prst="bentConnector4">
            <a:avLst>
              <a:gd name="adj1" fmla="val 4751"/>
              <a:gd name="adj2" fmla="val 201416"/>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2AFAF166-C236-4701-80D9-A7B63F170576}"/>
              </a:ext>
            </a:extLst>
          </p:cNvPr>
          <p:cNvPicPr>
            <a:picLocks noChangeAspect="1"/>
          </p:cNvPicPr>
          <p:nvPr/>
        </p:nvPicPr>
        <p:blipFill>
          <a:blip r:embed="rId4"/>
          <a:stretch>
            <a:fillRect/>
          </a:stretch>
        </p:blipFill>
        <p:spPr>
          <a:xfrm>
            <a:off x="8968790" y="1755382"/>
            <a:ext cx="2676899" cy="4001058"/>
          </a:xfrm>
          <a:prstGeom prst="rect">
            <a:avLst/>
          </a:prstGeom>
        </p:spPr>
      </p:pic>
    </p:spTree>
    <p:extLst>
      <p:ext uri="{BB962C8B-B14F-4D97-AF65-F5344CB8AC3E}">
        <p14:creationId xmlns:p14="http://schemas.microsoft.com/office/powerpoint/2010/main" val="4065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1614790" y="1117758"/>
            <a:ext cx="8871627" cy="4757748"/>
          </a:xfrm>
          <a:prstGeom prst="rect">
            <a:avLst/>
          </a:prstGeom>
          <a:solidFill>
            <a:schemeClr val="accent5">
              <a:lumMod val="20000"/>
              <a:lumOff val="80000"/>
            </a:schemeClr>
          </a:solidFill>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a:t>APP </a:t>
            </a:r>
            <a:r>
              <a:rPr lang="de-DE" sz="6000" dirty="0" err="1"/>
              <a:t>Organization</a:t>
            </a:r>
            <a:endParaRPr lang="de-DE" sz="6000" dirty="0"/>
          </a:p>
          <a:p>
            <a:pPr algn="ctr"/>
            <a:endParaRPr lang="de-DE" sz="6000" dirty="0"/>
          </a:p>
          <a:p>
            <a:r>
              <a:rPr lang="de-DE" sz="3600" dirty="0"/>
              <a:t>- „Namespace / </a:t>
            </a:r>
            <a:r>
              <a:rPr lang="de-DE" sz="3600" dirty="0" err="1"/>
              <a:t>Prefixing</a:t>
            </a:r>
            <a:r>
              <a:rPr lang="de-DE" sz="3600" dirty="0"/>
              <a:t>“</a:t>
            </a:r>
          </a:p>
          <a:p>
            <a:r>
              <a:rPr lang="de-DE" sz="3600" dirty="0"/>
              <a:t>- Philosophy</a:t>
            </a:r>
          </a:p>
          <a:p>
            <a:r>
              <a:rPr lang="de-DE" sz="3600" dirty="0"/>
              <a:t>- </a:t>
            </a:r>
            <a:r>
              <a:rPr lang="de-DE" sz="3600" dirty="0" err="1"/>
              <a:t>Enveloping</a:t>
            </a:r>
            <a:r>
              <a:rPr lang="de-DE" sz="3600" dirty="0"/>
              <a:t> Folder </a:t>
            </a:r>
            <a:r>
              <a:rPr lang="de-DE" sz="3600" dirty="0" err="1"/>
              <a:t>Structure</a:t>
            </a:r>
            <a:endParaRPr lang="de-DE" sz="3600" dirty="0"/>
          </a:p>
          <a:p>
            <a:r>
              <a:rPr lang="de-DE" sz="3600" dirty="0"/>
              <a:t>- </a:t>
            </a:r>
            <a:r>
              <a:rPr lang="de-DE" sz="3600" dirty="0" err="1"/>
              <a:t>Naming</a:t>
            </a:r>
            <a:r>
              <a:rPr lang="de-DE" sz="3600" dirty="0"/>
              <a:t> </a:t>
            </a:r>
            <a:r>
              <a:rPr lang="de-DE" sz="3600" dirty="0" err="1"/>
              <a:t>Conventions</a:t>
            </a:r>
            <a:r>
              <a:rPr lang="de-DE" sz="3600" dirty="0"/>
              <a:t> „Agent Folders / Files“</a:t>
            </a:r>
          </a:p>
          <a:p>
            <a:r>
              <a:rPr lang="de-DE" sz="3600" dirty="0"/>
              <a:t>- </a:t>
            </a:r>
            <a:r>
              <a:rPr lang="de-DE" sz="3600" dirty="0" err="1"/>
              <a:t>Examples</a:t>
            </a:r>
            <a:endParaRPr lang="de-DE" sz="3600" dirty="0"/>
          </a:p>
          <a:p>
            <a:r>
              <a:rPr lang="de-DE" sz="3600" dirty="0"/>
              <a:t>- </a:t>
            </a:r>
            <a:r>
              <a:rPr lang="de-DE" sz="3600" dirty="0" err="1"/>
              <a:t>Documentation</a:t>
            </a:r>
            <a:r>
              <a:rPr lang="de-DE" sz="3600" dirty="0"/>
              <a:t>: logs and tags</a:t>
            </a:r>
          </a:p>
          <a:p>
            <a:pPr algn="ctr"/>
            <a:endParaRPr lang="de-DE" sz="6000" dirty="0"/>
          </a:p>
          <a:p>
            <a:pPr algn="ctr"/>
            <a:r>
              <a:rPr lang="de-DE" sz="6000" dirty="0"/>
              <a:t>  </a:t>
            </a:r>
          </a:p>
          <a:p>
            <a:pPr algn="ctr"/>
            <a:endParaRPr lang="de-DE" sz="6000" dirty="0"/>
          </a:p>
          <a:p>
            <a:pPr algn="ctr"/>
            <a:r>
              <a:rPr lang="de-DE" sz="6000" dirty="0"/>
              <a:t>Hello World </a:t>
            </a:r>
          </a:p>
          <a:p>
            <a:pPr algn="ctr"/>
            <a:r>
              <a:rPr lang="de-DE" sz="6000" dirty="0" err="1"/>
              <a:t>our</a:t>
            </a:r>
            <a:r>
              <a:rPr lang="de-DE" sz="6000" dirty="0"/>
              <a:t> </a:t>
            </a:r>
            <a:r>
              <a:rPr lang="de-DE" sz="6000" dirty="0" err="1"/>
              <a:t>very</a:t>
            </a:r>
            <a:r>
              <a:rPr lang="de-DE" sz="6000" dirty="0"/>
              <a:t> </a:t>
            </a:r>
            <a:r>
              <a:rPr lang="de-DE" sz="6000" dirty="0" err="1"/>
              <a:t>first</a:t>
            </a:r>
            <a:r>
              <a:rPr lang="de-DE" sz="6000" dirty="0"/>
              <a:t> </a:t>
            </a:r>
            <a:r>
              <a:rPr lang="de-DE" sz="6000" dirty="0" err="1"/>
              <a:t>page</a:t>
            </a:r>
            <a:r>
              <a:rPr lang="de-DE" sz="6000" dirty="0"/>
              <a:t> </a:t>
            </a:r>
            <a:r>
              <a:rPr lang="de-DE" sz="6000" dirty="0" err="1"/>
              <a:t>extension</a:t>
            </a:r>
            <a:r>
              <a:rPr lang="de-DE" sz="6000" dirty="0"/>
              <a:t>?</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a:t>
            </a:fld>
            <a:endParaRPr lang="de-DE" dirty="0"/>
          </a:p>
        </p:txBody>
      </p:sp>
    </p:spTree>
    <p:extLst>
      <p:ext uri="{BB962C8B-B14F-4D97-AF65-F5344CB8AC3E}">
        <p14:creationId xmlns:p14="http://schemas.microsoft.com/office/powerpoint/2010/main" val="1689113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15 | Module </a:t>
            </a:r>
            <a:r>
              <a:rPr lang="en-GB" dirty="0"/>
              <a:t>Hazard Category Part 2, continued</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60</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pic>
        <p:nvPicPr>
          <p:cNvPr id="6" name="Grafik 5">
            <a:extLst>
              <a:ext uri="{FF2B5EF4-FFF2-40B4-BE49-F238E27FC236}">
                <a16:creationId xmlns:a16="http://schemas.microsoft.com/office/drawing/2014/main" id="{2AFAF166-C236-4701-80D9-A7B63F170576}"/>
              </a:ext>
            </a:extLst>
          </p:cNvPr>
          <p:cNvPicPr>
            <a:picLocks noChangeAspect="1"/>
          </p:cNvPicPr>
          <p:nvPr/>
        </p:nvPicPr>
        <p:blipFill>
          <a:blip r:embed="rId4"/>
          <a:stretch>
            <a:fillRect/>
          </a:stretch>
        </p:blipFill>
        <p:spPr>
          <a:xfrm>
            <a:off x="4541473" y="1514195"/>
            <a:ext cx="3326177" cy="4971509"/>
          </a:xfrm>
          <a:prstGeom prst="rect">
            <a:avLst/>
          </a:prstGeom>
          <a:ln>
            <a:solidFill>
              <a:srgbClr val="FF0000"/>
            </a:solidFill>
          </a:ln>
        </p:spPr>
      </p:pic>
      <p:sp>
        <p:nvSpPr>
          <p:cNvPr id="9" name="Rechteck 8">
            <a:extLst>
              <a:ext uri="{FF2B5EF4-FFF2-40B4-BE49-F238E27FC236}">
                <a16:creationId xmlns:a16="http://schemas.microsoft.com/office/drawing/2014/main" id="{E802D364-43FF-4CFD-BEC4-A9254FD0F7E9}"/>
              </a:ext>
            </a:extLst>
          </p:cNvPr>
          <p:cNvSpPr/>
          <p:nvPr/>
        </p:nvSpPr>
        <p:spPr>
          <a:xfrm>
            <a:off x="5086705" y="2581275"/>
            <a:ext cx="2571396"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a:extLst>
              <a:ext uri="{FF2B5EF4-FFF2-40B4-BE49-F238E27FC236}">
                <a16:creationId xmlns:a16="http://schemas.microsoft.com/office/drawing/2014/main" id="{0F41843A-5C49-451A-85E4-30BD42C33796}"/>
              </a:ext>
            </a:extLst>
          </p:cNvPr>
          <p:cNvSpPr/>
          <p:nvPr/>
        </p:nvSpPr>
        <p:spPr>
          <a:xfrm>
            <a:off x="5086705" y="3629025"/>
            <a:ext cx="2571396"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a:extLst>
              <a:ext uri="{FF2B5EF4-FFF2-40B4-BE49-F238E27FC236}">
                <a16:creationId xmlns:a16="http://schemas.microsoft.com/office/drawing/2014/main" id="{83503243-251D-470A-8170-778EA54AC551}"/>
              </a:ext>
            </a:extLst>
          </p:cNvPr>
          <p:cNvSpPr/>
          <p:nvPr/>
        </p:nvSpPr>
        <p:spPr>
          <a:xfrm>
            <a:off x="5086705" y="3895725"/>
            <a:ext cx="2571396"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AB86F400-9ED9-4E60-88C3-73CEC05C694C}"/>
              </a:ext>
            </a:extLst>
          </p:cNvPr>
          <p:cNvSpPr/>
          <p:nvPr/>
        </p:nvSpPr>
        <p:spPr>
          <a:xfrm>
            <a:off x="5086705" y="4143375"/>
            <a:ext cx="2571396"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hteck 14">
            <a:extLst>
              <a:ext uri="{FF2B5EF4-FFF2-40B4-BE49-F238E27FC236}">
                <a16:creationId xmlns:a16="http://schemas.microsoft.com/office/drawing/2014/main" id="{41BB4E9A-3197-4D93-BB78-FB1E37696907}"/>
              </a:ext>
            </a:extLst>
          </p:cNvPr>
          <p:cNvSpPr/>
          <p:nvPr/>
        </p:nvSpPr>
        <p:spPr>
          <a:xfrm>
            <a:off x="5086705" y="4400550"/>
            <a:ext cx="2571396"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eck 15">
            <a:extLst>
              <a:ext uri="{FF2B5EF4-FFF2-40B4-BE49-F238E27FC236}">
                <a16:creationId xmlns:a16="http://schemas.microsoft.com/office/drawing/2014/main" id="{07A2B80E-38AC-46AB-8A85-2992FB22E68F}"/>
              </a:ext>
            </a:extLst>
          </p:cNvPr>
          <p:cNvSpPr/>
          <p:nvPr/>
        </p:nvSpPr>
        <p:spPr>
          <a:xfrm>
            <a:off x="5086705" y="5172075"/>
            <a:ext cx="1742720"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hteck 16">
            <a:extLst>
              <a:ext uri="{FF2B5EF4-FFF2-40B4-BE49-F238E27FC236}">
                <a16:creationId xmlns:a16="http://schemas.microsoft.com/office/drawing/2014/main" id="{EF6EB57A-6C7C-4D1B-B028-1C33B215AA66}"/>
              </a:ext>
            </a:extLst>
          </p:cNvPr>
          <p:cNvSpPr/>
          <p:nvPr/>
        </p:nvSpPr>
        <p:spPr>
          <a:xfrm>
            <a:off x="5086705" y="5435772"/>
            <a:ext cx="1742720"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765938C8-7BE1-459D-A5E8-F7ADEF568741}"/>
              </a:ext>
            </a:extLst>
          </p:cNvPr>
          <p:cNvSpPr/>
          <p:nvPr/>
        </p:nvSpPr>
        <p:spPr>
          <a:xfrm>
            <a:off x="5086705" y="5700852"/>
            <a:ext cx="1742720"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hteck 18">
            <a:extLst>
              <a:ext uri="{FF2B5EF4-FFF2-40B4-BE49-F238E27FC236}">
                <a16:creationId xmlns:a16="http://schemas.microsoft.com/office/drawing/2014/main" id="{2DA66D27-6D61-4334-B650-93E358C95BA8}"/>
              </a:ext>
            </a:extLst>
          </p:cNvPr>
          <p:cNvSpPr/>
          <p:nvPr/>
        </p:nvSpPr>
        <p:spPr>
          <a:xfrm>
            <a:off x="5086705" y="5972175"/>
            <a:ext cx="1742720"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eck 19">
            <a:extLst>
              <a:ext uri="{FF2B5EF4-FFF2-40B4-BE49-F238E27FC236}">
                <a16:creationId xmlns:a16="http://schemas.microsoft.com/office/drawing/2014/main" id="{DF1AB956-5D17-4C65-B82F-E23DDF1A166E}"/>
              </a:ext>
            </a:extLst>
          </p:cNvPr>
          <p:cNvSpPr/>
          <p:nvPr/>
        </p:nvSpPr>
        <p:spPr>
          <a:xfrm>
            <a:off x="5086705" y="6229350"/>
            <a:ext cx="1742720"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hteck 20">
            <a:extLst>
              <a:ext uri="{FF2B5EF4-FFF2-40B4-BE49-F238E27FC236}">
                <a16:creationId xmlns:a16="http://schemas.microsoft.com/office/drawing/2014/main" id="{836B7805-F8D1-4409-83C5-786041C2EB00}"/>
              </a:ext>
            </a:extLst>
          </p:cNvPr>
          <p:cNvSpPr/>
          <p:nvPr/>
        </p:nvSpPr>
        <p:spPr>
          <a:xfrm>
            <a:off x="190500" y="2345100"/>
            <a:ext cx="4051113"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Posting: </a:t>
            </a:r>
          </a:p>
          <a:p>
            <a:pPr algn="ctr"/>
            <a:r>
              <a:rPr lang="de-DE" sz="1200" dirty="0">
                <a:solidFill>
                  <a:srgbClr val="04276E"/>
                </a:solidFill>
              </a:rPr>
              <a:t>Transfer </a:t>
            </a:r>
            <a:r>
              <a:rPr lang="de-DE" sz="1200" dirty="0" err="1">
                <a:solidFill>
                  <a:srgbClr val="04276E"/>
                </a:solidFill>
              </a:rPr>
              <a:t>of</a:t>
            </a:r>
            <a:r>
              <a:rPr lang="de-DE" sz="1200" dirty="0">
                <a:solidFill>
                  <a:srgbClr val="04276E"/>
                </a:solidFill>
              </a:rPr>
              <a:t> Hazard </a:t>
            </a:r>
            <a:r>
              <a:rPr lang="de-DE" sz="1200" dirty="0" err="1">
                <a:solidFill>
                  <a:srgbClr val="04276E"/>
                </a:solidFill>
              </a:rPr>
              <a:t>Category</a:t>
            </a:r>
            <a:r>
              <a:rPr lang="de-DE" sz="1200" dirty="0">
                <a:solidFill>
                  <a:srgbClr val="04276E"/>
                </a:solidFill>
              </a:rPr>
              <a:t> </a:t>
            </a:r>
            <a:r>
              <a:rPr lang="de-DE" sz="1200" dirty="0" err="1">
                <a:solidFill>
                  <a:srgbClr val="04276E"/>
                </a:solidFill>
              </a:rPr>
              <a:t>from</a:t>
            </a:r>
            <a:r>
              <a:rPr lang="de-DE" sz="1200" dirty="0">
                <a:solidFill>
                  <a:srgbClr val="04276E"/>
                </a:solidFill>
              </a:rPr>
              <a:t> </a:t>
            </a:r>
            <a:r>
              <a:rPr lang="de-DE" sz="1200" dirty="0" err="1">
                <a:solidFill>
                  <a:srgbClr val="04276E"/>
                </a:solidFill>
              </a:rPr>
              <a:t>Jnl</a:t>
            </a:r>
            <a:r>
              <a:rPr lang="de-DE" sz="1200" dirty="0">
                <a:solidFill>
                  <a:srgbClr val="04276E"/>
                </a:solidFill>
              </a:rPr>
              <a:t> Line </a:t>
            </a:r>
            <a:r>
              <a:rPr lang="de-DE" sz="1200" dirty="0" err="1">
                <a:solidFill>
                  <a:srgbClr val="04276E"/>
                </a:solidFill>
              </a:rPr>
              <a:t>to</a:t>
            </a:r>
            <a:r>
              <a:rPr lang="de-DE" sz="1200" dirty="0">
                <a:solidFill>
                  <a:srgbClr val="04276E"/>
                </a:solidFill>
              </a:rPr>
              <a:t> Entry</a:t>
            </a:r>
          </a:p>
          <a:p>
            <a:pPr algn="ctr"/>
            <a:r>
              <a:rPr lang="de-DE" sz="1200" dirty="0">
                <a:solidFill>
                  <a:srgbClr val="04276E"/>
                </a:solidFill>
              </a:rPr>
              <a:t>(via </a:t>
            </a:r>
            <a:r>
              <a:rPr lang="de-DE" sz="1200" i="1" dirty="0" err="1">
                <a:solidFill>
                  <a:srgbClr val="04276E"/>
                </a:solidFill>
              </a:rPr>
              <a:t>OnAfterInitItemLedgEntry</a:t>
            </a:r>
            <a:r>
              <a:rPr lang="de-DE" sz="1200" dirty="0">
                <a:solidFill>
                  <a:srgbClr val="04276E"/>
                </a:solidFill>
              </a:rPr>
              <a:t>)</a:t>
            </a:r>
            <a:endParaRPr lang="en-GB" sz="1200" dirty="0">
              <a:solidFill>
                <a:srgbClr val="04276E"/>
              </a:solidFill>
            </a:endParaRPr>
          </a:p>
        </p:txBody>
      </p:sp>
      <p:sp>
        <p:nvSpPr>
          <p:cNvPr id="31" name="Rechteck 30">
            <a:extLst>
              <a:ext uri="{FF2B5EF4-FFF2-40B4-BE49-F238E27FC236}">
                <a16:creationId xmlns:a16="http://schemas.microsoft.com/office/drawing/2014/main" id="{1FA35698-17DB-4B20-A850-711EB3D7179D}"/>
              </a:ext>
            </a:extLst>
          </p:cNvPr>
          <p:cNvSpPr/>
          <p:nvPr/>
        </p:nvSpPr>
        <p:spPr>
          <a:xfrm>
            <a:off x="8258174" y="3609696"/>
            <a:ext cx="3766869"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New </a:t>
            </a:r>
            <a:r>
              <a:rPr lang="de-DE" sz="1200" dirty="0" err="1">
                <a:solidFill>
                  <a:srgbClr val="04276E"/>
                </a:solidFill>
              </a:rPr>
              <a:t>field</a:t>
            </a:r>
            <a:r>
              <a:rPr lang="de-DE" sz="1200" dirty="0">
                <a:solidFill>
                  <a:srgbClr val="04276E"/>
                </a:solidFill>
              </a:rPr>
              <a:t> „Hazard </a:t>
            </a:r>
            <a:r>
              <a:rPr lang="de-DE" sz="1200" dirty="0" err="1">
                <a:solidFill>
                  <a:srgbClr val="04276E"/>
                </a:solidFill>
              </a:rPr>
              <a:t>Category</a:t>
            </a:r>
            <a:r>
              <a:rPr lang="de-DE" sz="1200" dirty="0">
                <a:solidFill>
                  <a:srgbClr val="04276E"/>
                </a:solidFill>
              </a:rPr>
              <a:t> Code“ on Fast Tab „Item“</a:t>
            </a:r>
            <a:endParaRPr lang="en-GB" sz="1200" dirty="0">
              <a:solidFill>
                <a:srgbClr val="04276E"/>
              </a:solidFill>
            </a:endParaRPr>
          </a:p>
        </p:txBody>
      </p:sp>
      <p:sp>
        <p:nvSpPr>
          <p:cNvPr id="32" name="Rechteck 31">
            <a:extLst>
              <a:ext uri="{FF2B5EF4-FFF2-40B4-BE49-F238E27FC236}">
                <a16:creationId xmlns:a16="http://schemas.microsoft.com/office/drawing/2014/main" id="{748CC0AB-9139-49ED-9BB8-44E34DA97095}"/>
              </a:ext>
            </a:extLst>
          </p:cNvPr>
          <p:cNvSpPr/>
          <p:nvPr/>
        </p:nvSpPr>
        <p:spPr>
          <a:xfrm>
            <a:off x="8258174" y="4095750"/>
            <a:ext cx="3766869"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New </a:t>
            </a:r>
            <a:r>
              <a:rPr lang="de-DE" sz="1200" dirty="0" err="1">
                <a:solidFill>
                  <a:srgbClr val="04276E"/>
                </a:solidFill>
              </a:rPr>
              <a:t>field</a:t>
            </a:r>
            <a:r>
              <a:rPr lang="de-DE" sz="1200" dirty="0">
                <a:solidFill>
                  <a:srgbClr val="04276E"/>
                </a:solidFill>
              </a:rPr>
              <a:t> „Hazard </a:t>
            </a:r>
            <a:r>
              <a:rPr lang="de-DE" sz="1200" dirty="0" err="1">
                <a:solidFill>
                  <a:srgbClr val="04276E"/>
                </a:solidFill>
              </a:rPr>
              <a:t>Category</a:t>
            </a:r>
            <a:r>
              <a:rPr lang="de-DE" sz="1200" dirty="0">
                <a:solidFill>
                  <a:srgbClr val="04276E"/>
                </a:solidFill>
              </a:rPr>
              <a:t> Code“</a:t>
            </a:r>
            <a:endParaRPr lang="en-GB" sz="1200" dirty="0">
              <a:solidFill>
                <a:srgbClr val="04276E"/>
              </a:solidFill>
            </a:endParaRPr>
          </a:p>
        </p:txBody>
      </p:sp>
      <p:sp>
        <p:nvSpPr>
          <p:cNvPr id="33" name="Rechteck 32">
            <a:extLst>
              <a:ext uri="{FF2B5EF4-FFF2-40B4-BE49-F238E27FC236}">
                <a16:creationId xmlns:a16="http://schemas.microsoft.com/office/drawing/2014/main" id="{C43ECDF4-5170-434C-BD48-F141E4746380}"/>
              </a:ext>
            </a:extLst>
          </p:cNvPr>
          <p:cNvSpPr/>
          <p:nvPr/>
        </p:nvSpPr>
        <p:spPr>
          <a:xfrm>
            <a:off x="8258173" y="5254348"/>
            <a:ext cx="3766869"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New </a:t>
            </a:r>
            <a:r>
              <a:rPr lang="de-DE" sz="1200" dirty="0" err="1">
                <a:solidFill>
                  <a:srgbClr val="04276E"/>
                </a:solidFill>
              </a:rPr>
              <a:t>field</a:t>
            </a:r>
            <a:r>
              <a:rPr lang="de-DE" sz="1200" dirty="0">
                <a:solidFill>
                  <a:srgbClr val="04276E"/>
                </a:solidFill>
              </a:rPr>
              <a:t> „Hazard </a:t>
            </a:r>
            <a:r>
              <a:rPr lang="de-DE" sz="1200" dirty="0" err="1">
                <a:solidFill>
                  <a:srgbClr val="04276E"/>
                </a:solidFill>
              </a:rPr>
              <a:t>Category</a:t>
            </a:r>
            <a:r>
              <a:rPr lang="de-DE" sz="1200" dirty="0">
                <a:solidFill>
                  <a:srgbClr val="04276E"/>
                </a:solidFill>
              </a:rPr>
              <a:t> Code“ Code[20]</a:t>
            </a:r>
            <a:endParaRPr lang="en-GB" sz="1200" dirty="0">
              <a:solidFill>
                <a:srgbClr val="04276E"/>
              </a:solidFill>
            </a:endParaRPr>
          </a:p>
        </p:txBody>
      </p:sp>
      <p:cxnSp>
        <p:nvCxnSpPr>
          <p:cNvPr id="34" name="Gerader Verbinder 33">
            <a:extLst>
              <a:ext uri="{FF2B5EF4-FFF2-40B4-BE49-F238E27FC236}">
                <a16:creationId xmlns:a16="http://schemas.microsoft.com/office/drawing/2014/main" id="{3AECCCBE-CDD6-4B7A-B83C-6B72F9E85754}"/>
              </a:ext>
            </a:extLst>
          </p:cNvPr>
          <p:cNvCxnSpPr>
            <a:cxnSpLocks/>
            <a:stCxn id="32" idx="1"/>
            <a:endCxn id="13" idx="3"/>
          </p:cNvCxnSpPr>
          <p:nvPr/>
        </p:nvCxnSpPr>
        <p:spPr>
          <a:xfrm flipH="1" flipV="1">
            <a:off x="7658101" y="4014788"/>
            <a:ext cx="600073" cy="2143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64A595B2-A32D-4A75-A19F-CC747942BBD0}"/>
              </a:ext>
            </a:extLst>
          </p:cNvPr>
          <p:cNvCxnSpPr>
            <a:cxnSpLocks/>
            <a:stCxn id="32" idx="1"/>
            <a:endCxn id="14" idx="3"/>
          </p:cNvCxnSpPr>
          <p:nvPr/>
        </p:nvCxnSpPr>
        <p:spPr>
          <a:xfrm flipH="1">
            <a:off x="7658101" y="4229100"/>
            <a:ext cx="600073" cy="333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F0A5CC1C-43B3-4B02-A5CF-ED45B031A1E8}"/>
              </a:ext>
            </a:extLst>
          </p:cNvPr>
          <p:cNvCxnSpPr>
            <a:cxnSpLocks/>
            <a:stCxn id="32" idx="1"/>
            <a:endCxn id="15" idx="3"/>
          </p:cNvCxnSpPr>
          <p:nvPr/>
        </p:nvCxnSpPr>
        <p:spPr>
          <a:xfrm flipH="1">
            <a:off x="7658101" y="4229100"/>
            <a:ext cx="600073" cy="29051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EF42DBB1-8759-4DE5-A95A-5866B0788928}"/>
              </a:ext>
            </a:extLst>
          </p:cNvPr>
          <p:cNvCxnSpPr>
            <a:cxnSpLocks/>
            <a:stCxn id="31" idx="1"/>
            <a:endCxn id="12" idx="3"/>
          </p:cNvCxnSpPr>
          <p:nvPr/>
        </p:nvCxnSpPr>
        <p:spPr>
          <a:xfrm flipH="1">
            <a:off x="7658101" y="3743046"/>
            <a:ext cx="600073" cy="50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CF1FFF98-07D9-4784-9793-AC1DFBA733BB}"/>
              </a:ext>
            </a:extLst>
          </p:cNvPr>
          <p:cNvCxnSpPr>
            <a:cxnSpLocks/>
            <a:stCxn id="33" idx="1"/>
            <a:endCxn id="16" idx="3"/>
          </p:cNvCxnSpPr>
          <p:nvPr/>
        </p:nvCxnSpPr>
        <p:spPr>
          <a:xfrm flipH="1" flipV="1">
            <a:off x="6829425" y="5291138"/>
            <a:ext cx="1428748" cy="96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67666047-8743-4C35-BD2F-A14B3B448790}"/>
              </a:ext>
            </a:extLst>
          </p:cNvPr>
          <p:cNvCxnSpPr>
            <a:cxnSpLocks/>
            <a:stCxn id="33" idx="1"/>
            <a:endCxn id="17" idx="3"/>
          </p:cNvCxnSpPr>
          <p:nvPr/>
        </p:nvCxnSpPr>
        <p:spPr>
          <a:xfrm flipH="1">
            <a:off x="6829425" y="5387698"/>
            <a:ext cx="1428748" cy="1671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1EE151D9-1AAE-4252-B5A3-C6C107683923}"/>
              </a:ext>
            </a:extLst>
          </p:cNvPr>
          <p:cNvCxnSpPr>
            <a:cxnSpLocks/>
            <a:stCxn id="33" idx="1"/>
            <a:endCxn id="18" idx="3"/>
          </p:cNvCxnSpPr>
          <p:nvPr/>
        </p:nvCxnSpPr>
        <p:spPr>
          <a:xfrm flipH="1">
            <a:off x="6829425" y="5387698"/>
            <a:ext cx="1428748" cy="4322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C56A4AD6-41CE-4D4F-86E7-46E04709B6FF}"/>
              </a:ext>
            </a:extLst>
          </p:cNvPr>
          <p:cNvCxnSpPr>
            <a:cxnSpLocks/>
            <a:stCxn id="33" idx="1"/>
            <a:endCxn id="19" idx="3"/>
          </p:cNvCxnSpPr>
          <p:nvPr/>
        </p:nvCxnSpPr>
        <p:spPr>
          <a:xfrm flipH="1">
            <a:off x="6829425" y="5387698"/>
            <a:ext cx="1428748" cy="7035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9842F87B-AD1E-4FF7-9F13-CCFC8250E323}"/>
              </a:ext>
            </a:extLst>
          </p:cNvPr>
          <p:cNvCxnSpPr>
            <a:cxnSpLocks/>
            <a:stCxn id="33" idx="1"/>
            <a:endCxn id="20" idx="3"/>
          </p:cNvCxnSpPr>
          <p:nvPr/>
        </p:nvCxnSpPr>
        <p:spPr>
          <a:xfrm flipH="1">
            <a:off x="6829425" y="5387698"/>
            <a:ext cx="1428748" cy="96071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D0C3E1B5-74E4-43E5-ACF9-9C022F49363F}"/>
              </a:ext>
            </a:extLst>
          </p:cNvPr>
          <p:cNvCxnSpPr>
            <a:cxnSpLocks/>
            <a:stCxn id="21" idx="3"/>
            <a:endCxn id="9" idx="1"/>
          </p:cNvCxnSpPr>
          <p:nvPr/>
        </p:nvCxnSpPr>
        <p:spPr>
          <a:xfrm flipV="1">
            <a:off x="4241613" y="2700338"/>
            <a:ext cx="845092" cy="476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3EF919E4-7555-42E0-B1E2-7E5204C52213}"/>
              </a:ext>
            </a:extLst>
          </p:cNvPr>
          <p:cNvSpPr/>
          <p:nvPr/>
        </p:nvSpPr>
        <p:spPr>
          <a:xfrm>
            <a:off x="190500" y="4476750"/>
            <a:ext cx="4051113" cy="71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Posting: </a:t>
            </a:r>
          </a:p>
          <a:p>
            <a:pPr algn="ctr"/>
            <a:r>
              <a:rPr lang="de-DE" sz="1200" dirty="0">
                <a:solidFill>
                  <a:srgbClr val="04276E"/>
                </a:solidFill>
              </a:rPr>
              <a:t>Transfer </a:t>
            </a:r>
            <a:r>
              <a:rPr lang="de-DE" sz="1200" dirty="0" err="1">
                <a:solidFill>
                  <a:srgbClr val="04276E"/>
                </a:solidFill>
              </a:rPr>
              <a:t>of</a:t>
            </a:r>
            <a:r>
              <a:rPr lang="de-DE" sz="1200" dirty="0">
                <a:solidFill>
                  <a:srgbClr val="04276E"/>
                </a:solidFill>
              </a:rPr>
              <a:t> „Hazard </a:t>
            </a:r>
            <a:r>
              <a:rPr lang="de-DE" sz="1200" dirty="0" err="1">
                <a:solidFill>
                  <a:srgbClr val="04276E"/>
                </a:solidFill>
              </a:rPr>
              <a:t>Category</a:t>
            </a:r>
            <a:r>
              <a:rPr lang="de-DE" sz="1200" dirty="0">
                <a:solidFill>
                  <a:srgbClr val="04276E"/>
                </a:solidFill>
              </a:rPr>
              <a:t>“ </a:t>
            </a:r>
            <a:r>
              <a:rPr lang="de-DE" sz="1200" dirty="0" err="1">
                <a:solidFill>
                  <a:srgbClr val="04276E"/>
                </a:solidFill>
              </a:rPr>
              <a:t>from</a:t>
            </a:r>
            <a:r>
              <a:rPr lang="de-DE" sz="1200" dirty="0">
                <a:solidFill>
                  <a:srgbClr val="04276E"/>
                </a:solidFill>
              </a:rPr>
              <a:t> </a:t>
            </a:r>
            <a:r>
              <a:rPr lang="de-DE" sz="1200" dirty="0" err="1">
                <a:solidFill>
                  <a:srgbClr val="04276E"/>
                </a:solidFill>
              </a:rPr>
              <a:t>Purchase</a:t>
            </a:r>
            <a:r>
              <a:rPr lang="de-DE" sz="1200" dirty="0">
                <a:solidFill>
                  <a:srgbClr val="04276E"/>
                </a:solidFill>
              </a:rPr>
              <a:t> Line </a:t>
            </a:r>
            <a:r>
              <a:rPr lang="de-DE" sz="1200" dirty="0" err="1">
                <a:solidFill>
                  <a:srgbClr val="04276E"/>
                </a:solidFill>
              </a:rPr>
              <a:t>to</a:t>
            </a:r>
            <a:r>
              <a:rPr lang="de-DE" sz="1200" dirty="0">
                <a:solidFill>
                  <a:srgbClr val="04276E"/>
                </a:solidFill>
              </a:rPr>
              <a:t> „</a:t>
            </a:r>
            <a:r>
              <a:rPr lang="de-DE" sz="1200" dirty="0" err="1">
                <a:solidFill>
                  <a:srgbClr val="04276E"/>
                </a:solidFill>
              </a:rPr>
              <a:t>Jnl</a:t>
            </a:r>
            <a:r>
              <a:rPr lang="de-DE" sz="1200" dirty="0">
                <a:solidFill>
                  <a:srgbClr val="04276E"/>
                </a:solidFill>
              </a:rPr>
              <a:t> Line“ </a:t>
            </a:r>
          </a:p>
          <a:p>
            <a:pPr algn="ctr"/>
            <a:r>
              <a:rPr lang="de-DE" sz="1200" dirty="0">
                <a:solidFill>
                  <a:srgbClr val="04276E"/>
                </a:solidFill>
              </a:rPr>
              <a:t>(via </a:t>
            </a:r>
            <a:r>
              <a:rPr lang="de-DE" sz="1200" i="1" dirty="0" err="1">
                <a:solidFill>
                  <a:srgbClr val="04276E"/>
                </a:solidFill>
              </a:rPr>
              <a:t>OnAfterCopyItemJnlLineFromPurchLine</a:t>
            </a:r>
            <a:r>
              <a:rPr lang="de-DE" sz="1200" dirty="0">
                <a:solidFill>
                  <a:srgbClr val="04276E"/>
                </a:solidFill>
              </a:rPr>
              <a:t>)</a:t>
            </a:r>
            <a:endParaRPr lang="en-GB" sz="1200" dirty="0">
              <a:solidFill>
                <a:srgbClr val="04276E"/>
              </a:solidFill>
            </a:endParaRPr>
          </a:p>
        </p:txBody>
      </p:sp>
      <p:cxnSp>
        <p:nvCxnSpPr>
          <p:cNvPr id="77" name="Gerader Verbinder 76">
            <a:extLst>
              <a:ext uri="{FF2B5EF4-FFF2-40B4-BE49-F238E27FC236}">
                <a16:creationId xmlns:a16="http://schemas.microsoft.com/office/drawing/2014/main" id="{92980005-3A8D-4107-B45E-D999C373C45A}"/>
              </a:ext>
            </a:extLst>
          </p:cNvPr>
          <p:cNvCxnSpPr>
            <a:cxnSpLocks/>
            <a:stCxn id="75" idx="3"/>
            <a:endCxn id="17" idx="1"/>
          </p:cNvCxnSpPr>
          <p:nvPr/>
        </p:nvCxnSpPr>
        <p:spPr>
          <a:xfrm>
            <a:off x="4241613" y="4833938"/>
            <a:ext cx="845092" cy="7208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Textfeld 84">
            <a:extLst>
              <a:ext uri="{FF2B5EF4-FFF2-40B4-BE49-F238E27FC236}">
                <a16:creationId xmlns:a16="http://schemas.microsoft.com/office/drawing/2014/main" id="{4C19EC15-220C-47D4-ACEA-B7871ED6F791}"/>
              </a:ext>
            </a:extLst>
          </p:cNvPr>
          <p:cNvSpPr txBox="1"/>
          <p:nvPr/>
        </p:nvSpPr>
        <p:spPr>
          <a:xfrm>
            <a:off x="1247775" y="914400"/>
            <a:ext cx="1402948" cy="369332"/>
          </a:xfrm>
          <a:prstGeom prst="rect">
            <a:avLst/>
          </a:prstGeom>
          <a:noFill/>
        </p:spPr>
        <p:txBody>
          <a:bodyPr wrap="none" rtlCol="0">
            <a:spAutoFit/>
          </a:bodyPr>
          <a:lstStyle/>
          <a:p>
            <a:r>
              <a:rPr lang="de-DE" dirty="0" err="1"/>
              <a:t>Functionality</a:t>
            </a:r>
            <a:endParaRPr lang="en-GB" dirty="0"/>
          </a:p>
        </p:txBody>
      </p:sp>
      <p:sp>
        <p:nvSpPr>
          <p:cNvPr id="86" name="Textfeld 85">
            <a:extLst>
              <a:ext uri="{FF2B5EF4-FFF2-40B4-BE49-F238E27FC236}">
                <a16:creationId xmlns:a16="http://schemas.microsoft.com/office/drawing/2014/main" id="{5A9E506C-246E-462B-AFE8-1581819EEAD1}"/>
              </a:ext>
            </a:extLst>
          </p:cNvPr>
          <p:cNvSpPr txBox="1"/>
          <p:nvPr/>
        </p:nvSpPr>
        <p:spPr>
          <a:xfrm>
            <a:off x="5227108" y="925339"/>
            <a:ext cx="1737783" cy="369332"/>
          </a:xfrm>
          <a:prstGeom prst="rect">
            <a:avLst/>
          </a:prstGeom>
          <a:noFill/>
        </p:spPr>
        <p:txBody>
          <a:bodyPr wrap="none" rtlCol="0">
            <a:spAutoFit/>
          </a:bodyPr>
          <a:lstStyle/>
          <a:p>
            <a:r>
              <a:rPr lang="de-DE" dirty="0" err="1"/>
              <a:t>Involved</a:t>
            </a:r>
            <a:r>
              <a:rPr lang="de-DE" dirty="0"/>
              <a:t> Objects</a:t>
            </a:r>
            <a:endParaRPr lang="en-GB" dirty="0"/>
          </a:p>
        </p:txBody>
      </p:sp>
      <p:sp>
        <p:nvSpPr>
          <p:cNvPr id="87" name="Textfeld 86">
            <a:extLst>
              <a:ext uri="{FF2B5EF4-FFF2-40B4-BE49-F238E27FC236}">
                <a16:creationId xmlns:a16="http://schemas.microsoft.com/office/drawing/2014/main" id="{3B43A595-C5D6-4CF6-B4B9-CA0FAFED9C7F}"/>
              </a:ext>
            </a:extLst>
          </p:cNvPr>
          <p:cNvSpPr txBox="1"/>
          <p:nvPr/>
        </p:nvSpPr>
        <p:spPr>
          <a:xfrm>
            <a:off x="8828217" y="925339"/>
            <a:ext cx="2161233" cy="369332"/>
          </a:xfrm>
          <a:prstGeom prst="rect">
            <a:avLst/>
          </a:prstGeom>
          <a:noFill/>
        </p:spPr>
        <p:txBody>
          <a:bodyPr wrap="none" rtlCol="0">
            <a:spAutoFit/>
          </a:bodyPr>
          <a:lstStyle/>
          <a:p>
            <a:r>
              <a:rPr lang="de-DE" dirty="0"/>
              <a:t>Data </a:t>
            </a:r>
            <a:r>
              <a:rPr lang="de-DE" dirty="0" err="1"/>
              <a:t>Structure</a:t>
            </a:r>
            <a:r>
              <a:rPr lang="de-DE" dirty="0"/>
              <a:t> &amp; GUI</a:t>
            </a:r>
            <a:endParaRPr lang="en-GB" dirty="0"/>
          </a:p>
        </p:txBody>
      </p:sp>
      <p:sp>
        <p:nvSpPr>
          <p:cNvPr id="129" name="Rechteck 128">
            <a:extLst>
              <a:ext uri="{FF2B5EF4-FFF2-40B4-BE49-F238E27FC236}">
                <a16:creationId xmlns:a16="http://schemas.microsoft.com/office/drawing/2014/main" id="{CEEA1B62-DFE4-4A26-A22F-B08AB09C1DE5}"/>
              </a:ext>
            </a:extLst>
          </p:cNvPr>
          <p:cNvSpPr/>
          <p:nvPr/>
        </p:nvSpPr>
        <p:spPr>
          <a:xfrm>
            <a:off x="190500" y="5757862"/>
            <a:ext cx="4051113" cy="71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rgbClr val="04276E"/>
                </a:solidFill>
              </a:rPr>
              <a:t>Preassignment</a:t>
            </a:r>
            <a:r>
              <a:rPr lang="de-DE" sz="1200" dirty="0">
                <a:solidFill>
                  <a:srgbClr val="04276E"/>
                </a:solidFill>
              </a:rPr>
              <a:t> &amp; </a:t>
            </a:r>
            <a:r>
              <a:rPr lang="de-DE" sz="1200" dirty="0" err="1">
                <a:solidFill>
                  <a:srgbClr val="04276E"/>
                </a:solidFill>
              </a:rPr>
              <a:t>Consistecy</a:t>
            </a:r>
            <a:r>
              <a:rPr lang="de-DE" sz="1200" dirty="0">
                <a:solidFill>
                  <a:srgbClr val="04276E"/>
                </a:solidFill>
              </a:rPr>
              <a:t> Checks: </a:t>
            </a:r>
          </a:p>
          <a:p>
            <a:pPr algn="ctr"/>
            <a:r>
              <a:rPr lang="de-DE" sz="1200" dirty="0">
                <a:solidFill>
                  <a:srgbClr val="04276E"/>
                </a:solidFill>
              </a:rPr>
              <a:t>- Copy „Hazard </a:t>
            </a:r>
            <a:r>
              <a:rPr lang="de-DE" sz="1200" dirty="0" err="1">
                <a:solidFill>
                  <a:srgbClr val="04276E"/>
                </a:solidFill>
              </a:rPr>
              <a:t>Category</a:t>
            </a:r>
            <a:r>
              <a:rPr lang="de-DE" sz="1200" dirty="0">
                <a:solidFill>
                  <a:srgbClr val="04276E"/>
                </a:solidFill>
              </a:rPr>
              <a:t>“ </a:t>
            </a:r>
            <a:r>
              <a:rPr lang="de-DE" sz="1200" dirty="0" err="1">
                <a:solidFill>
                  <a:srgbClr val="04276E"/>
                </a:solidFill>
              </a:rPr>
              <a:t>from</a:t>
            </a:r>
            <a:r>
              <a:rPr lang="de-DE" sz="1200" dirty="0">
                <a:solidFill>
                  <a:srgbClr val="04276E"/>
                </a:solidFill>
              </a:rPr>
              <a:t> Item </a:t>
            </a:r>
            <a:r>
              <a:rPr lang="de-DE" sz="1200" dirty="0" err="1">
                <a:solidFill>
                  <a:srgbClr val="04276E"/>
                </a:solidFill>
              </a:rPr>
              <a:t>if</a:t>
            </a:r>
            <a:r>
              <a:rPr lang="de-DE" sz="1200" dirty="0">
                <a:solidFill>
                  <a:srgbClr val="04276E"/>
                </a:solidFill>
              </a:rPr>
              <a:t> not </a:t>
            </a:r>
            <a:r>
              <a:rPr lang="de-DE" sz="1200" dirty="0" err="1">
                <a:solidFill>
                  <a:srgbClr val="04276E"/>
                </a:solidFill>
              </a:rPr>
              <a:t>yet</a:t>
            </a:r>
            <a:r>
              <a:rPr lang="de-DE" sz="1200" dirty="0">
                <a:solidFill>
                  <a:srgbClr val="04276E"/>
                </a:solidFill>
              </a:rPr>
              <a:t> </a:t>
            </a:r>
            <a:r>
              <a:rPr lang="de-DE" sz="1200" dirty="0" err="1">
                <a:solidFill>
                  <a:srgbClr val="04276E"/>
                </a:solidFill>
              </a:rPr>
              <a:t>filled</a:t>
            </a:r>
            <a:endParaRPr lang="de-DE" sz="1200" dirty="0">
              <a:solidFill>
                <a:srgbClr val="04276E"/>
              </a:solidFill>
            </a:endParaRPr>
          </a:p>
          <a:p>
            <a:pPr algn="ctr"/>
            <a:r>
              <a:rPr lang="de-DE" sz="1200" dirty="0">
                <a:solidFill>
                  <a:srgbClr val="04276E"/>
                </a:solidFill>
              </a:rPr>
              <a:t>(via </a:t>
            </a:r>
            <a:r>
              <a:rPr lang="de-DE" sz="1200" i="1" dirty="0" err="1">
                <a:solidFill>
                  <a:srgbClr val="04276E"/>
                </a:solidFill>
              </a:rPr>
              <a:t>OnAfterAssignItemValues</a:t>
            </a:r>
            <a:r>
              <a:rPr lang="de-DE" sz="1200" dirty="0">
                <a:solidFill>
                  <a:srgbClr val="04276E"/>
                </a:solidFill>
              </a:rPr>
              <a:t>)</a:t>
            </a:r>
          </a:p>
          <a:p>
            <a:pPr algn="ctr"/>
            <a:r>
              <a:rPr lang="de-DE" sz="1200" dirty="0">
                <a:solidFill>
                  <a:srgbClr val="04276E"/>
                </a:solidFill>
              </a:rPr>
              <a:t>- </a:t>
            </a:r>
            <a:r>
              <a:rPr lang="de-DE" sz="1200" dirty="0" err="1">
                <a:solidFill>
                  <a:srgbClr val="04276E"/>
                </a:solidFill>
              </a:rPr>
              <a:t>Ensure</a:t>
            </a:r>
            <a:r>
              <a:rPr lang="de-DE" sz="1200" dirty="0">
                <a:solidFill>
                  <a:srgbClr val="04276E"/>
                </a:solidFill>
              </a:rPr>
              <a:t> „Hazard </a:t>
            </a:r>
            <a:r>
              <a:rPr lang="de-DE" sz="1200" dirty="0" err="1">
                <a:solidFill>
                  <a:srgbClr val="04276E"/>
                </a:solidFill>
              </a:rPr>
              <a:t>Category</a:t>
            </a:r>
            <a:r>
              <a:rPr lang="de-DE" sz="1200" dirty="0">
                <a:solidFill>
                  <a:srgbClr val="04276E"/>
                </a:solidFill>
              </a:rPr>
              <a:t>“ </a:t>
            </a:r>
            <a:r>
              <a:rPr lang="de-DE" sz="1200" dirty="0" err="1">
                <a:solidFill>
                  <a:srgbClr val="04276E"/>
                </a:solidFill>
              </a:rPr>
              <a:t>only</a:t>
            </a:r>
            <a:r>
              <a:rPr lang="de-DE" sz="1200" dirty="0">
                <a:solidFill>
                  <a:srgbClr val="04276E"/>
                </a:solidFill>
              </a:rPr>
              <a:t> </a:t>
            </a:r>
            <a:r>
              <a:rPr lang="de-DE" sz="1200" dirty="0" err="1">
                <a:solidFill>
                  <a:srgbClr val="04276E"/>
                </a:solidFill>
              </a:rPr>
              <a:t>present</a:t>
            </a:r>
            <a:r>
              <a:rPr lang="de-DE" sz="1200" dirty="0">
                <a:solidFill>
                  <a:srgbClr val="04276E"/>
                </a:solidFill>
              </a:rPr>
              <a:t> </a:t>
            </a:r>
            <a:r>
              <a:rPr lang="de-DE" sz="1200" dirty="0" err="1">
                <a:solidFill>
                  <a:srgbClr val="04276E"/>
                </a:solidFill>
              </a:rPr>
              <a:t>with</a:t>
            </a:r>
            <a:r>
              <a:rPr lang="de-DE" sz="1200" dirty="0">
                <a:solidFill>
                  <a:srgbClr val="04276E"/>
                </a:solidFill>
              </a:rPr>
              <a:t> Items …</a:t>
            </a:r>
            <a:endParaRPr lang="en-GB" sz="1200" dirty="0">
              <a:solidFill>
                <a:srgbClr val="04276E"/>
              </a:solidFill>
            </a:endParaRPr>
          </a:p>
        </p:txBody>
      </p:sp>
      <p:cxnSp>
        <p:nvCxnSpPr>
          <p:cNvPr id="130" name="Gerader Verbinder 129">
            <a:extLst>
              <a:ext uri="{FF2B5EF4-FFF2-40B4-BE49-F238E27FC236}">
                <a16:creationId xmlns:a16="http://schemas.microsoft.com/office/drawing/2014/main" id="{605272F8-9529-4D7C-BEEE-CFD767255D1A}"/>
              </a:ext>
            </a:extLst>
          </p:cNvPr>
          <p:cNvCxnSpPr>
            <a:cxnSpLocks/>
            <a:stCxn id="129" idx="3"/>
            <a:endCxn id="19" idx="1"/>
          </p:cNvCxnSpPr>
          <p:nvPr/>
        </p:nvCxnSpPr>
        <p:spPr>
          <a:xfrm flipV="1">
            <a:off x="4241613" y="6091238"/>
            <a:ext cx="845092" cy="238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06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1" grpId="0" animBg="1"/>
      <p:bldP spid="32" grpId="0" animBg="1"/>
      <p:bldP spid="33" grpId="0" animBg="1"/>
      <p:bldP spid="75" grpId="0" animBg="1"/>
      <p:bldP spid="12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31424" y="2343448"/>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16  </a:t>
            </a:r>
          </a:p>
          <a:p>
            <a:pPr algn="ctr"/>
            <a:endParaRPr lang="de-DE" sz="6000" dirty="0"/>
          </a:p>
          <a:p>
            <a:pPr algn="ctr"/>
            <a:r>
              <a:rPr lang="de-DE" sz="6000" dirty="0"/>
              <a:t>Customer Classification, </a:t>
            </a:r>
            <a:r>
              <a:rPr lang="de-DE" sz="6000" dirty="0" err="1"/>
              <a:t>Enums</a:t>
            </a:r>
            <a:endParaRPr lang="de-DE" sz="6000"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61</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3469977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16 | Customer Classification, </a:t>
            </a:r>
            <a:r>
              <a:rPr lang="de-DE" dirty="0" err="1"/>
              <a:t>Enums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62</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39" name="Rechteck 38">
            <a:extLst>
              <a:ext uri="{FF2B5EF4-FFF2-40B4-BE49-F238E27FC236}">
                <a16:creationId xmlns:a16="http://schemas.microsoft.com/office/drawing/2014/main" id="{07096909-294F-46A3-A730-2F7448C05FBB}"/>
              </a:ext>
            </a:extLst>
          </p:cNvPr>
          <p:cNvSpPr/>
          <p:nvPr/>
        </p:nvSpPr>
        <p:spPr>
          <a:xfrm>
            <a:off x="359999" y="3123164"/>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Connect </a:t>
            </a:r>
            <a:r>
              <a:rPr lang="de-DE" sz="1400" dirty="0" err="1">
                <a:solidFill>
                  <a:srgbClr val="002060"/>
                </a:solidFill>
              </a:rPr>
              <a:t>the</a:t>
            </a:r>
            <a:r>
              <a:rPr lang="de-DE" sz="1400" dirty="0">
                <a:solidFill>
                  <a:srgbClr val="002060"/>
                </a:solidFill>
              </a:rPr>
              <a:t> Project </a:t>
            </a:r>
            <a:r>
              <a:rPr lang="de-DE" sz="1400" dirty="0" err="1">
                <a:solidFill>
                  <a:srgbClr val="002060"/>
                </a:solidFill>
              </a:rPr>
              <a:t>to</a:t>
            </a:r>
            <a:r>
              <a:rPr lang="de-DE" sz="1400" dirty="0">
                <a:solidFill>
                  <a:srgbClr val="002060"/>
                </a:solidFill>
              </a:rPr>
              <a:t> </a:t>
            </a:r>
            <a:r>
              <a:rPr lang="de-DE" sz="1400" dirty="0" err="1">
                <a:solidFill>
                  <a:srgbClr val="002060"/>
                </a:solidFill>
              </a:rPr>
              <a:t>your</a:t>
            </a:r>
            <a:r>
              <a:rPr lang="de-DE" sz="1400" dirty="0">
                <a:solidFill>
                  <a:srgbClr val="002060"/>
                </a:solidFill>
              </a:rPr>
              <a:t> DB</a:t>
            </a:r>
            <a:endParaRPr lang="en-GB" sz="1400" dirty="0">
              <a:solidFill>
                <a:srgbClr val="002060"/>
              </a:solidFill>
            </a:endParaRPr>
          </a:p>
        </p:txBody>
      </p:sp>
      <p:sp>
        <p:nvSpPr>
          <p:cNvPr id="40" name="Rechteck 39">
            <a:extLst>
              <a:ext uri="{FF2B5EF4-FFF2-40B4-BE49-F238E27FC236}">
                <a16:creationId xmlns:a16="http://schemas.microsoft.com/office/drawing/2014/main" id="{5936B757-A34A-413D-A542-E856AB2E4008}"/>
              </a:ext>
            </a:extLst>
          </p:cNvPr>
          <p:cNvSpPr/>
          <p:nvPr/>
        </p:nvSpPr>
        <p:spPr>
          <a:xfrm>
            <a:off x="359999" y="233922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new</a:t>
            </a:r>
            <a:r>
              <a:rPr lang="de-DE" sz="1400" dirty="0">
                <a:solidFill>
                  <a:srgbClr val="002060"/>
                </a:solidFill>
              </a:rPr>
              <a:t> AL Project „</a:t>
            </a:r>
            <a:r>
              <a:rPr lang="de-DE" sz="1400" dirty="0" err="1">
                <a:solidFill>
                  <a:srgbClr val="002060"/>
                </a:solidFill>
              </a:rPr>
              <a:t>CustomerClassification</a:t>
            </a:r>
            <a:r>
              <a:rPr lang="de-DE" sz="1400" dirty="0">
                <a:solidFill>
                  <a:srgbClr val="002060"/>
                </a:solidFill>
              </a:rPr>
              <a: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C76E5C50-3D1E-4966-B494-097E32B9608C}"/>
              </a:ext>
            </a:extLst>
          </p:cNvPr>
          <p:cNvCxnSpPr>
            <a:cxnSpLocks/>
            <a:stCxn id="40" idx="2"/>
            <a:endCxn id="39" idx="0"/>
          </p:cNvCxnSpPr>
          <p:nvPr/>
        </p:nvCxnSpPr>
        <p:spPr>
          <a:xfrm>
            <a:off x="2170722" y="2704347"/>
            <a:ext cx="0" cy="41881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5C94E95D-F5D6-4975-89CE-999A9E8323C4}"/>
              </a:ext>
            </a:extLst>
          </p:cNvPr>
          <p:cNvCxnSpPr>
            <a:cxnSpLocks/>
            <a:stCxn id="57" idx="2"/>
            <a:endCxn id="12" idx="0"/>
          </p:cNvCxnSpPr>
          <p:nvPr/>
        </p:nvCxnSpPr>
        <p:spPr>
          <a:xfrm>
            <a:off x="2170721" y="4720107"/>
            <a:ext cx="0" cy="9310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A398BC01-0AB5-4F79-A5E9-99E14EADFC9E}"/>
              </a:ext>
            </a:extLst>
          </p:cNvPr>
          <p:cNvSpPr/>
          <p:nvPr/>
        </p:nvSpPr>
        <p:spPr>
          <a:xfrm>
            <a:off x="4590231" y="2234446"/>
            <a:ext cx="2996818" cy="5692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Open VS Code, </a:t>
            </a:r>
          </a:p>
          <a:p>
            <a:r>
              <a:rPr lang="de-DE" sz="1200" dirty="0">
                <a:solidFill>
                  <a:srgbClr val="04276E"/>
                </a:solidFill>
              </a:rPr>
              <a:t>press </a:t>
            </a:r>
            <a:r>
              <a:rPr lang="de-DE" sz="1200" dirty="0" err="1">
                <a:solidFill>
                  <a:srgbClr val="04276E"/>
                </a:solidFill>
              </a:rPr>
              <a:t>Alt+A</a:t>
            </a:r>
            <a:r>
              <a:rPr lang="de-DE" sz="1200" dirty="0">
                <a:solidFill>
                  <a:srgbClr val="04276E"/>
                </a:solidFill>
              </a:rPr>
              <a:t> </a:t>
            </a:r>
            <a:r>
              <a:rPr lang="de-DE" sz="1200" dirty="0" err="1">
                <a:solidFill>
                  <a:srgbClr val="04276E"/>
                </a:solidFill>
              </a:rPr>
              <a:t>Alt+L</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create</a:t>
            </a:r>
            <a:r>
              <a:rPr lang="de-DE" sz="1200" dirty="0">
                <a:solidFill>
                  <a:srgbClr val="04276E"/>
                </a:solidFill>
              </a:rPr>
              <a:t> „Hello World“ …</a:t>
            </a:r>
            <a:endParaRPr lang="de-DE" sz="1200" i="1" dirty="0">
              <a:solidFill>
                <a:srgbClr val="04276E"/>
              </a:solidFill>
            </a:endParaRPr>
          </a:p>
        </p:txBody>
      </p:sp>
      <p:sp>
        <p:nvSpPr>
          <p:cNvPr id="48" name="Rechteck 47">
            <a:extLst>
              <a:ext uri="{FF2B5EF4-FFF2-40B4-BE49-F238E27FC236}">
                <a16:creationId xmlns:a16="http://schemas.microsoft.com/office/drawing/2014/main" id="{0B374A8D-39FF-4989-88CF-8AE5B22611CC}"/>
              </a:ext>
            </a:extLst>
          </p:cNvPr>
          <p:cNvSpPr/>
          <p:nvPr/>
        </p:nvSpPr>
        <p:spPr>
          <a:xfrm>
            <a:off x="4590230" y="3716648"/>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Clean </a:t>
            </a:r>
            <a:r>
              <a:rPr lang="de-DE" sz="1200" dirty="0" err="1">
                <a:solidFill>
                  <a:srgbClr val="04276E"/>
                </a:solidFill>
              </a:rPr>
              <a:t>up</a:t>
            </a:r>
            <a:r>
              <a:rPr lang="de-DE" sz="1200" dirty="0">
                <a:solidFill>
                  <a:srgbClr val="04276E"/>
                </a:solidFill>
              </a:rPr>
              <a:t> „Hello World“ …</a:t>
            </a:r>
            <a:endParaRPr lang="de-DE" sz="1200" i="1" dirty="0">
              <a:solidFill>
                <a:srgbClr val="04276E"/>
              </a:solidFill>
            </a:endParaRPr>
          </a:p>
        </p:txBody>
      </p:sp>
      <p:cxnSp>
        <p:nvCxnSpPr>
          <p:cNvPr id="49" name="Gerade Verbindung mit Pfeil 48">
            <a:extLst>
              <a:ext uri="{FF2B5EF4-FFF2-40B4-BE49-F238E27FC236}">
                <a16:creationId xmlns:a16="http://schemas.microsoft.com/office/drawing/2014/main" id="{C557CF2C-C691-43A2-B75B-5D8D003F5954}"/>
              </a:ext>
            </a:extLst>
          </p:cNvPr>
          <p:cNvCxnSpPr>
            <a:cxnSpLocks/>
            <a:stCxn id="52" idx="2"/>
            <a:endCxn id="48" idx="0"/>
          </p:cNvCxnSpPr>
          <p:nvPr/>
        </p:nvCxnSpPr>
        <p:spPr>
          <a:xfrm flipH="1">
            <a:off x="6088639" y="3483548"/>
            <a:ext cx="1" cy="23310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52" name="Rechteck 51">
            <a:extLst>
              <a:ext uri="{FF2B5EF4-FFF2-40B4-BE49-F238E27FC236}">
                <a16:creationId xmlns:a16="http://schemas.microsoft.com/office/drawing/2014/main" id="{2440D610-63DD-4C80-B10B-5C467C0120A7}"/>
              </a:ext>
            </a:extLst>
          </p:cNvPr>
          <p:cNvSpPr/>
          <p:nvPr/>
        </p:nvSpPr>
        <p:spPr>
          <a:xfrm>
            <a:off x="4590231" y="3118422"/>
            <a:ext cx="2996818"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Adapt</a:t>
            </a:r>
            <a:r>
              <a:rPr lang="de-DE" sz="1200" dirty="0">
                <a:solidFill>
                  <a:srgbClr val="04276E"/>
                </a:solidFill>
              </a:rPr>
              <a:t> </a:t>
            </a:r>
            <a:r>
              <a:rPr lang="de-DE" sz="1200" dirty="0" err="1">
                <a:solidFill>
                  <a:srgbClr val="04276E"/>
                </a:solidFill>
              </a:rPr>
              <a:t>launch.json</a:t>
            </a:r>
            <a:r>
              <a:rPr lang="de-DE" sz="1200" dirty="0">
                <a:solidFill>
                  <a:srgbClr val="04276E"/>
                </a:solidFill>
              </a:rPr>
              <a:t> and </a:t>
            </a:r>
            <a:r>
              <a:rPr lang="de-DE" sz="1200" dirty="0" err="1">
                <a:solidFill>
                  <a:srgbClr val="04276E"/>
                </a:solidFill>
              </a:rPr>
              <a:t>app.json</a:t>
            </a:r>
            <a:endParaRPr lang="de-DE" sz="1200" i="1" dirty="0">
              <a:solidFill>
                <a:srgbClr val="04276E"/>
              </a:solidFill>
            </a:endParaRPr>
          </a:p>
        </p:txBody>
      </p:sp>
      <p:cxnSp>
        <p:nvCxnSpPr>
          <p:cNvPr id="54" name="Gerade Verbindung mit Pfeil 53">
            <a:extLst>
              <a:ext uri="{FF2B5EF4-FFF2-40B4-BE49-F238E27FC236}">
                <a16:creationId xmlns:a16="http://schemas.microsoft.com/office/drawing/2014/main" id="{E19ED1CE-28DF-4F87-8830-A7D151765C6D}"/>
              </a:ext>
            </a:extLst>
          </p:cNvPr>
          <p:cNvCxnSpPr>
            <a:cxnSpLocks/>
            <a:stCxn id="39" idx="3"/>
            <a:endCxn id="52" idx="1"/>
          </p:cNvCxnSpPr>
          <p:nvPr/>
        </p:nvCxnSpPr>
        <p:spPr>
          <a:xfrm flipV="1">
            <a:off x="3981445" y="3300985"/>
            <a:ext cx="608786" cy="47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DE97BFB-6D58-4A75-BFA1-19FC7ADBD07B}"/>
              </a:ext>
            </a:extLst>
          </p:cNvPr>
          <p:cNvCxnSpPr>
            <a:cxnSpLocks/>
            <a:stCxn id="40" idx="3"/>
            <a:endCxn id="46" idx="1"/>
          </p:cNvCxnSpPr>
          <p:nvPr/>
        </p:nvCxnSpPr>
        <p:spPr>
          <a:xfrm flipV="1">
            <a:off x="3981445" y="2519060"/>
            <a:ext cx="608786" cy="27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F2DC19F1-6F94-4B2D-9472-6F530CCA37A1}"/>
              </a:ext>
            </a:extLst>
          </p:cNvPr>
          <p:cNvSpPr/>
          <p:nvPr/>
        </p:nvSpPr>
        <p:spPr>
          <a:xfrm>
            <a:off x="359998" y="435498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sp>
        <p:nvSpPr>
          <p:cNvPr id="58" name="Rechteck 57">
            <a:extLst>
              <a:ext uri="{FF2B5EF4-FFF2-40B4-BE49-F238E27FC236}">
                <a16:creationId xmlns:a16="http://schemas.microsoft.com/office/drawing/2014/main" id="{0D191804-822F-4072-A484-4E06C7820D96}"/>
              </a:ext>
            </a:extLst>
          </p:cNvPr>
          <p:cNvSpPr/>
          <p:nvPr/>
        </p:nvSpPr>
        <p:spPr>
          <a:xfrm>
            <a:off x="4590230" y="4354982"/>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cxnSp>
        <p:nvCxnSpPr>
          <p:cNvPr id="61" name="Gerade Verbindung mit Pfeil 60">
            <a:extLst>
              <a:ext uri="{FF2B5EF4-FFF2-40B4-BE49-F238E27FC236}">
                <a16:creationId xmlns:a16="http://schemas.microsoft.com/office/drawing/2014/main" id="{30F95B72-F3D7-4C76-9ACA-4CC9D3182110}"/>
              </a:ext>
            </a:extLst>
          </p:cNvPr>
          <p:cNvCxnSpPr>
            <a:cxnSpLocks/>
            <a:stCxn id="57" idx="3"/>
            <a:endCxn id="58" idx="1"/>
          </p:cNvCxnSpPr>
          <p:nvPr/>
        </p:nvCxnSpPr>
        <p:spPr>
          <a:xfrm>
            <a:off x="3981444" y="4537545"/>
            <a:ext cx="6087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23495B7A-BDBB-4DC7-BFE7-759A5D052D80}"/>
              </a:ext>
            </a:extLst>
          </p:cNvPr>
          <p:cNvCxnSpPr>
            <a:cxnSpLocks/>
            <a:stCxn id="39" idx="2"/>
            <a:endCxn id="57" idx="0"/>
          </p:cNvCxnSpPr>
          <p:nvPr/>
        </p:nvCxnSpPr>
        <p:spPr>
          <a:xfrm flipH="1">
            <a:off x="2170721" y="3488289"/>
            <a:ext cx="1" cy="86669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70">
            <a:extLst>
              <a:ext uri="{FF2B5EF4-FFF2-40B4-BE49-F238E27FC236}">
                <a16:creationId xmlns:a16="http://schemas.microsoft.com/office/drawing/2014/main" id="{5C7783D4-2020-4E30-8F9E-411874B60FED}"/>
              </a:ext>
            </a:extLst>
          </p:cNvPr>
          <p:cNvSpPr/>
          <p:nvPr/>
        </p:nvSpPr>
        <p:spPr>
          <a:xfrm>
            <a:off x="359999" y="828101"/>
            <a:ext cx="9915213" cy="12741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GAP-AL-006: Customer Classification</a:t>
            </a:r>
            <a:r>
              <a:rPr lang="de-DE" sz="1600" dirty="0">
                <a:solidFill>
                  <a:srgbClr val="002060"/>
                </a:solidFill>
              </a:rPr>
              <a:t> </a:t>
            </a:r>
          </a:p>
          <a:p>
            <a:r>
              <a:rPr lang="de-DE" sz="1600" dirty="0" err="1">
                <a:solidFill>
                  <a:srgbClr val="002060"/>
                </a:solidFill>
              </a:rPr>
              <a:t>It</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possible </a:t>
            </a:r>
            <a:r>
              <a:rPr lang="de-DE" sz="1600" dirty="0" err="1">
                <a:solidFill>
                  <a:srgbClr val="002060"/>
                </a:solidFill>
              </a:rPr>
              <a:t>to</a:t>
            </a:r>
            <a:r>
              <a:rPr lang="de-DE" sz="1600" dirty="0">
                <a:solidFill>
                  <a:srgbClr val="002060"/>
                </a:solidFill>
              </a:rPr>
              <a:t> </a:t>
            </a:r>
            <a:r>
              <a:rPr lang="de-DE" sz="1600" dirty="0" err="1">
                <a:solidFill>
                  <a:srgbClr val="002060"/>
                </a:solidFill>
              </a:rPr>
              <a:t>setup</a:t>
            </a:r>
            <a:r>
              <a:rPr lang="de-DE" sz="1600" dirty="0">
                <a:solidFill>
                  <a:srgbClr val="002060"/>
                </a:solidFill>
              </a:rPr>
              <a:t> a </a:t>
            </a:r>
            <a:r>
              <a:rPr lang="de-DE" sz="1600" dirty="0" err="1">
                <a:solidFill>
                  <a:srgbClr val="002060"/>
                </a:solidFill>
              </a:rPr>
              <a:t>classification</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customers</a:t>
            </a:r>
            <a:r>
              <a:rPr lang="de-DE" sz="1600" dirty="0">
                <a:solidFill>
                  <a:srgbClr val="002060"/>
                </a:solidFill>
              </a:rPr>
              <a:t> </a:t>
            </a:r>
            <a:r>
              <a:rPr lang="de-DE" sz="1600" dirty="0" err="1">
                <a:solidFill>
                  <a:srgbClr val="002060"/>
                </a:solidFill>
              </a:rPr>
              <a:t>by</a:t>
            </a:r>
            <a:r>
              <a:rPr lang="de-DE" sz="1600" dirty="0">
                <a:solidFill>
                  <a:srgbClr val="002060"/>
                </a:solidFill>
              </a:rPr>
              <a:t> </a:t>
            </a:r>
            <a:r>
              <a:rPr lang="de-DE" sz="1600" dirty="0" err="1">
                <a:solidFill>
                  <a:srgbClr val="002060"/>
                </a:solidFill>
              </a:rPr>
              <a:t>assigning</a:t>
            </a:r>
            <a:r>
              <a:rPr lang="de-DE" sz="1600" dirty="0">
                <a:solidFill>
                  <a:srgbClr val="002060"/>
                </a:solidFill>
              </a:rPr>
              <a:t> </a:t>
            </a:r>
            <a:r>
              <a:rPr lang="de-DE" sz="1600" dirty="0" err="1">
                <a:solidFill>
                  <a:srgbClr val="002060"/>
                </a:solidFill>
              </a:rPr>
              <a:t>them</a:t>
            </a:r>
            <a:r>
              <a:rPr lang="de-DE" sz="1600" dirty="0">
                <a:solidFill>
                  <a:srgbClr val="002060"/>
                </a:solidFill>
              </a:rPr>
              <a:t> </a:t>
            </a:r>
            <a:r>
              <a:rPr lang="de-DE" sz="1600" dirty="0" err="1">
                <a:solidFill>
                  <a:srgbClr val="002060"/>
                </a:solidFill>
              </a:rPr>
              <a:t>one</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values</a:t>
            </a:r>
            <a:r>
              <a:rPr lang="de-DE" sz="1600" dirty="0">
                <a:solidFill>
                  <a:srgbClr val="002060"/>
                </a:solidFill>
              </a:rPr>
              <a:t>“ „---“, „Bronze Customer“, „</a:t>
            </a:r>
            <a:r>
              <a:rPr lang="de-DE" sz="1600" dirty="0" err="1">
                <a:solidFill>
                  <a:srgbClr val="002060"/>
                </a:solidFill>
              </a:rPr>
              <a:t>Silver</a:t>
            </a:r>
            <a:r>
              <a:rPr lang="de-DE" sz="1600" dirty="0">
                <a:solidFill>
                  <a:srgbClr val="002060"/>
                </a:solidFill>
              </a:rPr>
              <a:t> Customer“ </a:t>
            </a:r>
            <a:r>
              <a:rPr lang="de-DE" sz="1600" dirty="0" err="1">
                <a:solidFill>
                  <a:srgbClr val="002060"/>
                </a:solidFill>
              </a:rPr>
              <a:t>or</a:t>
            </a:r>
            <a:r>
              <a:rPr lang="de-DE" sz="1600" dirty="0">
                <a:solidFill>
                  <a:srgbClr val="002060"/>
                </a:solidFill>
              </a:rPr>
              <a:t> „Gold Customer“. An Action „</a:t>
            </a:r>
            <a:r>
              <a:rPr lang="de-DE" sz="1600" dirty="0" err="1">
                <a:solidFill>
                  <a:srgbClr val="002060"/>
                </a:solidFill>
              </a:rPr>
              <a:t>Suggest</a:t>
            </a:r>
            <a:r>
              <a:rPr lang="de-DE" sz="1600" dirty="0">
                <a:solidFill>
                  <a:srgbClr val="002060"/>
                </a:solidFill>
              </a:rPr>
              <a:t> Salutation“ in </a:t>
            </a:r>
            <a:r>
              <a:rPr lang="de-DE" sz="1600" dirty="0" err="1">
                <a:solidFill>
                  <a:srgbClr val="002060"/>
                </a:solidFill>
              </a:rPr>
              <a:t>the</a:t>
            </a:r>
            <a:r>
              <a:rPr lang="de-DE" sz="1600" dirty="0">
                <a:solidFill>
                  <a:srgbClr val="002060"/>
                </a:solidFill>
              </a:rPr>
              <a:t> Customer Action Group </a:t>
            </a:r>
            <a:r>
              <a:rPr lang="de-DE" sz="1600" dirty="0" err="1">
                <a:solidFill>
                  <a:srgbClr val="002060"/>
                </a:solidFill>
              </a:rPr>
              <a:t>shall</a:t>
            </a:r>
            <a:r>
              <a:rPr lang="de-DE" sz="1600" dirty="0">
                <a:solidFill>
                  <a:srgbClr val="002060"/>
                </a:solidFill>
              </a:rPr>
              <a:t> </a:t>
            </a:r>
            <a:r>
              <a:rPr lang="de-DE" sz="1600" dirty="0" err="1">
                <a:solidFill>
                  <a:srgbClr val="002060"/>
                </a:solidFill>
              </a:rPr>
              <a:t>suggest</a:t>
            </a:r>
            <a:r>
              <a:rPr lang="de-DE" sz="1600" dirty="0">
                <a:solidFill>
                  <a:srgbClr val="002060"/>
                </a:solidFill>
              </a:rPr>
              <a:t> a </a:t>
            </a:r>
            <a:r>
              <a:rPr lang="de-DE" sz="1600" dirty="0" err="1">
                <a:solidFill>
                  <a:srgbClr val="002060"/>
                </a:solidFill>
              </a:rPr>
              <a:t>salutation</a:t>
            </a:r>
            <a:r>
              <a:rPr lang="de-DE" sz="1600" dirty="0">
                <a:solidFill>
                  <a:srgbClr val="002060"/>
                </a:solidFill>
              </a:rPr>
              <a:t> </a:t>
            </a:r>
            <a:r>
              <a:rPr lang="de-DE" sz="1600" dirty="0" err="1">
                <a:solidFill>
                  <a:srgbClr val="002060"/>
                </a:solidFill>
              </a:rPr>
              <a:t>depending</a:t>
            </a:r>
            <a:r>
              <a:rPr lang="de-DE" sz="1600" dirty="0">
                <a:solidFill>
                  <a:srgbClr val="002060"/>
                </a:solidFill>
              </a:rPr>
              <a:t> on </a:t>
            </a:r>
            <a:r>
              <a:rPr lang="de-DE" sz="1600" dirty="0" err="1">
                <a:solidFill>
                  <a:srgbClr val="002060"/>
                </a:solidFill>
              </a:rPr>
              <a:t>the</a:t>
            </a:r>
            <a:r>
              <a:rPr lang="de-DE" sz="1600" dirty="0">
                <a:solidFill>
                  <a:srgbClr val="002060"/>
                </a:solidFill>
              </a:rPr>
              <a:t> </a:t>
            </a:r>
            <a:r>
              <a:rPr lang="de-DE" sz="1600" dirty="0" err="1">
                <a:solidFill>
                  <a:srgbClr val="002060"/>
                </a:solidFill>
              </a:rPr>
              <a:t>particular</a:t>
            </a:r>
            <a:r>
              <a:rPr lang="de-DE" sz="1600" dirty="0">
                <a:solidFill>
                  <a:srgbClr val="002060"/>
                </a:solidFill>
              </a:rPr>
              <a:t> </a:t>
            </a:r>
            <a:r>
              <a:rPr lang="de-DE" sz="1600" dirty="0" err="1">
                <a:solidFill>
                  <a:srgbClr val="002060"/>
                </a:solidFill>
              </a:rPr>
              <a:t>classification</a:t>
            </a:r>
            <a:r>
              <a:rPr lang="de-DE" sz="1600" dirty="0">
                <a:solidFill>
                  <a:srgbClr val="002060"/>
                </a:solidFill>
              </a:rPr>
              <a:t>. The Action </a:t>
            </a:r>
            <a:r>
              <a:rPr lang="de-DE" sz="1600" dirty="0" err="1">
                <a:solidFill>
                  <a:srgbClr val="002060"/>
                </a:solidFill>
              </a:rPr>
              <a:t>starts</a:t>
            </a:r>
            <a:r>
              <a:rPr lang="de-DE" sz="1600" dirty="0">
                <a:solidFill>
                  <a:srgbClr val="002060"/>
                </a:solidFill>
              </a:rPr>
              <a:t> a </a:t>
            </a:r>
            <a:r>
              <a:rPr lang="de-DE" sz="1600" dirty="0" err="1">
                <a:solidFill>
                  <a:srgbClr val="002060"/>
                </a:solidFill>
              </a:rPr>
              <a:t>respective</a:t>
            </a:r>
            <a:r>
              <a:rPr lang="de-DE" sz="1600" dirty="0">
                <a:solidFill>
                  <a:srgbClr val="002060"/>
                </a:solidFill>
              </a:rPr>
              <a:t> </a:t>
            </a:r>
            <a:r>
              <a:rPr lang="de-DE" sz="1600" dirty="0" err="1">
                <a:solidFill>
                  <a:srgbClr val="002060"/>
                </a:solidFill>
              </a:rPr>
              <a:t>message</a:t>
            </a:r>
            <a:r>
              <a:rPr lang="de-DE" sz="1600" dirty="0">
                <a:solidFill>
                  <a:srgbClr val="002060"/>
                </a:solidFill>
              </a:rPr>
              <a:t> „Hello &lt;</a:t>
            </a:r>
            <a:r>
              <a:rPr lang="de-DE" sz="1600" dirty="0" err="1">
                <a:solidFill>
                  <a:srgbClr val="002060"/>
                </a:solidFill>
              </a:rPr>
              <a:t>name</a:t>
            </a:r>
            <a:r>
              <a:rPr lang="de-DE" sz="1600" dirty="0">
                <a:solidFill>
                  <a:srgbClr val="002060"/>
                </a:solidFill>
              </a:rPr>
              <a:t>&gt;“, „Dear </a:t>
            </a:r>
            <a:r>
              <a:rPr lang="de-DE" sz="1600" dirty="0" err="1">
                <a:solidFill>
                  <a:srgbClr val="002060"/>
                </a:solidFill>
              </a:rPr>
              <a:t>bronze</a:t>
            </a:r>
            <a:r>
              <a:rPr lang="de-DE" sz="1600" dirty="0">
                <a:solidFill>
                  <a:srgbClr val="002060"/>
                </a:solidFill>
              </a:rPr>
              <a:t> &lt;Name&gt;“, „Dear </a:t>
            </a:r>
            <a:r>
              <a:rPr lang="de-DE" sz="1600" dirty="0" err="1">
                <a:solidFill>
                  <a:srgbClr val="002060"/>
                </a:solidFill>
              </a:rPr>
              <a:t>silver</a:t>
            </a:r>
            <a:r>
              <a:rPr lang="de-DE" sz="1600" dirty="0">
                <a:solidFill>
                  <a:srgbClr val="002060"/>
                </a:solidFill>
              </a:rPr>
              <a:t> &lt;</a:t>
            </a:r>
            <a:r>
              <a:rPr lang="de-DE" sz="1600" dirty="0" err="1">
                <a:solidFill>
                  <a:srgbClr val="002060"/>
                </a:solidFill>
              </a:rPr>
              <a:t>name</a:t>
            </a:r>
            <a:r>
              <a:rPr lang="de-DE" sz="1600" dirty="0">
                <a:solidFill>
                  <a:srgbClr val="002060"/>
                </a:solidFill>
              </a:rPr>
              <a:t>&gt;“ </a:t>
            </a:r>
            <a:r>
              <a:rPr lang="de-DE" sz="1600" dirty="0" err="1">
                <a:solidFill>
                  <a:srgbClr val="002060"/>
                </a:solidFill>
              </a:rPr>
              <a:t>or</a:t>
            </a:r>
            <a:r>
              <a:rPr lang="de-DE" sz="1600" dirty="0">
                <a:solidFill>
                  <a:srgbClr val="002060"/>
                </a:solidFill>
              </a:rPr>
              <a:t> „Dear </a:t>
            </a:r>
            <a:r>
              <a:rPr lang="de-DE" sz="1600" dirty="0" err="1">
                <a:solidFill>
                  <a:srgbClr val="002060"/>
                </a:solidFill>
              </a:rPr>
              <a:t>most</a:t>
            </a:r>
            <a:r>
              <a:rPr lang="de-DE" sz="1600" dirty="0">
                <a:solidFill>
                  <a:srgbClr val="002060"/>
                </a:solidFill>
              </a:rPr>
              <a:t> </a:t>
            </a:r>
            <a:r>
              <a:rPr lang="de-DE" sz="1600" dirty="0" err="1">
                <a:solidFill>
                  <a:srgbClr val="002060"/>
                </a:solidFill>
              </a:rPr>
              <a:t>revered</a:t>
            </a:r>
            <a:r>
              <a:rPr lang="de-DE" sz="1600" dirty="0">
                <a:solidFill>
                  <a:srgbClr val="002060"/>
                </a:solidFill>
              </a:rPr>
              <a:t> </a:t>
            </a:r>
            <a:r>
              <a:rPr lang="de-DE" sz="1600" dirty="0" err="1">
                <a:solidFill>
                  <a:srgbClr val="002060"/>
                </a:solidFill>
              </a:rPr>
              <a:t>gold</a:t>
            </a:r>
            <a:r>
              <a:rPr lang="de-DE" sz="1600" dirty="0">
                <a:solidFill>
                  <a:srgbClr val="002060"/>
                </a:solidFill>
              </a:rPr>
              <a:t> &lt;</a:t>
            </a:r>
            <a:r>
              <a:rPr lang="de-DE" sz="1600" dirty="0" err="1">
                <a:solidFill>
                  <a:srgbClr val="002060"/>
                </a:solidFill>
              </a:rPr>
              <a:t>name</a:t>
            </a:r>
            <a:r>
              <a:rPr lang="de-DE" sz="1600" dirty="0">
                <a:solidFill>
                  <a:srgbClr val="002060"/>
                </a:solidFill>
              </a:rPr>
              <a:t>&gt;“.</a:t>
            </a:r>
            <a:endParaRPr lang="en-GB" sz="1600" dirty="0">
              <a:solidFill>
                <a:srgbClr val="002060"/>
              </a:solidFill>
            </a:endParaRPr>
          </a:p>
        </p:txBody>
      </p:sp>
      <p:pic>
        <p:nvPicPr>
          <p:cNvPr id="2" name="Grafik 1">
            <a:extLst>
              <a:ext uri="{FF2B5EF4-FFF2-40B4-BE49-F238E27FC236}">
                <a16:creationId xmlns:a16="http://schemas.microsoft.com/office/drawing/2014/main" id="{31204795-CDCA-4AEB-B812-FB4B09C8CB70}"/>
              </a:ext>
            </a:extLst>
          </p:cNvPr>
          <p:cNvPicPr>
            <a:picLocks noChangeAspect="1"/>
          </p:cNvPicPr>
          <p:nvPr/>
        </p:nvPicPr>
        <p:blipFill>
          <a:blip r:embed="rId4"/>
          <a:stretch>
            <a:fillRect/>
          </a:stretch>
        </p:blipFill>
        <p:spPr>
          <a:xfrm>
            <a:off x="8508147" y="2502859"/>
            <a:ext cx="2587436" cy="4213324"/>
          </a:xfrm>
          <a:prstGeom prst="rect">
            <a:avLst/>
          </a:prstGeom>
        </p:spPr>
      </p:pic>
      <p:cxnSp>
        <p:nvCxnSpPr>
          <p:cNvPr id="6" name="Verbinder: gewinkelt 5">
            <a:extLst>
              <a:ext uri="{FF2B5EF4-FFF2-40B4-BE49-F238E27FC236}">
                <a16:creationId xmlns:a16="http://schemas.microsoft.com/office/drawing/2014/main" id="{6D16B324-658B-4228-9B4B-49186231FC04}"/>
              </a:ext>
            </a:extLst>
          </p:cNvPr>
          <p:cNvCxnSpPr>
            <a:cxnSpLocks/>
            <a:stCxn id="58" idx="3"/>
            <a:endCxn id="2" idx="0"/>
          </p:cNvCxnSpPr>
          <p:nvPr/>
        </p:nvCxnSpPr>
        <p:spPr>
          <a:xfrm flipV="1">
            <a:off x="7587047" y="2502859"/>
            <a:ext cx="2214818" cy="2034686"/>
          </a:xfrm>
          <a:prstGeom prst="bentConnector4">
            <a:avLst>
              <a:gd name="adj1" fmla="val 20794"/>
              <a:gd name="adj2" fmla="val 111235"/>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12" name="Pfeil: nach unten 11">
            <a:extLst>
              <a:ext uri="{FF2B5EF4-FFF2-40B4-BE49-F238E27FC236}">
                <a16:creationId xmlns:a16="http://schemas.microsoft.com/office/drawing/2014/main" id="{26D451C8-C0A0-4ED0-94AC-730ACCA32188}"/>
              </a:ext>
            </a:extLst>
          </p:cNvPr>
          <p:cNvSpPr/>
          <p:nvPr/>
        </p:nvSpPr>
        <p:spPr>
          <a:xfrm>
            <a:off x="232385" y="5651204"/>
            <a:ext cx="3876671"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Continuation</a:t>
            </a:r>
            <a:endParaRPr lang="en-GB" dirty="0">
              <a:solidFill>
                <a:srgbClr val="04276E"/>
              </a:solidFill>
            </a:endParaRPr>
          </a:p>
        </p:txBody>
      </p:sp>
    </p:spTree>
    <p:extLst>
      <p:ext uri="{BB962C8B-B14F-4D97-AF65-F5344CB8AC3E}">
        <p14:creationId xmlns:p14="http://schemas.microsoft.com/office/powerpoint/2010/main" val="825846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16 | Customer Classification, </a:t>
            </a:r>
            <a:r>
              <a:rPr lang="de-DE" dirty="0" err="1"/>
              <a:t>Enums</a:t>
            </a:r>
            <a:r>
              <a:rPr lang="de-DE" dirty="0"/>
              <a:t> </a:t>
            </a:r>
            <a:r>
              <a:rPr lang="de-DE" dirty="0" err="1"/>
              <a:t>continued</a:t>
            </a:r>
            <a:r>
              <a:rPr lang="de-DE" dirty="0"/>
              <a:t> 1</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63</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42" name="Rechteck 41">
            <a:extLst>
              <a:ext uri="{FF2B5EF4-FFF2-40B4-BE49-F238E27FC236}">
                <a16:creationId xmlns:a16="http://schemas.microsoft.com/office/drawing/2014/main" id="{6DF3A966-25D0-4E58-AADE-CBF1436ECAAB}"/>
              </a:ext>
            </a:extLst>
          </p:cNvPr>
          <p:cNvSpPr/>
          <p:nvPr/>
        </p:nvSpPr>
        <p:spPr>
          <a:xfrm>
            <a:off x="364976" y="5981829"/>
            <a:ext cx="362144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57" name="Rechteck 56">
            <a:extLst>
              <a:ext uri="{FF2B5EF4-FFF2-40B4-BE49-F238E27FC236}">
                <a16:creationId xmlns:a16="http://schemas.microsoft.com/office/drawing/2014/main" id="{F2DC19F1-6F94-4B2D-9472-6F530CCA37A1}"/>
              </a:ext>
            </a:extLst>
          </p:cNvPr>
          <p:cNvSpPr/>
          <p:nvPr/>
        </p:nvSpPr>
        <p:spPr>
          <a:xfrm>
            <a:off x="359998" y="243093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sp>
        <p:nvSpPr>
          <p:cNvPr id="58" name="Rechteck 57">
            <a:extLst>
              <a:ext uri="{FF2B5EF4-FFF2-40B4-BE49-F238E27FC236}">
                <a16:creationId xmlns:a16="http://schemas.microsoft.com/office/drawing/2014/main" id="{0D191804-822F-4072-A484-4E06C7820D96}"/>
              </a:ext>
            </a:extLst>
          </p:cNvPr>
          <p:cNvSpPr/>
          <p:nvPr/>
        </p:nvSpPr>
        <p:spPr>
          <a:xfrm>
            <a:off x="5399855" y="2430932"/>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sp>
        <p:nvSpPr>
          <p:cNvPr id="60" name="Rechteck 59">
            <a:extLst>
              <a:ext uri="{FF2B5EF4-FFF2-40B4-BE49-F238E27FC236}">
                <a16:creationId xmlns:a16="http://schemas.microsoft.com/office/drawing/2014/main" id="{4EDE893A-72B2-4302-B358-EE2825EB16ED}"/>
              </a:ext>
            </a:extLst>
          </p:cNvPr>
          <p:cNvSpPr/>
          <p:nvPr/>
        </p:nvSpPr>
        <p:spPr>
          <a:xfrm>
            <a:off x="5399855" y="3023864"/>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a:t>
            </a:r>
            <a:r>
              <a:rPr lang="de-DE" sz="1200" dirty="0" err="1">
                <a:solidFill>
                  <a:srgbClr val="04276E"/>
                </a:solidFill>
              </a:rPr>
              <a:t>Enum</a:t>
            </a:r>
            <a:r>
              <a:rPr lang="de-DE" sz="1200" dirty="0">
                <a:solidFill>
                  <a:srgbClr val="04276E"/>
                </a:solidFill>
              </a:rPr>
              <a:t> </a:t>
            </a:r>
            <a:r>
              <a:rPr lang="de-DE" sz="1200" dirty="0" err="1">
                <a:solidFill>
                  <a:srgbClr val="04276E"/>
                </a:solidFill>
              </a:rPr>
              <a:t>Object</a:t>
            </a:r>
            <a:endParaRPr lang="de-DE" sz="1200" i="1" dirty="0">
              <a:solidFill>
                <a:srgbClr val="04276E"/>
              </a:solidFill>
            </a:endParaRPr>
          </a:p>
        </p:txBody>
      </p:sp>
      <p:cxnSp>
        <p:nvCxnSpPr>
          <p:cNvPr id="61" name="Gerade Verbindung mit Pfeil 60">
            <a:extLst>
              <a:ext uri="{FF2B5EF4-FFF2-40B4-BE49-F238E27FC236}">
                <a16:creationId xmlns:a16="http://schemas.microsoft.com/office/drawing/2014/main" id="{30F95B72-F3D7-4C76-9ACA-4CC9D3182110}"/>
              </a:ext>
            </a:extLst>
          </p:cNvPr>
          <p:cNvCxnSpPr>
            <a:cxnSpLocks/>
            <a:stCxn id="57" idx="3"/>
            <a:endCxn id="58" idx="1"/>
          </p:cNvCxnSpPr>
          <p:nvPr/>
        </p:nvCxnSpPr>
        <p:spPr>
          <a:xfrm>
            <a:off x="3981444" y="2613495"/>
            <a:ext cx="1418411"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2FDE822F-094D-45FF-B3E7-C1675CA080BF}"/>
              </a:ext>
            </a:extLst>
          </p:cNvPr>
          <p:cNvCxnSpPr>
            <a:cxnSpLocks/>
            <a:stCxn id="58" idx="2"/>
            <a:endCxn id="60" idx="0"/>
          </p:cNvCxnSpPr>
          <p:nvPr/>
        </p:nvCxnSpPr>
        <p:spPr>
          <a:xfrm>
            <a:off x="6898264" y="2796057"/>
            <a:ext cx="0" cy="2278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23495B7A-BDBB-4DC7-BFE7-759A5D052D80}"/>
              </a:ext>
            </a:extLst>
          </p:cNvPr>
          <p:cNvCxnSpPr>
            <a:cxnSpLocks/>
            <a:endCxn id="57" idx="0"/>
          </p:cNvCxnSpPr>
          <p:nvPr/>
        </p:nvCxnSpPr>
        <p:spPr>
          <a:xfrm flipH="1">
            <a:off x="2170721" y="1564239"/>
            <a:ext cx="1" cy="86669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Verbinder: gewinkelt 66">
            <a:extLst>
              <a:ext uri="{FF2B5EF4-FFF2-40B4-BE49-F238E27FC236}">
                <a16:creationId xmlns:a16="http://schemas.microsoft.com/office/drawing/2014/main" id="{E006B3FC-7CD6-4E98-9D02-C1B258FD0905}"/>
              </a:ext>
            </a:extLst>
          </p:cNvPr>
          <p:cNvCxnSpPr>
            <a:cxnSpLocks/>
            <a:stCxn id="60" idx="3"/>
            <a:endCxn id="2" idx="0"/>
          </p:cNvCxnSpPr>
          <p:nvPr/>
        </p:nvCxnSpPr>
        <p:spPr>
          <a:xfrm flipV="1">
            <a:off x="8396672" y="2430932"/>
            <a:ext cx="1787600" cy="775495"/>
          </a:xfrm>
          <a:prstGeom prst="bentConnector4">
            <a:avLst>
              <a:gd name="adj1" fmla="val 10804"/>
              <a:gd name="adj2" fmla="val 129478"/>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70" name="Rechteck 69">
            <a:extLst>
              <a:ext uri="{FF2B5EF4-FFF2-40B4-BE49-F238E27FC236}">
                <a16:creationId xmlns:a16="http://schemas.microsoft.com/office/drawing/2014/main" id="{68354D58-D2B6-42C4-AB89-AAEA92BC4957}"/>
              </a:ext>
            </a:extLst>
          </p:cNvPr>
          <p:cNvSpPr/>
          <p:nvPr/>
        </p:nvSpPr>
        <p:spPr>
          <a:xfrm>
            <a:off x="5314130" y="6194849"/>
            <a:ext cx="1886770" cy="45533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err="1">
                <a:solidFill>
                  <a:srgbClr val="FF0000"/>
                </a:solidFill>
              </a:rPr>
              <a:t>Learn</a:t>
            </a:r>
            <a:r>
              <a:rPr lang="de-DE" sz="1600" dirty="0">
                <a:solidFill>
                  <a:srgbClr val="FF0000"/>
                </a:solidFill>
              </a:rPr>
              <a:t> </a:t>
            </a:r>
            <a:r>
              <a:rPr lang="de-DE" sz="1600" dirty="0" err="1">
                <a:solidFill>
                  <a:srgbClr val="FF0000"/>
                </a:solidFill>
              </a:rPr>
              <a:t>Enum</a:t>
            </a:r>
            <a:r>
              <a:rPr lang="de-DE" sz="1600" dirty="0">
                <a:solidFill>
                  <a:srgbClr val="FF0000"/>
                </a:solidFill>
              </a:rPr>
              <a:t> Syntax</a:t>
            </a:r>
          </a:p>
        </p:txBody>
      </p:sp>
      <p:sp>
        <p:nvSpPr>
          <p:cNvPr id="71" name="Rechteck 70">
            <a:extLst>
              <a:ext uri="{FF2B5EF4-FFF2-40B4-BE49-F238E27FC236}">
                <a16:creationId xmlns:a16="http://schemas.microsoft.com/office/drawing/2014/main" id="{5C7783D4-2020-4E30-8F9E-411874B60FED}"/>
              </a:ext>
            </a:extLst>
          </p:cNvPr>
          <p:cNvSpPr/>
          <p:nvPr/>
        </p:nvSpPr>
        <p:spPr>
          <a:xfrm>
            <a:off x="359999" y="828101"/>
            <a:ext cx="9915213" cy="12741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GAP-AL-006: Customer Classification</a:t>
            </a:r>
            <a:r>
              <a:rPr lang="de-DE" sz="1600" dirty="0">
                <a:solidFill>
                  <a:srgbClr val="002060"/>
                </a:solidFill>
              </a:rPr>
              <a:t> </a:t>
            </a:r>
          </a:p>
          <a:p>
            <a:r>
              <a:rPr lang="de-DE" sz="1600" dirty="0" err="1">
                <a:solidFill>
                  <a:srgbClr val="002060"/>
                </a:solidFill>
              </a:rPr>
              <a:t>It</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possible </a:t>
            </a:r>
            <a:r>
              <a:rPr lang="de-DE" sz="1600" dirty="0" err="1">
                <a:solidFill>
                  <a:srgbClr val="002060"/>
                </a:solidFill>
              </a:rPr>
              <a:t>to</a:t>
            </a:r>
            <a:r>
              <a:rPr lang="de-DE" sz="1600" dirty="0">
                <a:solidFill>
                  <a:srgbClr val="002060"/>
                </a:solidFill>
              </a:rPr>
              <a:t> </a:t>
            </a:r>
            <a:r>
              <a:rPr lang="de-DE" sz="1600" dirty="0" err="1">
                <a:solidFill>
                  <a:srgbClr val="002060"/>
                </a:solidFill>
              </a:rPr>
              <a:t>setup</a:t>
            </a:r>
            <a:r>
              <a:rPr lang="de-DE" sz="1600" dirty="0">
                <a:solidFill>
                  <a:srgbClr val="002060"/>
                </a:solidFill>
              </a:rPr>
              <a:t> a </a:t>
            </a:r>
            <a:r>
              <a:rPr lang="de-DE" sz="1600" dirty="0" err="1">
                <a:solidFill>
                  <a:srgbClr val="002060"/>
                </a:solidFill>
              </a:rPr>
              <a:t>classification</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customers</a:t>
            </a:r>
            <a:r>
              <a:rPr lang="de-DE" sz="1600" dirty="0">
                <a:solidFill>
                  <a:srgbClr val="002060"/>
                </a:solidFill>
              </a:rPr>
              <a:t> </a:t>
            </a:r>
            <a:r>
              <a:rPr lang="de-DE" sz="1600" dirty="0" err="1">
                <a:solidFill>
                  <a:srgbClr val="002060"/>
                </a:solidFill>
              </a:rPr>
              <a:t>by</a:t>
            </a:r>
            <a:r>
              <a:rPr lang="de-DE" sz="1600" dirty="0">
                <a:solidFill>
                  <a:srgbClr val="002060"/>
                </a:solidFill>
              </a:rPr>
              <a:t> </a:t>
            </a:r>
            <a:r>
              <a:rPr lang="de-DE" sz="1600" dirty="0" err="1">
                <a:solidFill>
                  <a:srgbClr val="002060"/>
                </a:solidFill>
              </a:rPr>
              <a:t>assigning</a:t>
            </a:r>
            <a:r>
              <a:rPr lang="de-DE" sz="1600" dirty="0">
                <a:solidFill>
                  <a:srgbClr val="002060"/>
                </a:solidFill>
              </a:rPr>
              <a:t> </a:t>
            </a:r>
            <a:r>
              <a:rPr lang="de-DE" sz="1600" dirty="0" err="1">
                <a:solidFill>
                  <a:srgbClr val="002060"/>
                </a:solidFill>
              </a:rPr>
              <a:t>them</a:t>
            </a:r>
            <a:r>
              <a:rPr lang="de-DE" sz="1600" dirty="0">
                <a:solidFill>
                  <a:srgbClr val="002060"/>
                </a:solidFill>
              </a:rPr>
              <a:t> </a:t>
            </a:r>
            <a:r>
              <a:rPr lang="de-DE" sz="1600" dirty="0" err="1">
                <a:solidFill>
                  <a:srgbClr val="002060"/>
                </a:solidFill>
              </a:rPr>
              <a:t>one</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values</a:t>
            </a:r>
            <a:r>
              <a:rPr lang="de-DE" sz="1600" dirty="0">
                <a:solidFill>
                  <a:srgbClr val="002060"/>
                </a:solidFill>
              </a:rPr>
              <a:t>“ „---“, „Bronze Customer“, „</a:t>
            </a:r>
            <a:r>
              <a:rPr lang="de-DE" sz="1600" dirty="0" err="1">
                <a:solidFill>
                  <a:srgbClr val="002060"/>
                </a:solidFill>
              </a:rPr>
              <a:t>Silver</a:t>
            </a:r>
            <a:r>
              <a:rPr lang="de-DE" sz="1600" dirty="0">
                <a:solidFill>
                  <a:srgbClr val="002060"/>
                </a:solidFill>
              </a:rPr>
              <a:t> Customer“ </a:t>
            </a:r>
            <a:r>
              <a:rPr lang="de-DE" sz="1600" dirty="0" err="1">
                <a:solidFill>
                  <a:srgbClr val="002060"/>
                </a:solidFill>
              </a:rPr>
              <a:t>or</a:t>
            </a:r>
            <a:r>
              <a:rPr lang="de-DE" sz="1600" dirty="0">
                <a:solidFill>
                  <a:srgbClr val="002060"/>
                </a:solidFill>
              </a:rPr>
              <a:t> „Gold Customer“. An Action „</a:t>
            </a:r>
            <a:r>
              <a:rPr lang="de-DE" sz="1600" dirty="0" err="1">
                <a:solidFill>
                  <a:srgbClr val="002060"/>
                </a:solidFill>
              </a:rPr>
              <a:t>Suggest</a:t>
            </a:r>
            <a:r>
              <a:rPr lang="de-DE" sz="1600" dirty="0">
                <a:solidFill>
                  <a:srgbClr val="002060"/>
                </a:solidFill>
              </a:rPr>
              <a:t> Salutation“ in </a:t>
            </a:r>
            <a:r>
              <a:rPr lang="de-DE" sz="1600" dirty="0" err="1">
                <a:solidFill>
                  <a:srgbClr val="002060"/>
                </a:solidFill>
              </a:rPr>
              <a:t>the</a:t>
            </a:r>
            <a:r>
              <a:rPr lang="de-DE" sz="1600" dirty="0">
                <a:solidFill>
                  <a:srgbClr val="002060"/>
                </a:solidFill>
              </a:rPr>
              <a:t> Customer Action Group </a:t>
            </a:r>
            <a:r>
              <a:rPr lang="de-DE" sz="1600" dirty="0" err="1">
                <a:solidFill>
                  <a:srgbClr val="002060"/>
                </a:solidFill>
              </a:rPr>
              <a:t>shall</a:t>
            </a:r>
            <a:r>
              <a:rPr lang="de-DE" sz="1600" dirty="0">
                <a:solidFill>
                  <a:srgbClr val="002060"/>
                </a:solidFill>
              </a:rPr>
              <a:t> </a:t>
            </a:r>
            <a:r>
              <a:rPr lang="de-DE" sz="1600" dirty="0" err="1">
                <a:solidFill>
                  <a:srgbClr val="002060"/>
                </a:solidFill>
              </a:rPr>
              <a:t>suggest</a:t>
            </a:r>
            <a:r>
              <a:rPr lang="de-DE" sz="1600" dirty="0">
                <a:solidFill>
                  <a:srgbClr val="002060"/>
                </a:solidFill>
              </a:rPr>
              <a:t> a </a:t>
            </a:r>
            <a:r>
              <a:rPr lang="de-DE" sz="1600" dirty="0" err="1">
                <a:solidFill>
                  <a:srgbClr val="002060"/>
                </a:solidFill>
              </a:rPr>
              <a:t>salutation</a:t>
            </a:r>
            <a:r>
              <a:rPr lang="de-DE" sz="1600" dirty="0">
                <a:solidFill>
                  <a:srgbClr val="002060"/>
                </a:solidFill>
              </a:rPr>
              <a:t> </a:t>
            </a:r>
            <a:r>
              <a:rPr lang="de-DE" sz="1600" dirty="0" err="1">
                <a:solidFill>
                  <a:srgbClr val="002060"/>
                </a:solidFill>
              </a:rPr>
              <a:t>depending</a:t>
            </a:r>
            <a:r>
              <a:rPr lang="de-DE" sz="1600" dirty="0">
                <a:solidFill>
                  <a:srgbClr val="002060"/>
                </a:solidFill>
              </a:rPr>
              <a:t> on </a:t>
            </a:r>
            <a:r>
              <a:rPr lang="de-DE" sz="1600" dirty="0" err="1">
                <a:solidFill>
                  <a:srgbClr val="002060"/>
                </a:solidFill>
              </a:rPr>
              <a:t>the</a:t>
            </a:r>
            <a:r>
              <a:rPr lang="de-DE" sz="1600" dirty="0">
                <a:solidFill>
                  <a:srgbClr val="002060"/>
                </a:solidFill>
              </a:rPr>
              <a:t> </a:t>
            </a:r>
            <a:r>
              <a:rPr lang="de-DE" sz="1600" dirty="0" err="1">
                <a:solidFill>
                  <a:srgbClr val="002060"/>
                </a:solidFill>
              </a:rPr>
              <a:t>particular</a:t>
            </a:r>
            <a:r>
              <a:rPr lang="de-DE" sz="1600" dirty="0">
                <a:solidFill>
                  <a:srgbClr val="002060"/>
                </a:solidFill>
              </a:rPr>
              <a:t> </a:t>
            </a:r>
            <a:r>
              <a:rPr lang="de-DE" sz="1600" dirty="0" err="1">
                <a:solidFill>
                  <a:srgbClr val="002060"/>
                </a:solidFill>
              </a:rPr>
              <a:t>classification</a:t>
            </a:r>
            <a:r>
              <a:rPr lang="de-DE" sz="1600" dirty="0">
                <a:solidFill>
                  <a:srgbClr val="002060"/>
                </a:solidFill>
              </a:rPr>
              <a:t>. The Action </a:t>
            </a:r>
            <a:r>
              <a:rPr lang="de-DE" sz="1600" dirty="0" err="1">
                <a:solidFill>
                  <a:srgbClr val="002060"/>
                </a:solidFill>
              </a:rPr>
              <a:t>starts</a:t>
            </a:r>
            <a:r>
              <a:rPr lang="de-DE" sz="1600" dirty="0">
                <a:solidFill>
                  <a:srgbClr val="002060"/>
                </a:solidFill>
              </a:rPr>
              <a:t> a </a:t>
            </a:r>
            <a:r>
              <a:rPr lang="de-DE" sz="1600" dirty="0" err="1">
                <a:solidFill>
                  <a:srgbClr val="002060"/>
                </a:solidFill>
              </a:rPr>
              <a:t>respective</a:t>
            </a:r>
            <a:r>
              <a:rPr lang="de-DE" sz="1600" dirty="0">
                <a:solidFill>
                  <a:srgbClr val="002060"/>
                </a:solidFill>
              </a:rPr>
              <a:t> </a:t>
            </a:r>
            <a:r>
              <a:rPr lang="de-DE" sz="1600" dirty="0" err="1">
                <a:solidFill>
                  <a:srgbClr val="002060"/>
                </a:solidFill>
              </a:rPr>
              <a:t>message</a:t>
            </a:r>
            <a:r>
              <a:rPr lang="de-DE" sz="1600" dirty="0">
                <a:solidFill>
                  <a:srgbClr val="002060"/>
                </a:solidFill>
              </a:rPr>
              <a:t> „Hello &lt;</a:t>
            </a:r>
            <a:r>
              <a:rPr lang="de-DE" sz="1600" dirty="0" err="1">
                <a:solidFill>
                  <a:srgbClr val="002060"/>
                </a:solidFill>
              </a:rPr>
              <a:t>name</a:t>
            </a:r>
            <a:r>
              <a:rPr lang="de-DE" sz="1600" dirty="0">
                <a:solidFill>
                  <a:srgbClr val="002060"/>
                </a:solidFill>
              </a:rPr>
              <a:t>&gt;“, „Dear </a:t>
            </a:r>
            <a:r>
              <a:rPr lang="de-DE" sz="1600" dirty="0" err="1">
                <a:solidFill>
                  <a:srgbClr val="002060"/>
                </a:solidFill>
              </a:rPr>
              <a:t>bronze</a:t>
            </a:r>
            <a:r>
              <a:rPr lang="de-DE" sz="1600" dirty="0">
                <a:solidFill>
                  <a:srgbClr val="002060"/>
                </a:solidFill>
              </a:rPr>
              <a:t> &lt;Name&gt;“, „Dear </a:t>
            </a:r>
            <a:r>
              <a:rPr lang="de-DE" sz="1600" dirty="0" err="1">
                <a:solidFill>
                  <a:srgbClr val="002060"/>
                </a:solidFill>
              </a:rPr>
              <a:t>silver</a:t>
            </a:r>
            <a:r>
              <a:rPr lang="de-DE" sz="1600" dirty="0">
                <a:solidFill>
                  <a:srgbClr val="002060"/>
                </a:solidFill>
              </a:rPr>
              <a:t> &lt;</a:t>
            </a:r>
            <a:r>
              <a:rPr lang="de-DE" sz="1600" dirty="0" err="1">
                <a:solidFill>
                  <a:srgbClr val="002060"/>
                </a:solidFill>
              </a:rPr>
              <a:t>name</a:t>
            </a:r>
            <a:r>
              <a:rPr lang="de-DE" sz="1600" dirty="0">
                <a:solidFill>
                  <a:srgbClr val="002060"/>
                </a:solidFill>
              </a:rPr>
              <a:t>&gt;“ </a:t>
            </a:r>
            <a:r>
              <a:rPr lang="de-DE" sz="1600" dirty="0" err="1">
                <a:solidFill>
                  <a:srgbClr val="002060"/>
                </a:solidFill>
              </a:rPr>
              <a:t>or</a:t>
            </a:r>
            <a:r>
              <a:rPr lang="de-DE" sz="1600" dirty="0">
                <a:solidFill>
                  <a:srgbClr val="002060"/>
                </a:solidFill>
              </a:rPr>
              <a:t> „Dear </a:t>
            </a:r>
            <a:r>
              <a:rPr lang="de-DE" sz="1600" dirty="0" err="1">
                <a:solidFill>
                  <a:srgbClr val="002060"/>
                </a:solidFill>
              </a:rPr>
              <a:t>most</a:t>
            </a:r>
            <a:r>
              <a:rPr lang="de-DE" sz="1600" dirty="0">
                <a:solidFill>
                  <a:srgbClr val="002060"/>
                </a:solidFill>
              </a:rPr>
              <a:t> </a:t>
            </a:r>
            <a:r>
              <a:rPr lang="de-DE" sz="1600" dirty="0" err="1">
                <a:solidFill>
                  <a:srgbClr val="002060"/>
                </a:solidFill>
              </a:rPr>
              <a:t>revered</a:t>
            </a:r>
            <a:r>
              <a:rPr lang="de-DE" sz="1600" dirty="0">
                <a:solidFill>
                  <a:srgbClr val="002060"/>
                </a:solidFill>
              </a:rPr>
              <a:t> </a:t>
            </a:r>
            <a:r>
              <a:rPr lang="de-DE" sz="1600" dirty="0" err="1">
                <a:solidFill>
                  <a:srgbClr val="002060"/>
                </a:solidFill>
              </a:rPr>
              <a:t>gold</a:t>
            </a:r>
            <a:r>
              <a:rPr lang="de-DE" sz="1600" dirty="0">
                <a:solidFill>
                  <a:srgbClr val="002060"/>
                </a:solidFill>
              </a:rPr>
              <a:t> &lt;</a:t>
            </a:r>
            <a:r>
              <a:rPr lang="de-DE" sz="1600" dirty="0" err="1">
                <a:solidFill>
                  <a:srgbClr val="002060"/>
                </a:solidFill>
              </a:rPr>
              <a:t>name</a:t>
            </a:r>
            <a:r>
              <a:rPr lang="de-DE" sz="1600" dirty="0">
                <a:solidFill>
                  <a:srgbClr val="002060"/>
                </a:solidFill>
              </a:rPr>
              <a:t>&gt;“.</a:t>
            </a:r>
            <a:endParaRPr lang="en-GB" sz="1600" dirty="0">
              <a:solidFill>
                <a:srgbClr val="002060"/>
              </a:solidFill>
            </a:endParaRPr>
          </a:p>
        </p:txBody>
      </p:sp>
      <p:pic>
        <p:nvPicPr>
          <p:cNvPr id="2" name="Grafik 1">
            <a:extLst>
              <a:ext uri="{FF2B5EF4-FFF2-40B4-BE49-F238E27FC236}">
                <a16:creationId xmlns:a16="http://schemas.microsoft.com/office/drawing/2014/main" id="{446FA2F8-02CE-42E5-992B-FB0DB5A01201}"/>
              </a:ext>
            </a:extLst>
          </p:cNvPr>
          <p:cNvPicPr>
            <a:picLocks noChangeAspect="1"/>
          </p:cNvPicPr>
          <p:nvPr/>
        </p:nvPicPr>
        <p:blipFill>
          <a:blip r:embed="rId4"/>
          <a:stretch>
            <a:fillRect/>
          </a:stretch>
        </p:blipFill>
        <p:spPr>
          <a:xfrm>
            <a:off x="8782939" y="2430932"/>
            <a:ext cx="2802666" cy="4305735"/>
          </a:xfrm>
          <a:prstGeom prst="rect">
            <a:avLst/>
          </a:prstGeom>
        </p:spPr>
      </p:pic>
      <p:sp>
        <p:nvSpPr>
          <p:cNvPr id="72" name="Rechteck 71">
            <a:extLst>
              <a:ext uri="{FF2B5EF4-FFF2-40B4-BE49-F238E27FC236}">
                <a16:creationId xmlns:a16="http://schemas.microsoft.com/office/drawing/2014/main" id="{E7100853-F861-4974-89F9-764597D9A60A}"/>
              </a:ext>
            </a:extLst>
          </p:cNvPr>
          <p:cNvSpPr/>
          <p:nvPr/>
        </p:nvSpPr>
        <p:spPr>
          <a:xfrm>
            <a:off x="5399855" y="3674788"/>
            <a:ext cx="2996817" cy="40794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Table Extension </a:t>
            </a:r>
            <a:r>
              <a:rPr lang="de-DE" sz="1200" dirty="0" err="1">
                <a:solidFill>
                  <a:srgbClr val="04276E"/>
                </a:solidFill>
              </a:rPr>
              <a:t>of</a:t>
            </a:r>
            <a:r>
              <a:rPr lang="de-DE" sz="1200" dirty="0">
                <a:solidFill>
                  <a:srgbClr val="04276E"/>
                </a:solidFill>
              </a:rPr>
              <a:t> Customer Table </a:t>
            </a:r>
            <a:r>
              <a:rPr lang="de-DE" sz="1200" dirty="0" err="1">
                <a:solidFill>
                  <a:srgbClr val="04276E"/>
                </a:solidFill>
              </a:rPr>
              <a:t>with</a:t>
            </a:r>
            <a:r>
              <a:rPr lang="de-DE" sz="1200" dirty="0">
                <a:solidFill>
                  <a:srgbClr val="04276E"/>
                </a:solidFill>
              </a:rPr>
              <a:t> </a:t>
            </a:r>
            <a:r>
              <a:rPr lang="de-DE" sz="1200" dirty="0" err="1">
                <a:solidFill>
                  <a:srgbClr val="04276E"/>
                </a:solidFill>
              </a:rPr>
              <a:t>new</a:t>
            </a:r>
            <a:r>
              <a:rPr lang="de-DE" sz="1200" dirty="0">
                <a:solidFill>
                  <a:srgbClr val="04276E"/>
                </a:solidFill>
              </a:rPr>
              <a:t> Classification Field</a:t>
            </a:r>
            <a:endParaRPr lang="de-DE" sz="1200" i="1" dirty="0">
              <a:solidFill>
                <a:srgbClr val="04276E"/>
              </a:solidFill>
            </a:endParaRPr>
          </a:p>
        </p:txBody>
      </p:sp>
      <p:pic>
        <p:nvPicPr>
          <p:cNvPr id="10" name="Grafik 9">
            <a:extLst>
              <a:ext uri="{FF2B5EF4-FFF2-40B4-BE49-F238E27FC236}">
                <a16:creationId xmlns:a16="http://schemas.microsoft.com/office/drawing/2014/main" id="{E8BB0D48-9C1D-4D93-889F-8DB1A134FD53}"/>
              </a:ext>
            </a:extLst>
          </p:cNvPr>
          <p:cNvPicPr>
            <a:picLocks noChangeAspect="1"/>
          </p:cNvPicPr>
          <p:nvPr/>
        </p:nvPicPr>
        <p:blipFill>
          <a:blip r:embed="rId5"/>
          <a:stretch>
            <a:fillRect/>
          </a:stretch>
        </p:blipFill>
        <p:spPr>
          <a:xfrm>
            <a:off x="603801" y="3112404"/>
            <a:ext cx="4548663" cy="2468365"/>
          </a:xfrm>
          <a:prstGeom prst="rect">
            <a:avLst/>
          </a:prstGeom>
        </p:spPr>
      </p:pic>
      <p:cxnSp>
        <p:nvCxnSpPr>
          <p:cNvPr id="73" name="Verbinder: gewinkelt 72">
            <a:extLst>
              <a:ext uri="{FF2B5EF4-FFF2-40B4-BE49-F238E27FC236}">
                <a16:creationId xmlns:a16="http://schemas.microsoft.com/office/drawing/2014/main" id="{DACF8584-209C-4CD5-BDEC-2F5EF7144902}"/>
              </a:ext>
            </a:extLst>
          </p:cNvPr>
          <p:cNvCxnSpPr>
            <a:cxnSpLocks/>
            <a:stCxn id="72" idx="1"/>
            <a:endCxn id="10" idx="0"/>
          </p:cNvCxnSpPr>
          <p:nvPr/>
        </p:nvCxnSpPr>
        <p:spPr>
          <a:xfrm rot="10800000">
            <a:off x="2878133" y="3112405"/>
            <a:ext cx="2521722" cy="766355"/>
          </a:xfrm>
          <a:prstGeom prst="bentConnector4">
            <a:avLst>
              <a:gd name="adj1" fmla="val 4905"/>
              <a:gd name="adj2" fmla="val 12983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92E4B477-9172-45ED-9FBF-FF4938C80A1F}"/>
              </a:ext>
            </a:extLst>
          </p:cNvPr>
          <p:cNvCxnSpPr>
            <a:cxnSpLocks/>
            <a:stCxn id="60" idx="2"/>
            <a:endCxn id="72" idx="0"/>
          </p:cNvCxnSpPr>
          <p:nvPr/>
        </p:nvCxnSpPr>
        <p:spPr>
          <a:xfrm>
            <a:off x="6898264" y="3388989"/>
            <a:ext cx="0" cy="28579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Rechteck 75">
            <a:extLst>
              <a:ext uri="{FF2B5EF4-FFF2-40B4-BE49-F238E27FC236}">
                <a16:creationId xmlns:a16="http://schemas.microsoft.com/office/drawing/2014/main" id="{EE1AF489-5485-4506-82F9-32A33F3971FA}"/>
              </a:ext>
            </a:extLst>
          </p:cNvPr>
          <p:cNvSpPr/>
          <p:nvPr/>
        </p:nvSpPr>
        <p:spPr>
          <a:xfrm>
            <a:off x="5399855" y="4292626"/>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Show </a:t>
            </a:r>
            <a:r>
              <a:rPr lang="de-DE" sz="1200" dirty="0" err="1">
                <a:solidFill>
                  <a:srgbClr val="04276E"/>
                </a:solidFill>
              </a:rPr>
              <a:t>the</a:t>
            </a:r>
            <a:r>
              <a:rPr lang="de-DE" sz="1200" dirty="0">
                <a:solidFill>
                  <a:srgbClr val="04276E"/>
                </a:solidFill>
              </a:rPr>
              <a:t> </a:t>
            </a:r>
            <a:r>
              <a:rPr lang="de-DE" sz="1200" dirty="0" err="1">
                <a:solidFill>
                  <a:srgbClr val="04276E"/>
                </a:solidFill>
              </a:rPr>
              <a:t>field</a:t>
            </a:r>
            <a:r>
              <a:rPr lang="de-DE" sz="1200" dirty="0">
                <a:solidFill>
                  <a:srgbClr val="04276E"/>
                </a:solidFill>
              </a:rPr>
              <a:t> on Customer Card</a:t>
            </a:r>
            <a:endParaRPr lang="de-DE" sz="1200" i="1" dirty="0">
              <a:solidFill>
                <a:srgbClr val="04276E"/>
              </a:solidFill>
            </a:endParaRPr>
          </a:p>
        </p:txBody>
      </p:sp>
      <p:cxnSp>
        <p:nvCxnSpPr>
          <p:cNvPr id="78" name="Gerade Verbindung mit Pfeil 77">
            <a:extLst>
              <a:ext uri="{FF2B5EF4-FFF2-40B4-BE49-F238E27FC236}">
                <a16:creationId xmlns:a16="http://schemas.microsoft.com/office/drawing/2014/main" id="{7B9AF116-F68B-420E-890E-F491003A4552}"/>
              </a:ext>
            </a:extLst>
          </p:cNvPr>
          <p:cNvCxnSpPr>
            <a:cxnSpLocks/>
            <a:stCxn id="72" idx="2"/>
            <a:endCxn id="76" idx="0"/>
          </p:cNvCxnSpPr>
          <p:nvPr/>
        </p:nvCxnSpPr>
        <p:spPr>
          <a:xfrm>
            <a:off x="6898264" y="4082729"/>
            <a:ext cx="0" cy="2098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9" name="Rechteck 78">
            <a:extLst>
              <a:ext uri="{FF2B5EF4-FFF2-40B4-BE49-F238E27FC236}">
                <a16:creationId xmlns:a16="http://schemas.microsoft.com/office/drawing/2014/main" id="{3DE6546D-BD3E-4E7D-8DF9-615825AF8E39}"/>
              </a:ext>
            </a:extLst>
          </p:cNvPr>
          <p:cNvSpPr/>
          <p:nvPr/>
        </p:nvSpPr>
        <p:spPr>
          <a:xfrm>
            <a:off x="5399855" y="4867648"/>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Add Action </a:t>
            </a:r>
            <a:r>
              <a:rPr lang="de-DE" sz="1200" dirty="0" err="1">
                <a:solidFill>
                  <a:srgbClr val="04276E"/>
                </a:solidFill>
              </a:rPr>
              <a:t>functionality</a:t>
            </a:r>
            <a:r>
              <a:rPr lang="de-DE" sz="1200" dirty="0">
                <a:solidFill>
                  <a:srgbClr val="04276E"/>
                </a:solidFill>
              </a:rPr>
              <a:t> </a:t>
            </a:r>
            <a:endParaRPr lang="de-DE" sz="1200" i="1" dirty="0">
              <a:solidFill>
                <a:srgbClr val="04276E"/>
              </a:solidFill>
            </a:endParaRPr>
          </a:p>
        </p:txBody>
      </p:sp>
      <p:cxnSp>
        <p:nvCxnSpPr>
          <p:cNvPr id="80" name="Gerade Verbindung mit Pfeil 79">
            <a:extLst>
              <a:ext uri="{FF2B5EF4-FFF2-40B4-BE49-F238E27FC236}">
                <a16:creationId xmlns:a16="http://schemas.microsoft.com/office/drawing/2014/main" id="{3D4C18A3-6343-467D-A481-3DD018935016}"/>
              </a:ext>
            </a:extLst>
          </p:cNvPr>
          <p:cNvCxnSpPr>
            <a:cxnSpLocks/>
            <a:stCxn id="76" idx="2"/>
            <a:endCxn id="79" idx="0"/>
          </p:cNvCxnSpPr>
          <p:nvPr/>
        </p:nvCxnSpPr>
        <p:spPr>
          <a:xfrm>
            <a:off x="6898264" y="4657751"/>
            <a:ext cx="0" cy="2098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4" name="Rechteck 83">
            <a:extLst>
              <a:ext uri="{FF2B5EF4-FFF2-40B4-BE49-F238E27FC236}">
                <a16:creationId xmlns:a16="http://schemas.microsoft.com/office/drawing/2014/main" id="{A4962279-46D6-41F0-A6B3-742F467B5B60}"/>
              </a:ext>
            </a:extLst>
          </p:cNvPr>
          <p:cNvSpPr/>
          <p:nvPr/>
        </p:nvSpPr>
        <p:spPr>
          <a:xfrm>
            <a:off x="5399855" y="5452915"/>
            <a:ext cx="2996817" cy="4553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Don‘t</a:t>
            </a:r>
            <a:r>
              <a:rPr lang="de-DE" sz="1200" dirty="0">
                <a:solidFill>
                  <a:srgbClr val="04276E"/>
                </a:solidFill>
              </a:rPr>
              <a:t> </a:t>
            </a:r>
            <a:r>
              <a:rPr lang="de-DE" sz="1200" dirty="0" err="1">
                <a:solidFill>
                  <a:srgbClr val="04276E"/>
                </a:solidFill>
              </a:rPr>
              <a:t>forget</a:t>
            </a:r>
            <a:r>
              <a:rPr lang="de-DE" sz="1200" dirty="0">
                <a:solidFill>
                  <a:srgbClr val="04276E"/>
                </a:solidFill>
              </a:rPr>
              <a:t> </a:t>
            </a:r>
            <a:r>
              <a:rPr lang="de-DE" sz="1200" dirty="0" err="1">
                <a:solidFill>
                  <a:srgbClr val="04276E"/>
                </a:solidFill>
              </a:rPr>
              <a:t>about</a:t>
            </a:r>
            <a:r>
              <a:rPr lang="de-DE" sz="1200" dirty="0">
                <a:solidFill>
                  <a:srgbClr val="04276E"/>
                </a:solidFill>
              </a:rPr>
              <a:t> </a:t>
            </a:r>
            <a:r>
              <a:rPr lang="de-DE" sz="1200" dirty="0" err="1">
                <a:solidFill>
                  <a:srgbClr val="04276E"/>
                </a:solidFill>
              </a:rPr>
              <a:t>Documentation</a:t>
            </a:r>
            <a:r>
              <a:rPr lang="de-DE" sz="1200" dirty="0">
                <a:solidFill>
                  <a:srgbClr val="04276E"/>
                </a:solidFill>
              </a:rPr>
              <a:t> </a:t>
            </a:r>
          </a:p>
          <a:p>
            <a:r>
              <a:rPr lang="de-DE" sz="1200" dirty="0">
                <a:solidFill>
                  <a:srgbClr val="04276E"/>
                </a:solidFill>
              </a:rPr>
              <a:t>(logs and tags) </a:t>
            </a:r>
            <a:endParaRPr lang="de-DE" sz="1200" i="1" dirty="0">
              <a:solidFill>
                <a:srgbClr val="04276E"/>
              </a:solidFill>
            </a:endParaRPr>
          </a:p>
        </p:txBody>
      </p:sp>
      <p:cxnSp>
        <p:nvCxnSpPr>
          <p:cNvPr id="88" name="Gerade Verbindung mit Pfeil 87">
            <a:extLst>
              <a:ext uri="{FF2B5EF4-FFF2-40B4-BE49-F238E27FC236}">
                <a16:creationId xmlns:a16="http://schemas.microsoft.com/office/drawing/2014/main" id="{B98502C9-C7C9-41F4-BA97-63875B66F802}"/>
              </a:ext>
            </a:extLst>
          </p:cNvPr>
          <p:cNvCxnSpPr>
            <a:cxnSpLocks/>
            <a:stCxn id="79" idx="2"/>
            <a:endCxn id="84" idx="0"/>
          </p:cNvCxnSpPr>
          <p:nvPr/>
        </p:nvCxnSpPr>
        <p:spPr>
          <a:xfrm>
            <a:off x="6898264" y="5232773"/>
            <a:ext cx="0" cy="2201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Verbinder: gewinkelt 88">
            <a:extLst>
              <a:ext uri="{FF2B5EF4-FFF2-40B4-BE49-F238E27FC236}">
                <a16:creationId xmlns:a16="http://schemas.microsoft.com/office/drawing/2014/main" id="{10C44A05-528E-4A12-A70E-7EE061C779F9}"/>
              </a:ext>
            </a:extLst>
          </p:cNvPr>
          <p:cNvCxnSpPr>
            <a:cxnSpLocks/>
            <a:stCxn id="57" idx="1"/>
            <a:endCxn id="42" idx="0"/>
          </p:cNvCxnSpPr>
          <p:nvPr/>
        </p:nvCxnSpPr>
        <p:spPr>
          <a:xfrm rot="10800000" flipH="1" flipV="1">
            <a:off x="359997" y="2613495"/>
            <a:ext cx="1815701" cy="3368334"/>
          </a:xfrm>
          <a:prstGeom prst="bentConnector4">
            <a:avLst>
              <a:gd name="adj1" fmla="val -12590"/>
              <a:gd name="adj2" fmla="val 93719"/>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8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16 | Customer Classification, </a:t>
            </a:r>
            <a:r>
              <a:rPr lang="de-DE" dirty="0" err="1"/>
              <a:t>Enums</a:t>
            </a:r>
            <a:r>
              <a:rPr lang="de-DE" dirty="0"/>
              <a:t> </a:t>
            </a:r>
            <a:r>
              <a:rPr lang="de-DE" dirty="0" err="1"/>
              <a:t>continued</a:t>
            </a:r>
            <a:r>
              <a:rPr lang="de-DE" dirty="0"/>
              <a:t> 2</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64</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71" name="Rechteck 70">
            <a:extLst>
              <a:ext uri="{FF2B5EF4-FFF2-40B4-BE49-F238E27FC236}">
                <a16:creationId xmlns:a16="http://schemas.microsoft.com/office/drawing/2014/main" id="{5C7783D4-2020-4E30-8F9E-411874B60FED}"/>
              </a:ext>
            </a:extLst>
          </p:cNvPr>
          <p:cNvSpPr/>
          <p:nvPr/>
        </p:nvSpPr>
        <p:spPr>
          <a:xfrm>
            <a:off x="359999" y="828101"/>
            <a:ext cx="9915213" cy="4116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GAP-AL-006: Customer Classification</a:t>
            </a:r>
            <a:r>
              <a:rPr lang="de-DE" sz="1600" dirty="0">
                <a:solidFill>
                  <a:srgbClr val="002060"/>
                </a:solidFill>
              </a:rPr>
              <a:t> : </a:t>
            </a:r>
            <a:r>
              <a:rPr lang="de-DE" sz="1600" dirty="0" err="1">
                <a:solidFill>
                  <a:srgbClr val="002060"/>
                </a:solidFill>
              </a:rPr>
              <a:t>Hints</a:t>
            </a:r>
            <a:endParaRPr lang="de-DE" sz="1600" dirty="0">
              <a:solidFill>
                <a:srgbClr val="002060"/>
              </a:solidFill>
            </a:endParaRPr>
          </a:p>
        </p:txBody>
      </p:sp>
      <p:pic>
        <p:nvPicPr>
          <p:cNvPr id="6" name="Grafik 5">
            <a:extLst>
              <a:ext uri="{FF2B5EF4-FFF2-40B4-BE49-F238E27FC236}">
                <a16:creationId xmlns:a16="http://schemas.microsoft.com/office/drawing/2014/main" id="{27D615E4-DECE-4AF8-AB6F-80EFDD8188BA}"/>
              </a:ext>
            </a:extLst>
          </p:cNvPr>
          <p:cNvPicPr>
            <a:picLocks noChangeAspect="1"/>
          </p:cNvPicPr>
          <p:nvPr/>
        </p:nvPicPr>
        <p:blipFill>
          <a:blip r:embed="rId4"/>
          <a:stretch>
            <a:fillRect/>
          </a:stretch>
        </p:blipFill>
        <p:spPr>
          <a:xfrm>
            <a:off x="2114554" y="1311821"/>
            <a:ext cx="7573799" cy="5473387"/>
          </a:xfrm>
          <a:prstGeom prst="rect">
            <a:avLst/>
          </a:prstGeom>
        </p:spPr>
      </p:pic>
    </p:spTree>
    <p:extLst>
      <p:ext uri="{BB962C8B-B14F-4D97-AF65-F5344CB8AC3E}">
        <p14:creationId xmlns:p14="http://schemas.microsoft.com/office/powerpoint/2010/main" val="1402646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31424" y="1685530"/>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17  </a:t>
            </a:r>
          </a:p>
          <a:p>
            <a:pPr algn="ctr"/>
            <a:endParaRPr lang="de-DE" sz="6000" dirty="0"/>
          </a:p>
          <a:p>
            <a:pPr algn="ctr"/>
            <a:r>
              <a:rPr lang="de-DE" sz="6000" dirty="0"/>
              <a:t>Extended Customer Classification, </a:t>
            </a:r>
            <a:r>
              <a:rPr lang="de-DE" sz="6000" dirty="0" err="1"/>
              <a:t>Enum</a:t>
            </a:r>
            <a:r>
              <a:rPr lang="de-DE" sz="6000" dirty="0"/>
              <a:t> Extensions </a:t>
            </a:r>
          </a:p>
          <a:p>
            <a:pPr algn="ctr"/>
            <a:r>
              <a:rPr lang="de-DE" sz="6000" dirty="0"/>
              <a:t>App </a:t>
            </a:r>
            <a:r>
              <a:rPr lang="de-DE" sz="6000" dirty="0" err="1"/>
              <a:t>Dependencies</a:t>
            </a:r>
            <a:endParaRPr lang="de-DE" sz="6000" dirty="0"/>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65</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2423554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17 | </a:t>
            </a:r>
            <a:r>
              <a:rPr lang="de-DE" dirty="0" err="1"/>
              <a:t>Extending</a:t>
            </a:r>
            <a:r>
              <a:rPr lang="de-DE" dirty="0"/>
              <a:t> Customer Classification, Extended </a:t>
            </a:r>
            <a:r>
              <a:rPr lang="de-DE" dirty="0" err="1"/>
              <a:t>Enums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66</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39" name="Rechteck 38">
            <a:extLst>
              <a:ext uri="{FF2B5EF4-FFF2-40B4-BE49-F238E27FC236}">
                <a16:creationId xmlns:a16="http://schemas.microsoft.com/office/drawing/2014/main" id="{07096909-294F-46A3-A730-2F7448C05FBB}"/>
              </a:ext>
            </a:extLst>
          </p:cNvPr>
          <p:cNvSpPr/>
          <p:nvPr/>
        </p:nvSpPr>
        <p:spPr>
          <a:xfrm>
            <a:off x="359999" y="3123164"/>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Connect </a:t>
            </a:r>
            <a:r>
              <a:rPr lang="de-DE" sz="1400" dirty="0" err="1">
                <a:solidFill>
                  <a:srgbClr val="002060"/>
                </a:solidFill>
              </a:rPr>
              <a:t>the</a:t>
            </a:r>
            <a:r>
              <a:rPr lang="de-DE" sz="1400" dirty="0">
                <a:solidFill>
                  <a:srgbClr val="002060"/>
                </a:solidFill>
              </a:rPr>
              <a:t> Project </a:t>
            </a:r>
            <a:r>
              <a:rPr lang="de-DE" sz="1400" dirty="0" err="1">
                <a:solidFill>
                  <a:srgbClr val="002060"/>
                </a:solidFill>
              </a:rPr>
              <a:t>to</a:t>
            </a:r>
            <a:r>
              <a:rPr lang="de-DE" sz="1400" dirty="0">
                <a:solidFill>
                  <a:srgbClr val="002060"/>
                </a:solidFill>
              </a:rPr>
              <a:t> </a:t>
            </a:r>
            <a:r>
              <a:rPr lang="de-DE" sz="1400" dirty="0" err="1">
                <a:solidFill>
                  <a:srgbClr val="002060"/>
                </a:solidFill>
              </a:rPr>
              <a:t>your</a:t>
            </a:r>
            <a:r>
              <a:rPr lang="de-DE" sz="1400" dirty="0">
                <a:solidFill>
                  <a:srgbClr val="002060"/>
                </a:solidFill>
              </a:rPr>
              <a:t> DB</a:t>
            </a:r>
            <a:endParaRPr lang="en-GB" sz="1400" dirty="0">
              <a:solidFill>
                <a:srgbClr val="002060"/>
              </a:solidFill>
            </a:endParaRPr>
          </a:p>
        </p:txBody>
      </p:sp>
      <p:sp>
        <p:nvSpPr>
          <p:cNvPr id="40" name="Rechteck 39">
            <a:extLst>
              <a:ext uri="{FF2B5EF4-FFF2-40B4-BE49-F238E27FC236}">
                <a16:creationId xmlns:a16="http://schemas.microsoft.com/office/drawing/2014/main" id="{5936B757-A34A-413D-A542-E856AB2E4008}"/>
              </a:ext>
            </a:extLst>
          </p:cNvPr>
          <p:cNvSpPr/>
          <p:nvPr/>
        </p:nvSpPr>
        <p:spPr>
          <a:xfrm>
            <a:off x="359999" y="2224184"/>
            <a:ext cx="3621446" cy="48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new</a:t>
            </a:r>
            <a:r>
              <a:rPr lang="de-DE" sz="1400" dirty="0">
                <a:solidFill>
                  <a:srgbClr val="002060"/>
                </a:solidFill>
              </a:rPr>
              <a:t> AL Project „</a:t>
            </a:r>
            <a:r>
              <a:rPr lang="de-DE" sz="1400" dirty="0" err="1">
                <a:solidFill>
                  <a:srgbClr val="002060"/>
                </a:solidFill>
              </a:rPr>
              <a:t>CustomerClassificationExtension</a:t>
            </a:r>
            <a:r>
              <a:rPr lang="de-DE" sz="1400" dirty="0">
                <a:solidFill>
                  <a:srgbClr val="002060"/>
                </a:solidFill>
              </a:rPr>
              <a: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C76E5C50-3D1E-4966-B494-097E32B9608C}"/>
              </a:ext>
            </a:extLst>
          </p:cNvPr>
          <p:cNvCxnSpPr>
            <a:cxnSpLocks/>
            <a:stCxn id="40" idx="2"/>
            <a:endCxn id="39" idx="0"/>
          </p:cNvCxnSpPr>
          <p:nvPr/>
        </p:nvCxnSpPr>
        <p:spPr>
          <a:xfrm>
            <a:off x="2170722" y="2704348"/>
            <a:ext cx="0" cy="4188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5C94E95D-F5D6-4975-89CE-999A9E8323C4}"/>
              </a:ext>
            </a:extLst>
          </p:cNvPr>
          <p:cNvCxnSpPr>
            <a:cxnSpLocks/>
            <a:stCxn id="57" idx="2"/>
            <a:endCxn id="12" idx="0"/>
          </p:cNvCxnSpPr>
          <p:nvPr/>
        </p:nvCxnSpPr>
        <p:spPr>
          <a:xfrm>
            <a:off x="2170721" y="5348068"/>
            <a:ext cx="0" cy="30313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A398BC01-0AB5-4F79-A5E9-99E14EADFC9E}"/>
              </a:ext>
            </a:extLst>
          </p:cNvPr>
          <p:cNvSpPr/>
          <p:nvPr/>
        </p:nvSpPr>
        <p:spPr>
          <a:xfrm>
            <a:off x="4590231" y="2179361"/>
            <a:ext cx="2996818" cy="5692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Open VS Code, </a:t>
            </a:r>
          </a:p>
          <a:p>
            <a:r>
              <a:rPr lang="de-DE" sz="1200" dirty="0">
                <a:solidFill>
                  <a:srgbClr val="04276E"/>
                </a:solidFill>
              </a:rPr>
              <a:t>press </a:t>
            </a:r>
            <a:r>
              <a:rPr lang="de-DE" sz="1200" dirty="0" err="1">
                <a:solidFill>
                  <a:srgbClr val="04276E"/>
                </a:solidFill>
              </a:rPr>
              <a:t>Alt+A</a:t>
            </a:r>
            <a:r>
              <a:rPr lang="de-DE" sz="1200" dirty="0">
                <a:solidFill>
                  <a:srgbClr val="04276E"/>
                </a:solidFill>
              </a:rPr>
              <a:t> </a:t>
            </a:r>
            <a:r>
              <a:rPr lang="de-DE" sz="1200" dirty="0" err="1">
                <a:solidFill>
                  <a:srgbClr val="04276E"/>
                </a:solidFill>
              </a:rPr>
              <a:t>Alt+L</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create</a:t>
            </a:r>
            <a:r>
              <a:rPr lang="de-DE" sz="1200" dirty="0">
                <a:solidFill>
                  <a:srgbClr val="04276E"/>
                </a:solidFill>
              </a:rPr>
              <a:t> „Hello World“ …</a:t>
            </a:r>
            <a:endParaRPr lang="de-DE" sz="1200" i="1" dirty="0">
              <a:solidFill>
                <a:srgbClr val="04276E"/>
              </a:solidFill>
            </a:endParaRPr>
          </a:p>
        </p:txBody>
      </p:sp>
      <p:sp>
        <p:nvSpPr>
          <p:cNvPr id="48" name="Rechteck 47">
            <a:extLst>
              <a:ext uri="{FF2B5EF4-FFF2-40B4-BE49-F238E27FC236}">
                <a16:creationId xmlns:a16="http://schemas.microsoft.com/office/drawing/2014/main" id="{0B374A8D-39FF-4989-88CF-8AE5B22611CC}"/>
              </a:ext>
            </a:extLst>
          </p:cNvPr>
          <p:cNvSpPr/>
          <p:nvPr/>
        </p:nvSpPr>
        <p:spPr>
          <a:xfrm>
            <a:off x="4590230" y="3716648"/>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Clean </a:t>
            </a:r>
            <a:r>
              <a:rPr lang="de-DE" sz="1200" dirty="0" err="1">
                <a:solidFill>
                  <a:srgbClr val="04276E"/>
                </a:solidFill>
              </a:rPr>
              <a:t>up</a:t>
            </a:r>
            <a:r>
              <a:rPr lang="de-DE" sz="1200" dirty="0">
                <a:solidFill>
                  <a:srgbClr val="04276E"/>
                </a:solidFill>
              </a:rPr>
              <a:t> „Hello World“ …</a:t>
            </a:r>
            <a:endParaRPr lang="de-DE" sz="1200" i="1" dirty="0">
              <a:solidFill>
                <a:srgbClr val="04276E"/>
              </a:solidFill>
            </a:endParaRPr>
          </a:p>
        </p:txBody>
      </p:sp>
      <p:cxnSp>
        <p:nvCxnSpPr>
          <p:cNvPr id="49" name="Gerade Verbindung mit Pfeil 48">
            <a:extLst>
              <a:ext uri="{FF2B5EF4-FFF2-40B4-BE49-F238E27FC236}">
                <a16:creationId xmlns:a16="http://schemas.microsoft.com/office/drawing/2014/main" id="{C557CF2C-C691-43A2-B75B-5D8D003F5954}"/>
              </a:ext>
            </a:extLst>
          </p:cNvPr>
          <p:cNvCxnSpPr>
            <a:cxnSpLocks/>
            <a:stCxn id="52" idx="2"/>
            <a:endCxn id="48" idx="0"/>
          </p:cNvCxnSpPr>
          <p:nvPr/>
        </p:nvCxnSpPr>
        <p:spPr>
          <a:xfrm flipH="1">
            <a:off x="6088639" y="3494565"/>
            <a:ext cx="1" cy="2220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52" name="Rechteck 51">
            <a:extLst>
              <a:ext uri="{FF2B5EF4-FFF2-40B4-BE49-F238E27FC236}">
                <a16:creationId xmlns:a16="http://schemas.microsoft.com/office/drawing/2014/main" id="{2440D610-63DD-4C80-B10B-5C467C0120A7}"/>
              </a:ext>
            </a:extLst>
          </p:cNvPr>
          <p:cNvSpPr/>
          <p:nvPr/>
        </p:nvSpPr>
        <p:spPr>
          <a:xfrm>
            <a:off x="4590231" y="3129439"/>
            <a:ext cx="2996818"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Adapt</a:t>
            </a:r>
            <a:r>
              <a:rPr lang="de-DE" sz="1200" dirty="0">
                <a:solidFill>
                  <a:srgbClr val="04276E"/>
                </a:solidFill>
              </a:rPr>
              <a:t> </a:t>
            </a:r>
            <a:r>
              <a:rPr lang="de-DE" sz="1200" dirty="0" err="1">
                <a:solidFill>
                  <a:srgbClr val="04276E"/>
                </a:solidFill>
              </a:rPr>
              <a:t>launch.json</a:t>
            </a:r>
            <a:r>
              <a:rPr lang="de-DE" sz="1200" dirty="0">
                <a:solidFill>
                  <a:srgbClr val="04276E"/>
                </a:solidFill>
              </a:rPr>
              <a:t> and </a:t>
            </a:r>
            <a:r>
              <a:rPr lang="de-DE" sz="1200" dirty="0" err="1">
                <a:solidFill>
                  <a:srgbClr val="04276E"/>
                </a:solidFill>
              </a:rPr>
              <a:t>app.json</a:t>
            </a:r>
            <a:endParaRPr lang="de-DE" sz="1200" i="1" dirty="0">
              <a:solidFill>
                <a:srgbClr val="04276E"/>
              </a:solidFill>
            </a:endParaRPr>
          </a:p>
        </p:txBody>
      </p:sp>
      <p:cxnSp>
        <p:nvCxnSpPr>
          <p:cNvPr id="54" name="Gerade Verbindung mit Pfeil 53">
            <a:extLst>
              <a:ext uri="{FF2B5EF4-FFF2-40B4-BE49-F238E27FC236}">
                <a16:creationId xmlns:a16="http://schemas.microsoft.com/office/drawing/2014/main" id="{E19ED1CE-28DF-4F87-8830-A7D151765C6D}"/>
              </a:ext>
            </a:extLst>
          </p:cNvPr>
          <p:cNvCxnSpPr>
            <a:cxnSpLocks/>
            <a:stCxn id="39" idx="3"/>
            <a:endCxn id="52" idx="1"/>
          </p:cNvCxnSpPr>
          <p:nvPr/>
        </p:nvCxnSpPr>
        <p:spPr>
          <a:xfrm>
            <a:off x="3981445" y="3305727"/>
            <a:ext cx="608786" cy="62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DE97BFB-6D58-4A75-BFA1-19FC7ADBD07B}"/>
              </a:ext>
            </a:extLst>
          </p:cNvPr>
          <p:cNvCxnSpPr>
            <a:cxnSpLocks/>
            <a:stCxn id="40" idx="3"/>
            <a:endCxn id="46" idx="1"/>
          </p:cNvCxnSpPr>
          <p:nvPr/>
        </p:nvCxnSpPr>
        <p:spPr>
          <a:xfrm flipV="1">
            <a:off x="3981445" y="2463975"/>
            <a:ext cx="608786" cy="2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F2DC19F1-6F94-4B2D-9472-6F530CCA37A1}"/>
              </a:ext>
            </a:extLst>
          </p:cNvPr>
          <p:cNvSpPr/>
          <p:nvPr/>
        </p:nvSpPr>
        <p:spPr>
          <a:xfrm>
            <a:off x="359998" y="4982943"/>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sp>
        <p:nvSpPr>
          <p:cNvPr id="58" name="Rechteck 57">
            <a:extLst>
              <a:ext uri="{FF2B5EF4-FFF2-40B4-BE49-F238E27FC236}">
                <a16:creationId xmlns:a16="http://schemas.microsoft.com/office/drawing/2014/main" id="{0D191804-822F-4072-A484-4E06C7820D96}"/>
              </a:ext>
            </a:extLst>
          </p:cNvPr>
          <p:cNvSpPr/>
          <p:nvPr/>
        </p:nvSpPr>
        <p:spPr>
          <a:xfrm>
            <a:off x="4590230" y="4982943"/>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cxnSp>
        <p:nvCxnSpPr>
          <p:cNvPr id="61" name="Gerade Verbindung mit Pfeil 60">
            <a:extLst>
              <a:ext uri="{FF2B5EF4-FFF2-40B4-BE49-F238E27FC236}">
                <a16:creationId xmlns:a16="http://schemas.microsoft.com/office/drawing/2014/main" id="{30F95B72-F3D7-4C76-9ACA-4CC9D3182110}"/>
              </a:ext>
            </a:extLst>
          </p:cNvPr>
          <p:cNvCxnSpPr>
            <a:cxnSpLocks/>
            <a:stCxn id="57" idx="3"/>
            <a:endCxn id="58" idx="1"/>
          </p:cNvCxnSpPr>
          <p:nvPr/>
        </p:nvCxnSpPr>
        <p:spPr>
          <a:xfrm>
            <a:off x="3981444" y="5165506"/>
            <a:ext cx="6087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23495B7A-BDBB-4DC7-BFE7-759A5D052D80}"/>
              </a:ext>
            </a:extLst>
          </p:cNvPr>
          <p:cNvCxnSpPr>
            <a:cxnSpLocks/>
            <a:stCxn id="39" idx="2"/>
            <a:endCxn id="57" idx="0"/>
          </p:cNvCxnSpPr>
          <p:nvPr/>
        </p:nvCxnSpPr>
        <p:spPr>
          <a:xfrm flipH="1">
            <a:off x="2170721" y="3488289"/>
            <a:ext cx="1" cy="149465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70">
            <a:extLst>
              <a:ext uri="{FF2B5EF4-FFF2-40B4-BE49-F238E27FC236}">
                <a16:creationId xmlns:a16="http://schemas.microsoft.com/office/drawing/2014/main" id="{5C7783D4-2020-4E30-8F9E-411874B60FED}"/>
              </a:ext>
            </a:extLst>
          </p:cNvPr>
          <p:cNvSpPr/>
          <p:nvPr/>
        </p:nvSpPr>
        <p:spPr>
          <a:xfrm>
            <a:off x="359999" y="828102"/>
            <a:ext cx="9915213" cy="8790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GAP-AL-007: Extended Customer Classification</a:t>
            </a:r>
            <a:r>
              <a:rPr lang="de-DE" sz="1600" dirty="0">
                <a:solidFill>
                  <a:srgbClr val="002060"/>
                </a:solidFill>
              </a:rPr>
              <a:t> </a:t>
            </a:r>
          </a:p>
          <a:p>
            <a:r>
              <a:rPr lang="de-DE" sz="1600" dirty="0">
                <a:solidFill>
                  <a:srgbClr val="002060"/>
                </a:solidFill>
              </a:rPr>
              <a:t>The Customer Classification </a:t>
            </a:r>
            <a:r>
              <a:rPr lang="de-DE" sz="1600" dirty="0" err="1">
                <a:solidFill>
                  <a:srgbClr val="002060"/>
                </a:solidFill>
              </a:rPr>
              <a:t>system</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a:t>
            </a:r>
            <a:r>
              <a:rPr lang="de-DE" sz="1600" dirty="0" err="1">
                <a:solidFill>
                  <a:srgbClr val="002060"/>
                </a:solidFill>
              </a:rPr>
              <a:t>extended</a:t>
            </a:r>
            <a:r>
              <a:rPr lang="de-DE" sz="1600" dirty="0">
                <a:solidFill>
                  <a:srgbClr val="002060"/>
                </a:solidFill>
              </a:rPr>
              <a:t> </a:t>
            </a:r>
            <a:r>
              <a:rPr lang="de-DE" sz="1600" dirty="0" err="1">
                <a:solidFill>
                  <a:srgbClr val="002060"/>
                </a:solidFill>
              </a:rPr>
              <a:t>by</a:t>
            </a:r>
            <a:r>
              <a:rPr lang="de-DE" sz="1600" dirty="0">
                <a:solidFill>
                  <a:srgbClr val="002060"/>
                </a:solidFill>
              </a:rPr>
              <a:t> a </a:t>
            </a:r>
            <a:r>
              <a:rPr lang="de-DE" sz="1600" dirty="0" err="1">
                <a:solidFill>
                  <a:srgbClr val="002060"/>
                </a:solidFill>
              </a:rPr>
              <a:t>new</a:t>
            </a:r>
            <a:r>
              <a:rPr lang="de-DE" sz="1600" dirty="0">
                <a:solidFill>
                  <a:srgbClr val="002060"/>
                </a:solidFill>
              </a:rPr>
              <a:t> </a:t>
            </a:r>
            <a:r>
              <a:rPr lang="de-DE" sz="1600" dirty="0" err="1">
                <a:solidFill>
                  <a:srgbClr val="002060"/>
                </a:solidFill>
              </a:rPr>
              <a:t>category</a:t>
            </a:r>
            <a:r>
              <a:rPr lang="de-DE" sz="1600" dirty="0">
                <a:solidFill>
                  <a:srgbClr val="002060"/>
                </a:solidFill>
              </a:rPr>
              <a:t> „Platinum Customer“. </a:t>
            </a:r>
          </a:p>
          <a:p>
            <a:r>
              <a:rPr lang="de-DE" sz="1600" dirty="0">
                <a:solidFill>
                  <a:srgbClr val="002060"/>
                </a:solidFill>
              </a:rPr>
              <a:t>The </a:t>
            </a:r>
            <a:r>
              <a:rPr lang="de-DE" sz="1600" dirty="0" err="1">
                <a:solidFill>
                  <a:srgbClr val="002060"/>
                </a:solidFill>
              </a:rPr>
              <a:t>corresponding</a:t>
            </a:r>
            <a:r>
              <a:rPr lang="de-DE" sz="1600" dirty="0">
                <a:solidFill>
                  <a:srgbClr val="002060"/>
                </a:solidFill>
              </a:rPr>
              <a:t>  </a:t>
            </a:r>
            <a:r>
              <a:rPr lang="de-DE" sz="1600" dirty="0" err="1">
                <a:solidFill>
                  <a:srgbClr val="002060"/>
                </a:solidFill>
              </a:rPr>
              <a:t>salutation</a:t>
            </a:r>
            <a:r>
              <a:rPr lang="de-DE" sz="1600" dirty="0">
                <a:solidFill>
                  <a:srgbClr val="002060"/>
                </a:solidFill>
              </a:rPr>
              <a:t> </a:t>
            </a:r>
            <a:r>
              <a:rPr lang="de-DE" sz="1600" dirty="0" err="1">
                <a:solidFill>
                  <a:srgbClr val="002060"/>
                </a:solidFill>
              </a:rPr>
              <a:t>suggestion</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„Hallo </a:t>
            </a:r>
            <a:r>
              <a:rPr lang="de-DE" sz="1600" dirty="0" err="1">
                <a:solidFill>
                  <a:srgbClr val="002060"/>
                </a:solidFill>
              </a:rPr>
              <a:t>supreme</a:t>
            </a:r>
            <a:r>
              <a:rPr lang="de-DE" sz="1600" dirty="0">
                <a:solidFill>
                  <a:srgbClr val="002060"/>
                </a:solidFill>
              </a:rPr>
              <a:t> </a:t>
            </a:r>
            <a:r>
              <a:rPr lang="de-DE" sz="1600" dirty="0" err="1">
                <a:solidFill>
                  <a:srgbClr val="002060"/>
                </a:solidFill>
              </a:rPr>
              <a:t>most</a:t>
            </a:r>
            <a:r>
              <a:rPr lang="de-DE" sz="1600" dirty="0">
                <a:solidFill>
                  <a:srgbClr val="002060"/>
                </a:solidFill>
              </a:rPr>
              <a:t> </a:t>
            </a:r>
            <a:r>
              <a:rPr lang="de-DE" sz="1600" dirty="0" err="1">
                <a:solidFill>
                  <a:srgbClr val="002060"/>
                </a:solidFill>
              </a:rPr>
              <a:t>revered</a:t>
            </a:r>
            <a:r>
              <a:rPr lang="de-DE" sz="1600" dirty="0">
                <a:solidFill>
                  <a:srgbClr val="002060"/>
                </a:solidFill>
              </a:rPr>
              <a:t> &lt;</a:t>
            </a:r>
            <a:r>
              <a:rPr lang="de-DE" sz="1600" dirty="0" err="1">
                <a:solidFill>
                  <a:srgbClr val="002060"/>
                </a:solidFill>
              </a:rPr>
              <a:t>name</a:t>
            </a:r>
            <a:r>
              <a:rPr lang="de-DE" sz="1600" dirty="0">
                <a:solidFill>
                  <a:srgbClr val="002060"/>
                </a:solidFill>
              </a:rPr>
              <a:t>&gt;“</a:t>
            </a:r>
            <a:endParaRPr lang="en-GB" sz="1600" dirty="0">
              <a:solidFill>
                <a:srgbClr val="002060"/>
              </a:solidFill>
            </a:endParaRPr>
          </a:p>
        </p:txBody>
      </p:sp>
      <p:cxnSp>
        <p:nvCxnSpPr>
          <p:cNvPr id="6" name="Verbinder: gewinkelt 5">
            <a:extLst>
              <a:ext uri="{FF2B5EF4-FFF2-40B4-BE49-F238E27FC236}">
                <a16:creationId xmlns:a16="http://schemas.microsoft.com/office/drawing/2014/main" id="{6D16B324-658B-4228-9B4B-49186231FC04}"/>
              </a:ext>
            </a:extLst>
          </p:cNvPr>
          <p:cNvCxnSpPr>
            <a:cxnSpLocks/>
            <a:stCxn id="58" idx="3"/>
            <a:endCxn id="10" idx="1"/>
          </p:cNvCxnSpPr>
          <p:nvPr/>
        </p:nvCxnSpPr>
        <p:spPr>
          <a:xfrm flipV="1">
            <a:off x="7587047" y="4890993"/>
            <a:ext cx="845487" cy="274513"/>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12" name="Pfeil: nach unten 11">
            <a:extLst>
              <a:ext uri="{FF2B5EF4-FFF2-40B4-BE49-F238E27FC236}">
                <a16:creationId xmlns:a16="http://schemas.microsoft.com/office/drawing/2014/main" id="{26D451C8-C0A0-4ED0-94AC-730ACCA32188}"/>
              </a:ext>
            </a:extLst>
          </p:cNvPr>
          <p:cNvSpPr/>
          <p:nvPr/>
        </p:nvSpPr>
        <p:spPr>
          <a:xfrm>
            <a:off x="232385" y="5651204"/>
            <a:ext cx="3876671"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Continuation</a:t>
            </a:r>
            <a:endParaRPr lang="en-GB" dirty="0">
              <a:solidFill>
                <a:srgbClr val="04276E"/>
              </a:solidFill>
            </a:endParaRPr>
          </a:p>
        </p:txBody>
      </p:sp>
      <p:sp>
        <p:nvSpPr>
          <p:cNvPr id="28" name="Rechteck 27">
            <a:extLst>
              <a:ext uri="{FF2B5EF4-FFF2-40B4-BE49-F238E27FC236}">
                <a16:creationId xmlns:a16="http://schemas.microsoft.com/office/drawing/2014/main" id="{C39FF845-C539-4B2F-8D6A-920273079068}"/>
              </a:ext>
            </a:extLst>
          </p:cNvPr>
          <p:cNvSpPr/>
          <p:nvPr/>
        </p:nvSpPr>
        <p:spPr>
          <a:xfrm>
            <a:off x="4593937" y="4244396"/>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Define</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Dependency</a:t>
            </a:r>
            <a:r>
              <a:rPr lang="de-DE" sz="1200" dirty="0">
                <a:solidFill>
                  <a:srgbClr val="04276E"/>
                </a:solidFill>
              </a:rPr>
              <a:t> via </a:t>
            </a:r>
            <a:r>
              <a:rPr lang="de-DE" sz="1200" dirty="0" err="1">
                <a:solidFill>
                  <a:srgbClr val="04276E"/>
                </a:solidFill>
              </a:rPr>
              <a:t>app.json</a:t>
            </a:r>
            <a:endParaRPr lang="de-DE" sz="1200" i="1" dirty="0">
              <a:solidFill>
                <a:srgbClr val="04276E"/>
              </a:solidFill>
            </a:endParaRPr>
          </a:p>
        </p:txBody>
      </p:sp>
      <p:pic>
        <p:nvPicPr>
          <p:cNvPr id="10" name="Grafik 9">
            <a:extLst>
              <a:ext uri="{FF2B5EF4-FFF2-40B4-BE49-F238E27FC236}">
                <a16:creationId xmlns:a16="http://schemas.microsoft.com/office/drawing/2014/main" id="{4FF8C6E7-E692-4FF7-ADD5-9910057ABD69}"/>
              </a:ext>
            </a:extLst>
          </p:cNvPr>
          <p:cNvPicPr>
            <a:picLocks noChangeAspect="1"/>
          </p:cNvPicPr>
          <p:nvPr/>
        </p:nvPicPr>
        <p:blipFill>
          <a:blip r:embed="rId4"/>
          <a:stretch>
            <a:fillRect/>
          </a:stretch>
        </p:blipFill>
        <p:spPr>
          <a:xfrm>
            <a:off x="8432534" y="3028872"/>
            <a:ext cx="2793182" cy="3724242"/>
          </a:xfrm>
          <a:prstGeom prst="rect">
            <a:avLst/>
          </a:prstGeom>
        </p:spPr>
      </p:pic>
      <p:pic>
        <p:nvPicPr>
          <p:cNvPr id="14" name="Grafik 13">
            <a:extLst>
              <a:ext uri="{FF2B5EF4-FFF2-40B4-BE49-F238E27FC236}">
                <a16:creationId xmlns:a16="http://schemas.microsoft.com/office/drawing/2014/main" id="{946D22F0-4199-4994-B0C6-0276615DBEA1}"/>
              </a:ext>
            </a:extLst>
          </p:cNvPr>
          <p:cNvPicPr>
            <a:picLocks noChangeAspect="1"/>
          </p:cNvPicPr>
          <p:nvPr/>
        </p:nvPicPr>
        <p:blipFill>
          <a:blip r:embed="rId5"/>
          <a:stretch>
            <a:fillRect/>
          </a:stretch>
        </p:blipFill>
        <p:spPr>
          <a:xfrm>
            <a:off x="7899362" y="1988636"/>
            <a:ext cx="4086795" cy="1543265"/>
          </a:xfrm>
          <a:prstGeom prst="rect">
            <a:avLst/>
          </a:prstGeom>
        </p:spPr>
      </p:pic>
      <p:cxnSp>
        <p:nvCxnSpPr>
          <p:cNvPr id="32" name="Verbinder: gewinkelt 31">
            <a:extLst>
              <a:ext uri="{FF2B5EF4-FFF2-40B4-BE49-F238E27FC236}">
                <a16:creationId xmlns:a16="http://schemas.microsoft.com/office/drawing/2014/main" id="{0286B6E7-0150-4570-938A-9643F9EF7D2A}"/>
              </a:ext>
            </a:extLst>
          </p:cNvPr>
          <p:cNvCxnSpPr>
            <a:cxnSpLocks/>
            <a:stCxn id="28" idx="3"/>
            <a:endCxn id="14" idx="1"/>
          </p:cNvCxnSpPr>
          <p:nvPr/>
        </p:nvCxnSpPr>
        <p:spPr>
          <a:xfrm flipV="1">
            <a:off x="7590754" y="2760269"/>
            <a:ext cx="308608" cy="1666690"/>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BE5B3522-A49B-488B-8EA5-0D54A9753B60}"/>
              </a:ext>
            </a:extLst>
          </p:cNvPr>
          <p:cNvCxnSpPr>
            <a:cxnSpLocks/>
            <a:stCxn id="48" idx="2"/>
            <a:endCxn id="28" idx="0"/>
          </p:cNvCxnSpPr>
          <p:nvPr/>
        </p:nvCxnSpPr>
        <p:spPr>
          <a:xfrm>
            <a:off x="6088639" y="4081773"/>
            <a:ext cx="3707" cy="16262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58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6" grpId="0" animBg="1"/>
      <p:bldP spid="48" grpId="0" animBg="1"/>
      <p:bldP spid="52" grpId="0" animBg="1"/>
      <p:bldP spid="57" grpId="0" animBg="1"/>
      <p:bldP spid="58" grpId="0" animBg="1"/>
      <p:bldP spid="12" grpId="0" animBg="1"/>
      <p:bldP spid="2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C042CC53-CBB8-41DA-91DF-96185416DA24}"/>
              </a:ext>
            </a:extLst>
          </p:cNvPr>
          <p:cNvPicPr>
            <a:picLocks noChangeAspect="1"/>
          </p:cNvPicPr>
          <p:nvPr/>
        </p:nvPicPr>
        <p:blipFill>
          <a:blip r:embed="rId2"/>
          <a:stretch>
            <a:fillRect/>
          </a:stretch>
        </p:blipFill>
        <p:spPr>
          <a:xfrm>
            <a:off x="4958407" y="1725713"/>
            <a:ext cx="7066637" cy="2400231"/>
          </a:xfrm>
          <a:prstGeom prst="rect">
            <a:avLst/>
          </a:prstGeom>
        </p:spPr>
      </p:pic>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17 | </a:t>
            </a:r>
            <a:r>
              <a:rPr lang="de-DE" dirty="0" err="1"/>
              <a:t>Extending</a:t>
            </a:r>
            <a:r>
              <a:rPr lang="de-DE" dirty="0"/>
              <a:t> Customer Classification, Extended </a:t>
            </a:r>
            <a:r>
              <a:rPr lang="de-DE" dirty="0" err="1"/>
              <a:t>Enums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67</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0928" y="462751"/>
            <a:ext cx="530833" cy="530833"/>
          </a:xfrm>
          <a:prstGeom prst="rect">
            <a:avLst/>
          </a:prstGeom>
        </p:spPr>
      </p:pic>
      <p:cxnSp>
        <p:nvCxnSpPr>
          <p:cNvPr id="45" name="Gerade Verbindung mit Pfeil 44">
            <a:extLst>
              <a:ext uri="{FF2B5EF4-FFF2-40B4-BE49-F238E27FC236}">
                <a16:creationId xmlns:a16="http://schemas.microsoft.com/office/drawing/2014/main" id="{5C94E95D-F5D6-4975-89CE-999A9E8323C4}"/>
              </a:ext>
            </a:extLst>
          </p:cNvPr>
          <p:cNvCxnSpPr>
            <a:cxnSpLocks/>
            <a:endCxn id="44" idx="0"/>
          </p:cNvCxnSpPr>
          <p:nvPr/>
        </p:nvCxnSpPr>
        <p:spPr>
          <a:xfrm>
            <a:off x="2170721" y="2597265"/>
            <a:ext cx="0" cy="310321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57" name="Rechteck 56">
            <a:extLst>
              <a:ext uri="{FF2B5EF4-FFF2-40B4-BE49-F238E27FC236}">
                <a16:creationId xmlns:a16="http://schemas.microsoft.com/office/drawing/2014/main" id="{F2DC19F1-6F94-4B2D-9472-6F530CCA37A1}"/>
              </a:ext>
            </a:extLst>
          </p:cNvPr>
          <p:cNvSpPr/>
          <p:nvPr/>
        </p:nvSpPr>
        <p:spPr>
          <a:xfrm>
            <a:off x="359998" y="222872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sp>
        <p:nvSpPr>
          <p:cNvPr id="58" name="Rechteck 57">
            <a:extLst>
              <a:ext uri="{FF2B5EF4-FFF2-40B4-BE49-F238E27FC236}">
                <a16:creationId xmlns:a16="http://schemas.microsoft.com/office/drawing/2014/main" id="{0D191804-822F-4072-A484-4E06C7820D96}"/>
              </a:ext>
            </a:extLst>
          </p:cNvPr>
          <p:cNvSpPr/>
          <p:nvPr/>
        </p:nvSpPr>
        <p:spPr>
          <a:xfrm>
            <a:off x="4590230" y="2228722"/>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cxnSp>
        <p:nvCxnSpPr>
          <p:cNvPr id="61" name="Gerade Verbindung mit Pfeil 60">
            <a:extLst>
              <a:ext uri="{FF2B5EF4-FFF2-40B4-BE49-F238E27FC236}">
                <a16:creationId xmlns:a16="http://schemas.microsoft.com/office/drawing/2014/main" id="{30F95B72-F3D7-4C76-9ACA-4CC9D3182110}"/>
              </a:ext>
            </a:extLst>
          </p:cNvPr>
          <p:cNvCxnSpPr>
            <a:cxnSpLocks/>
            <a:stCxn id="57" idx="3"/>
            <a:endCxn id="58" idx="1"/>
          </p:cNvCxnSpPr>
          <p:nvPr/>
        </p:nvCxnSpPr>
        <p:spPr>
          <a:xfrm>
            <a:off x="3981444" y="2411285"/>
            <a:ext cx="6087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23495B7A-BDBB-4DC7-BFE7-759A5D052D80}"/>
              </a:ext>
            </a:extLst>
          </p:cNvPr>
          <p:cNvCxnSpPr>
            <a:cxnSpLocks/>
            <a:endCxn id="57" idx="0"/>
          </p:cNvCxnSpPr>
          <p:nvPr/>
        </p:nvCxnSpPr>
        <p:spPr>
          <a:xfrm>
            <a:off x="2170721" y="1707164"/>
            <a:ext cx="0" cy="52155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70">
            <a:extLst>
              <a:ext uri="{FF2B5EF4-FFF2-40B4-BE49-F238E27FC236}">
                <a16:creationId xmlns:a16="http://schemas.microsoft.com/office/drawing/2014/main" id="{5C7783D4-2020-4E30-8F9E-411874B60FED}"/>
              </a:ext>
            </a:extLst>
          </p:cNvPr>
          <p:cNvSpPr/>
          <p:nvPr/>
        </p:nvSpPr>
        <p:spPr>
          <a:xfrm>
            <a:off x="359999" y="828102"/>
            <a:ext cx="9915213" cy="8790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GAP-AL-007: Extended Customer Classification</a:t>
            </a:r>
            <a:r>
              <a:rPr lang="de-DE" sz="1600" dirty="0">
                <a:solidFill>
                  <a:srgbClr val="002060"/>
                </a:solidFill>
              </a:rPr>
              <a:t> </a:t>
            </a:r>
          </a:p>
          <a:p>
            <a:r>
              <a:rPr lang="de-DE" sz="1600" dirty="0">
                <a:solidFill>
                  <a:srgbClr val="002060"/>
                </a:solidFill>
              </a:rPr>
              <a:t>The Customer Classification </a:t>
            </a:r>
            <a:r>
              <a:rPr lang="de-DE" sz="1600" dirty="0" err="1">
                <a:solidFill>
                  <a:srgbClr val="002060"/>
                </a:solidFill>
              </a:rPr>
              <a:t>system</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a:t>
            </a:r>
            <a:r>
              <a:rPr lang="de-DE" sz="1600" dirty="0" err="1">
                <a:solidFill>
                  <a:srgbClr val="002060"/>
                </a:solidFill>
              </a:rPr>
              <a:t>extended</a:t>
            </a:r>
            <a:r>
              <a:rPr lang="de-DE" sz="1600" dirty="0">
                <a:solidFill>
                  <a:srgbClr val="002060"/>
                </a:solidFill>
              </a:rPr>
              <a:t> </a:t>
            </a:r>
            <a:r>
              <a:rPr lang="de-DE" sz="1600" dirty="0" err="1">
                <a:solidFill>
                  <a:srgbClr val="002060"/>
                </a:solidFill>
              </a:rPr>
              <a:t>by</a:t>
            </a:r>
            <a:r>
              <a:rPr lang="de-DE" sz="1600" dirty="0">
                <a:solidFill>
                  <a:srgbClr val="002060"/>
                </a:solidFill>
              </a:rPr>
              <a:t> a </a:t>
            </a:r>
            <a:r>
              <a:rPr lang="de-DE" sz="1600" dirty="0" err="1">
                <a:solidFill>
                  <a:srgbClr val="002060"/>
                </a:solidFill>
              </a:rPr>
              <a:t>new</a:t>
            </a:r>
            <a:r>
              <a:rPr lang="de-DE" sz="1600" dirty="0">
                <a:solidFill>
                  <a:srgbClr val="002060"/>
                </a:solidFill>
              </a:rPr>
              <a:t> </a:t>
            </a:r>
            <a:r>
              <a:rPr lang="de-DE" sz="1600" dirty="0" err="1">
                <a:solidFill>
                  <a:srgbClr val="002060"/>
                </a:solidFill>
              </a:rPr>
              <a:t>category</a:t>
            </a:r>
            <a:r>
              <a:rPr lang="de-DE" sz="1600" dirty="0">
                <a:solidFill>
                  <a:srgbClr val="002060"/>
                </a:solidFill>
              </a:rPr>
              <a:t> „Platinum Customer“. </a:t>
            </a:r>
          </a:p>
          <a:p>
            <a:r>
              <a:rPr lang="de-DE" sz="1600" dirty="0">
                <a:solidFill>
                  <a:srgbClr val="002060"/>
                </a:solidFill>
              </a:rPr>
              <a:t>The </a:t>
            </a:r>
            <a:r>
              <a:rPr lang="de-DE" sz="1600" dirty="0" err="1">
                <a:solidFill>
                  <a:srgbClr val="002060"/>
                </a:solidFill>
              </a:rPr>
              <a:t>corresponding</a:t>
            </a:r>
            <a:r>
              <a:rPr lang="de-DE" sz="1600" dirty="0">
                <a:solidFill>
                  <a:srgbClr val="002060"/>
                </a:solidFill>
              </a:rPr>
              <a:t>  </a:t>
            </a:r>
            <a:r>
              <a:rPr lang="de-DE" sz="1600" dirty="0" err="1">
                <a:solidFill>
                  <a:srgbClr val="002060"/>
                </a:solidFill>
              </a:rPr>
              <a:t>salutation</a:t>
            </a:r>
            <a:r>
              <a:rPr lang="de-DE" sz="1600" dirty="0">
                <a:solidFill>
                  <a:srgbClr val="002060"/>
                </a:solidFill>
              </a:rPr>
              <a:t> </a:t>
            </a:r>
            <a:r>
              <a:rPr lang="de-DE" sz="1600" dirty="0" err="1">
                <a:solidFill>
                  <a:srgbClr val="002060"/>
                </a:solidFill>
              </a:rPr>
              <a:t>suggestion</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„Hallo </a:t>
            </a:r>
            <a:r>
              <a:rPr lang="de-DE" sz="1600" dirty="0" err="1">
                <a:solidFill>
                  <a:srgbClr val="002060"/>
                </a:solidFill>
              </a:rPr>
              <a:t>supreme</a:t>
            </a:r>
            <a:r>
              <a:rPr lang="de-DE" sz="1600" dirty="0">
                <a:solidFill>
                  <a:srgbClr val="002060"/>
                </a:solidFill>
              </a:rPr>
              <a:t> </a:t>
            </a:r>
            <a:r>
              <a:rPr lang="de-DE" sz="1600" dirty="0" err="1">
                <a:solidFill>
                  <a:srgbClr val="002060"/>
                </a:solidFill>
              </a:rPr>
              <a:t>most</a:t>
            </a:r>
            <a:r>
              <a:rPr lang="de-DE" sz="1600" dirty="0">
                <a:solidFill>
                  <a:srgbClr val="002060"/>
                </a:solidFill>
              </a:rPr>
              <a:t> </a:t>
            </a:r>
            <a:r>
              <a:rPr lang="de-DE" sz="1600" dirty="0" err="1">
                <a:solidFill>
                  <a:srgbClr val="002060"/>
                </a:solidFill>
              </a:rPr>
              <a:t>revered</a:t>
            </a:r>
            <a:r>
              <a:rPr lang="de-DE" sz="1600" dirty="0">
                <a:solidFill>
                  <a:srgbClr val="002060"/>
                </a:solidFill>
              </a:rPr>
              <a:t> &lt;</a:t>
            </a:r>
            <a:r>
              <a:rPr lang="de-DE" sz="1600" dirty="0" err="1">
                <a:solidFill>
                  <a:srgbClr val="002060"/>
                </a:solidFill>
              </a:rPr>
              <a:t>name</a:t>
            </a:r>
            <a:r>
              <a:rPr lang="de-DE" sz="1600" dirty="0">
                <a:solidFill>
                  <a:srgbClr val="002060"/>
                </a:solidFill>
              </a:rPr>
              <a:t>&gt;“</a:t>
            </a:r>
            <a:endParaRPr lang="en-GB" sz="1600" dirty="0">
              <a:solidFill>
                <a:srgbClr val="002060"/>
              </a:solidFill>
            </a:endParaRPr>
          </a:p>
        </p:txBody>
      </p:sp>
      <p:sp>
        <p:nvSpPr>
          <p:cNvPr id="33" name="Rechteck 32">
            <a:extLst>
              <a:ext uri="{FF2B5EF4-FFF2-40B4-BE49-F238E27FC236}">
                <a16:creationId xmlns:a16="http://schemas.microsoft.com/office/drawing/2014/main" id="{178493D6-69C6-4AD5-BD9D-F16B342BBB98}"/>
              </a:ext>
            </a:extLst>
          </p:cNvPr>
          <p:cNvSpPr/>
          <p:nvPr/>
        </p:nvSpPr>
        <p:spPr>
          <a:xfrm>
            <a:off x="4597591" y="2750280"/>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Implement </a:t>
            </a:r>
            <a:r>
              <a:rPr lang="de-DE" sz="1200" dirty="0" err="1">
                <a:solidFill>
                  <a:srgbClr val="04276E"/>
                </a:solidFill>
              </a:rPr>
              <a:t>Enum</a:t>
            </a:r>
            <a:r>
              <a:rPr lang="de-DE" sz="1200" dirty="0">
                <a:solidFill>
                  <a:srgbClr val="04276E"/>
                </a:solidFill>
              </a:rPr>
              <a:t> Extension</a:t>
            </a:r>
            <a:endParaRPr lang="de-DE" sz="1200" i="1" dirty="0">
              <a:solidFill>
                <a:srgbClr val="04276E"/>
              </a:solidFill>
            </a:endParaRPr>
          </a:p>
        </p:txBody>
      </p:sp>
      <p:cxnSp>
        <p:nvCxnSpPr>
          <p:cNvPr id="34" name="Gerade Verbindung mit Pfeil 33">
            <a:extLst>
              <a:ext uri="{FF2B5EF4-FFF2-40B4-BE49-F238E27FC236}">
                <a16:creationId xmlns:a16="http://schemas.microsoft.com/office/drawing/2014/main" id="{8D1FCCBD-B1FB-434B-8630-288958534309}"/>
              </a:ext>
            </a:extLst>
          </p:cNvPr>
          <p:cNvCxnSpPr>
            <a:cxnSpLocks/>
            <a:stCxn id="58" idx="2"/>
            <a:endCxn id="33" idx="0"/>
          </p:cNvCxnSpPr>
          <p:nvPr/>
        </p:nvCxnSpPr>
        <p:spPr>
          <a:xfrm>
            <a:off x="6088639" y="2593847"/>
            <a:ext cx="7361" cy="15643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8D4D8C34-1ADA-44B1-870D-69B1E288C3E4}"/>
              </a:ext>
            </a:extLst>
          </p:cNvPr>
          <p:cNvPicPr>
            <a:picLocks noChangeAspect="1"/>
          </p:cNvPicPr>
          <p:nvPr/>
        </p:nvPicPr>
        <p:blipFill>
          <a:blip r:embed="rId5"/>
          <a:stretch>
            <a:fillRect/>
          </a:stretch>
        </p:blipFill>
        <p:spPr>
          <a:xfrm>
            <a:off x="3445664" y="4211095"/>
            <a:ext cx="8611471" cy="2605381"/>
          </a:xfrm>
          <a:prstGeom prst="rect">
            <a:avLst/>
          </a:prstGeom>
        </p:spPr>
      </p:pic>
      <p:sp>
        <p:nvSpPr>
          <p:cNvPr id="37" name="Rechteck 36">
            <a:extLst>
              <a:ext uri="{FF2B5EF4-FFF2-40B4-BE49-F238E27FC236}">
                <a16:creationId xmlns:a16="http://schemas.microsoft.com/office/drawing/2014/main" id="{25185DC8-FEE7-4BF0-B9EA-FF0206E4D3A2}"/>
              </a:ext>
            </a:extLst>
          </p:cNvPr>
          <p:cNvSpPr/>
          <p:nvPr/>
        </p:nvSpPr>
        <p:spPr>
          <a:xfrm>
            <a:off x="4597591" y="3403406"/>
            <a:ext cx="2996817" cy="50875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Implement Extension </a:t>
            </a:r>
            <a:r>
              <a:rPr lang="de-DE" sz="1200" dirty="0" err="1">
                <a:solidFill>
                  <a:srgbClr val="04276E"/>
                </a:solidFill>
              </a:rPr>
              <a:t>of</a:t>
            </a:r>
            <a:r>
              <a:rPr lang="de-DE" sz="1200" dirty="0">
                <a:solidFill>
                  <a:srgbClr val="04276E"/>
                </a:solidFill>
              </a:rPr>
              <a:t> Salutation Suggestion</a:t>
            </a:r>
            <a:endParaRPr lang="de-DE" sz="1200" i="1" dirty="0">
              <a:solidFill>
                <a:srgbClr val="04276E"/>
              </a:solidFill>
            </a:endParaRPr>
          </a:p>
        </p:txBody>
      </p:sp>
      <p:cxnSp>
        <p:nvCxnSpPr>
          <p:cNvPr id="41" name="Gerade Verbindung mit Pfeil 40">
            <a:extLst>
              <a:ext uri="{FF2B5EF4-FFF2-40B4-BE49-F238E27FC236}">
                <a16:creationId xmlns:a16="http://schemas.microsoft.com/office/drawing/2014/main" id="{E1E020FA-F947-4943-8ACA-A13546986A36}"/>
              </a:ext>
            </a:extLst>
          </p:cNvPr>
          <p:cNvCxnSpPr>
            <a:cxnSpLocks/>
            <a:stCxn id="33" idx="2"/>
            <a:endCxn id="37" idx="0"/>
          </p:cNvCxnSpPr>
          <p:nvPr/>
        </p:nvCxnSpPr>
        <p:spPr>
          <a:xfrm>
            <a:off x="6096000" y="3115405"/>
            <a:ext cx="0" cy="28800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Rechteck 43">
            <a:extLst>
              <a:ext uri="{FF2B5EF4-FFF2-40B4-BE49-F238E27FC236}">
                <a16:creationId xmlns:a16="http://schemas.microsoft.com/office/drawing/2014/main" id="{35037FF2-F60A-407A-AB73-1BEBD1691385}"/>
              </a:ext>
            </a:extLst>
          </p:cNvPr>
          <p:cNvSpPr/>
          <p:nvPr/>
        </p:nvSpPr>
        <p:spPr>
          <a:xfrm>
            <a:off x="359998" y="5700476"/>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21" name="Verbinder: gewinkelt 20">
            <a:extLst>
              <a:ext uri="{FF2B5EF4-FFF2-40B4-BE49-F238E27FC236}">
                <a16:creationId xmlns:a16="http://schemas.microsoft.com/office/drawing/2014/main" id="{9BFF013B-D5A1-4024-A212-ED8CDC466657}"/>
              </a:ext>
            </a:extLst>
          </p:cNvPr>
          <p:cNvCxnSpPr>
            <a:cxnSpLocks/>
            <a:stCxn id="37" idx="1"/>
            <a:endCxn id="16" idx="1"/>
          </p:cNvCxnSpPr>
          <p:nvPr/>
        </p:nvCxnSpPr>
        <p:spPr>
          <a:xfrm rot="10800000" flipV="1">
            <a:off x="3445665" y="3657784"/>
            <a:ext cx="1151927" cy="1856001"/>
          </a:xfrm>
          <a:prstGeom prst="bentConnector3">
            <a:avLst>
              <a:gd name="adj1" fmla="val 119845"/>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0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4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31424" y="1685530"/>
            <a:ext cx="11466000" cy="26286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pPr algn="ctr"/>
            <a:r>
              <a:rPr lang="de-DE" sz="6000" dirty="0" err="1"/>
              <a:t>HandsOn</a:t>
            </a:r>
            <a:r>
              <a:rPr lang="de-DE" sz="6000" dirty="0"/>
              <a:t> – </a:t>
            </a:r>
            <a:r>
              <a:rPr lang="de-DE" sz="6000" dirty="0" err="1"/>
              <a:t>Exercise</a:t>
            </a:r>
            <a:r>
              <a:rPr lang="de-DE" sz="6000" dirty="0"/>
              <a:t> 18  </a:t>
            </a:r>
          </a:p>
          <a:p>
            <a:pPr algn="ctr"/>
            <a:endParaRPr lang="de-DE" sz="6000" dirty="0"/>
          </a:p>
          <a:p>
            <a:pPr algn="ctr"/>
            <a:r>
              <a:rPr lang="de-DE" sz="6000" dirty="0"/>
              <a:t>CU Launcher</a:t>
            </a: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68</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2929254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18 | Tools: CU Launcher</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69</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39" name="Rechteck 38">
            <a:extLst>
              <a:ext uri="{FF2B5EF4-FFF2-40B4-BE49-F238E27FC236}">
                <a16:creationId xmlns:a16="http://schemas.microsoft.com/office/drawing/2014/main" id="{07096909-294F-46A3-A730-2F7448C05FBB}"/>
              </a:ext>
            </a:extLst>
          </p:cNvPr>
          <p:cNvSpPr/>
          <p:nvPr/>
        </p:nvSpPr>
        <p:spPr>
          <a:xfrm>
            <a:off x="359999" y="3513689"/>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Connect </a:t>
            </a:r>
            <a:r>
              <a:rPr lang="de-DE" sz="1400" dirty="0" err="1">
                <a:solidFill>
                  <a:srgbClr val="002060"/>
                </a:solidFill>
              </a:rPr>
              <a:t>the</a:t>
            </a:r>
            <a:r>
              <a:rPr lang="de-DE" sz="1400" dirty="0">
                <a:solidFill>
                  <a:srgbClr val="002060"/>
                </a:solidFill>
              </a:rPr>
              <a:t> Project </a:t>
            </a:r>
            <a:r>
              <a:rPr lang="de-DE" sz="1400" dirty="0" err="1">
                <a:solidFill>
                  <a:srgbClr val="002060"/>
                </a:solidFill>
              </a:rPr>
              <a:t>to</a:t>
            </a:r>
            <a:r>
              <a:rPr lang="de-DE" sz="1400" dirty="0">
                <a:solidFill>
                  <a:srgbClr val="002060"/>
                </a:solidFill>
              </a:rPr>
              <a:t> </a:t>
            </a:r>
            <a:r>
              <a:rPr lang="de-DE" sz="1400" dirty="0" err="1">
                <a:solidFill>
                  <a:srgbClr val="002060"/>
                </a:solidFill>
              </a:rPr>
              <a:t>your</a:t>
            </a:r>
            <a:r>
              <a:rPr lang="de-DE" sz="1400" dirty="0">
                <a:solidFill>
                  <a:srgbClr val="002060"/>
                </a:solidFill>
              </a:rPr>
              <a:t> DB</a:t>
            </a:r>
            <a:endParaRPr lang="en-GB" sz="1400" dirty="0">
              <a:solidFill>
                <a:srgbClr val="002060"/>
              </a:solidFill>
            </a:endParaRPr>
          </a:p>
        </p:txBody>
      </p:sp>
      <p:sp>
        <p:nvSpPr>
          <p:cNvPr id="40" name="Rechteck 39">
            <a:extLst>
              <a:ext uri="{FF2B5EF4-FFF2-40B4-BE49-F238E27FC236}">
                <a16:creationId xmlns:a16="http://schemas.microsoft.com/office/drawing/2014/main" id="{5936B757-A34A-413D-A542-E856AB2E4008}"/>
              </a:ext>
            </a:extLst>
          </p:cNvPr>
          <p:cNvSpPr/>
          <p:nvPr/>
        </p:nvSpPr>
        <p:spPr>
          <a:xfrm>
            <a:off x="359999" y="2700434"/>
            <a:ext cx="3621446" cy="48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 Open AL Project „</a:t>
            </a:r>
            <a:r>
              <a:rPr lang="de-DE" sz="1400" dirty="0" err="1">
                <a:solidFill>
                  <a:srgbClr val="002060"/>
                </a:solidFill>
              </a:rPr>
              <a:t>SomeALTests</a:t>
            </a:r>
            <a:r>
              <a:rPr lang="de-DE" sz="1400" dirty="0">
                <a:solidFill>
                  <a:srgbClr val="002060"/>
                </a:solidFill>
              </a:rPr>
              <a:t>“ </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C76E5C50-3D1E-4966-B494-097E32B9608C}"/>
              </a:ext>
            </a:extLst>
          </p:cNvPr>
          <p:cNvCxnSpPr>
            <a:cxnSpLocks/>
            <a:stCxn id="40" idx="2"/>
            <a:endCxn id="39" idx="0"/>
          </p:cNvCxnSpPr>
          <p:nvPr/>
        </p:nvCxnSpPr>
        <p:spPr>
          <a:xfrm>
            <a:off x="2170722" y="3180598"/>
            <a:ext cx="0" cy="3330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5C94E95D-F5D6-4975-89CE-999A9E8323C4}"/>
              </a:ext>
            </a:extLst>
          </p:cNvPr>
          <p:cNvCxnSpPr>
            <a:cxnSpLocks/>
            <a:stCxn id="57" idx="2"/>
            <a:endCxn id="37" idx="0"/>
          </p:cNvCxnSpPr>
          <p:nvPr/>
        </p:nvCxnSpPr>
        <p:spPr>
          <a:xfrm>
            <a:off x="2170721" y="5090893"/>
            <a:ext cx="0" cy="84770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A398BC01-0AB5-4F79-A5E9-99E14EADFC9E}"/>
              </a:ext>
            </a:extLst>
          </p:cNvPr>
          <p:cNvSpPr/>
          <p:nvPr/>
        </p:nvSpPr>
        <p:spPr>
          <a:xfrm>
            <a:off x="4590231" y="2655611"/>
            <a:ext cx="2996818" cy="5692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Open VS Code, </a:t>
            </a:r>
          </a:p>
          <a:p>
            <a:r>
              <a:rPr lang="de-DE" sz="1200" dirty="0">
                <a:solidFill>
                  <a:srgbClr val="04276E"/>
                </a:solidFill>
              </a:rPr>
              <a:t>press </a:t>
            </a:r>
            <a:r>
              <a:rPr lang="de-DE" sz="1200" dirty="0" err="1">
                <a:solidFill>
                  <a:srgbClr val="04276E"/>
                </a:solidFill>
              </a:rPr>
              <a:t>Alt+A</a:t>
            </a:r>
            <a:r>
              <a:rPr lang="de-DE" sz="1200" dirty="0">
                <a:solidFill>
                  <a:srgbClr val="04276E"/>
                </a:solidFill>
              </a:rPr>
              <a:t> </a:t>
            </a:r>
            <a:r>
              <a:rPr lang="de-DE" sz="1200" dirty="0" err="1">
                <a:solidFill>
                  <a:srgbClr val="04276E"/>
                </a:solidFill>
              </a:rPr>
              <a:t>Alt+L</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create</a:t>
            </a:r>
            <a:r>
              <a:rPr lang="de-DE" sz="1200" dirty="0">
                <a:solidFill>
                  <a:srgbClr val="04276E"/>
                </a:solidFill>
              </a:rPr>
              <a:t> „Hello World“ …</a:t>
            </a:r>
            <a:endParaRPr lang="de-DE" sz="1200" i="1" dirty="0">
              <a:solidFill>
                <a:srgbClr val="04276E"/>
              </a:solidFill>
            </a:endParaRPr>
          </a:p>
        </p:txBody>
      </p:sp>
      <p:sp>
        <p:nvSpPr>
          <p:cNvPr id="48" name="Rechteck 47">
            <a:extLst>
              <a:ext uri="{FF2B5EF4-FFF2-40B4-BE49-F238E27FC236}">
                <a16:creationId xmlns:a16="http://schemas.microsoft.com/office/drawing/2014/main" id="{0B374A8D-39FF-4989-88CF-8AE5B22611CC}"/>
              </a:ext>
            </a:extLst>
          </p:cNvPr>
          <p:cNvSpPr/>
          <p:nvPr/>
        </p:nvSpPr>
        <p:spPr>
          <a:xfrm>
            <a:off x="4590230" y="4107173"/>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Clean </a:t>
            </a:r>
            <a:r>
              <a:rPr lang="de-DE" sz="1200" dirty="0" err="1">
                <a:solidFill>
                  <a:srgbClr val="04276E"/>
                </a:solidFill>
              </a:rPr>
              <a:t>up</a:t>
            </a:r>
            <a:r>
              <a:rPr lang="de-DE" sz="1200" dirty="0">
                <a:solidFill>
                  <a:srgbClr val="04276E"/>
                </a:solidFill>
              </a:rPr>
              <a:t> „Hello World“ …</a:t>
            </a:r>
            <a:endParaRPr lang="de-DE" sz="1200" i="1" dirty="0">
              <a:solidFill>
                <a:srgbClr val="04276E"/>
              </a:solidFill>
            </a:endParaRPr>
          </a:p>
        </p:txBody>
      </p:sp>
      <p:cxnSp>
        <p:nvCxnSpPr>
          <p:cNvPr id="49" name="Gerade Verbindung mit Pfeil 48">
            <a:extLst>
              <a:ext uri="{FF2B5EF4-FFF2-40B4-BE49-F238E27FC236}">
                <a16:creationId xmlns:a16="http://schemas.microsoft.com/office/drawing/2014/main" id="{C557CF2C-C691-43A2-B75B-5D8D003F5954}"/>
              </a:ext>
            </a:extLst>
          </p:cNvPr>
          <p:cNvCxnSpPr>
            <a:cxnSpLocks/>
            <a:stCxn id="52" idx="2"/>
            <a:endCxn id="48" idx="0"/>
          </p:cNvCxnSpPr>
          <p:nvPr/>
        </p:nvCxnSpPr>
        <p:spPr>
          <a:xfrm flipH="1">
            <a:off x="6088639" y="3885090"/>
            <a:ext cx="1" cy="2220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52" name="Rechteck 51">
            <a:extLst>
              <a:ext uri="{FF2B5EF4-FFF2-40B4-BE49-F238E27FC236}">
                <a16:creationId xmlns:a16="http://schemas.microsoft.com/office/drawing/2014/main" id="{2440D610-63DD-4C80-B10B-5C467C0120A7}"/>
              </a:ext>
            </a:extLst>
          </p:cNvPr>
          <p:cNvSpPr/>
          <p:nvPr/>
        </p:nvSpPr>
        <p:spPr>
          <a:xfrm>
            <a:off x="4590231" y="3519964"/>
            <a:ext cx="2996818"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Adapt</a:t>
            </a:r>
            <a:r>
              <a:rPr lang="de-DE" sz="1200" dirty="0">
                <a:solidFill>
                  <a:srgbClr val="04276E"/>
                </a:solidFill>
              </a:rPr>
              <a:t> </a:t>
            </a:r>
            <a:r>
              <a:rPr lang="de-DE" sz="1200" dirty="0" err="1">
                <a:solidFill>
                  <a:srgbClr val="04276E"/>
                </a:solidFill>
              </a:rPr>
              <a:t>launch.json</a:t>
            </a:r>
            <a:r>
              <a:rPr lang="de-DE" sz="1200" dirty="0">
                <a:solidFill>
                  <a:srgbClr val="04276E"/>
                </a:solidFill>
              </a:rPr>
              <a:t> and </a:t>
            </a:r>
            <a:r>
              <a:rPr lang="de-DE" sz="1200" dirty="0" err="1">
                <a:solidFill>
                  <a:srgbClr val="04276E"/>
                </a:solidFill>
              </a:rPr>
              <a:t>app.json</a:t>
            </a:r>
            <a:endParaRPr lang="de-DE" sz="1200" i="1" dirty="0">
              <a:solidFill>
                <a:srgbClr val="04276E"/>
              </a:solidFill>
            </a:endParaRPr>
          </a:p>
        </p:txBody>
      </p:sp>
      <p:cxnSp>
        <p:nvCxnSpPr>
          <p:cNvPr id="54" name="Gerade Verbindung mit Pfeil 53">
            <a:extLst>
              <a:ext uri="{FF2B5EF4-FFF2-40B4-BE49-F238E27FC236}">
                <a16:creationId xmlns:a16="http://schemas.microsoft.com/office/drawing/2014/main" id="{E19ED1CE-28DF-4F87-8830-A7D151765C6D}"/>
              </a:ext>
            </a:extLst>
          </p:cNvPr>
          <p:cNvCxnSpPr>
            <a:cxnSpLocks/>
            <a:stCxn id="39" idx="3"/>
            <a:endCxn id="52" idx="1"/>
          </p:cNvCxnSpPr>
          <p:nvPr/>
        </p:nvCxnSpPr>
        <p:spPr>
          <a:xfrm>
            <a:off x="3981445" y="3696252"/>
            <a:ext cx="608786" cy="62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DE97BFB-6D58-4A75-BFA1-19FC7ADBD07B}"/>
              </a:ext>
            </a:extLst>
          </p:cNvPr>
          <p:cNvCxnSpPr>
            <a:cxnSpLocks/>
            <a:stCxn id="40" idx="3"/>
            <a:endCxn id="46" idx="1"/>
          </p:cNvCxnSpPr>
          <p:nvPr/>
        </p:nvCxnSpPr>
        <p:spPr>
          <a:xfrm flipV="1">
            <a:off x="3981445" y="2940225"/>
            <a:ext cx="608786" cy="2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F2DC19F1-6F94-4B2D-9472-6F530CCA37A1}"/>
              </a:ext>
            </a:extLst>
          </p:cNvPr>
          <p:cNvSpPr/>
          <p:nvPr/>
        </p:nvSpPr>
        <p:spPr>
          <a:xfrm>
            <a:off x="359998" y="4725768"/>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sp>
        <p:nvSpPr>
          <p:cNvPr id="58" name="Rechteck 57">
            <a:extLst>
              <a:ext uri="{FF2B5EF4-FFF2-40B4-BE49-F238E27FC236}">
                <a16:creationId xmlns:a16="http://schemas.microsoft.com/office/drawing/2014/main" id="{0D191804-822F-4072-A484-4E06C7820D96}"/>
              </a:ext>
            </a:extLst>
          </p:cNvPr>
          <p:cNvSpPr/>
          <p:nvPr/>
        </p:nvSpPr>
        <p:spPr>
          <a:xfrm>
            <a:off x="4590230" y="4725768"/>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cxnSp>
        <p:nvCxnSpPr>
          <p:cNvPr id="61" name="Gerade Verbindung mit Pfeil 60">
            <a:extLst>
              <a:ext uri="{FF2B5EF4-FFF2-40B4-BE49-F238E27FC236}">
                <a16:creationId xmlns:a16="http://schemas.microsoft.com/office/drawing/2014/main" id="{30F95B72-F3D7-4C76-9ACA-4CC9D3182110}"/>
              </a:ext>
            </a:extLst>
          </p:cNvPr>
          <p:cNvCxnSpPr>
            <a:cxnSpLocks/>
            <a:stCxn id="57" idx="3"/>
            <a:endCxn id="58" idx="1"/>
          </p:cNvCxnSpPr>
          <p:nvPr/>
        </p:nvCxnSpPr>
        <p:spPr>
          <a:xfrm>
            <a:off x="3981444" y="4908331"/>
            <a:ext cx="6087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23495B7A-BDBB-4DC7-BFE7-759A5D052D80}"/>
              </a:ext>
            </a:extLst>
          </p:cNvPr>
          <p:cNvCxnSpPr>
            <a:cxnSpLocks/>
            <a:stCxn id="39" idx="2"/>
            <a:endCxn id="57" idx="0"/>
          </p:cNvCxnSpPr>
          <p:nvPr/>
        </p:nvCxnSpPr>
        <p:spPr>
          <a:xfrm flipH="1">
            <a:off x="2170721" y="3878814"/>
            <a:ext cx="1" cy="84695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70">
            <a:extLst>
              <a:ext uri="{FF2B5EF4-FFF2-40B4-BE49-F238E27FC236}">
                <a16:creationId xmlns:a16="http://schemas.microsoft.com/office/drawing/2014/main" id="{5C7783D4-2020-4E30-8F9E-411874B60FED}"/>
              </a:ext>
            </a:extLst>
          </p:cNvPr>
          <p:cNvSpPr/>
          <p:nvPr/>
        </p:nvSpPr>
        <p:spPr>
          <a:xfrm>
            <a:off x="359999" y="828102"/>
            <a:ext cx="9915213" cy="16205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GAP-AL-008: CU Launcher</a:t>
            </a:r>
            <a:r>
              <a:rPr lang="de-DE" sz="1600" dirty="0">
                <a:solidFill>
                  <a:srgbClr val="002060"/>
                </a:solidFill>
              </a:rPr>
              <a:t> </a:t>
            </a:r>
          </a:p>
          <a:p>
            <a:r>
              <a:rPr lang="de-DE" sz="1600" dirty="0">
                <a:solidFill>
                  <a:srgbClr val="002060"/>
                </a:solidFill>
              </a:rPr>
              <a:t>A </a:t>
            </a:r>
            <a:r>
              <a:rPr lang="de-DE" sz="1600" dirty="0" err="1">
                <a:solidFill>
                  <a:srgbClr val="002060"/>
                </a:solidFill>
              </a:rPr>
              <a:t>functionality</a:t>
            </a:r>
            <a:r>
              <a:rPr lang="de-DE" sz="1600" dirty="0">
                <a:solidFill>
                  <a:srgbClr val="002060"/>
                </a:solidFill>
              </a:rPr>
              <a:t> </a:t>
            </a:r>
            <a:r>
              <a:rPr lang="de-DE" sz="1600" dirty="0" err="1">
                <a:solidFill>
                  <a:srgbClr val="002060"/>
                </a:solidFill>
              </a:rPr>
              <a:t>is</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be</a:t>
            </a:r>
            <a:r>
              <a:rPr lang="de-DE" sz="1600" dirty="0">
                <a:solidFill>
                  <a:srgbClr val="002060"/>
                </a:solidFill>
              </a:rPr>
              <a:t> </a:t>
            </a:r>
            <a:r>
              <a:rPr lang="de-DE" sz="1600" dirty="0" err="1">
                <a:solidFill>
                  <a:srgbClr val="002060"/>
                </a:solidFill>
              </a:rPr>
              <a:t>implemented</a:t>
            </a:r>
            <a:r>
              <a:rPr lang="de-DE" sz="1600" dirty="0">
                <a:solidFill>
                  <a:srgbClr val="002060"/>
                </a:solidFill>
              </a:rPr>
              <a:t>, </a:t>
            </a:r>
            <a:r>
              <a:rPr lang="de-DE" sz="1600" dirty="0" err="1">
                <a:solidFill>
                  <a:srgbClr val="002060"/>
                </a:solidFill>
              </a:rPr>
              <a:t>which</a:t>
            </a:r>
            <a:r>
              <a:rPr lang="de-DE" sz="1600" dirty="0">
                <a:solidFill>
                  <a:srgbClr val="002060"/>
                </a:solidFill>
              </a:rPr>
              <a:t> </a:t>
            </a:r>
            <a:r>
              <a:rPr lang="de-DE" sz="1600" dirty="0" err="1">
                <a:solidFill>
                  <a:srgbClr val="002060"/>
                </a:solidFill>
              </a:rPr>
              <a:t>allows</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start</a:t>
            </a:r>
            <a:r>
              <a:rPr lang="de-DE" sz="1600" dirty="0">
                <a:solidFill>
                  <a:srgbClr val="002060"/>
                </a:solidFill>
              </a:rPr>
              <a:t> </a:t>
            </a:r>
            <a:r>
              <a:rPr lang="de-DE" sz="1600" dirty="0" err="1">
                <a:solidFill>
                  <a:srgbClr val="002060"/>
                </a:solidFill>
              </a:rPr>
              <a:t>particular</a:t>
            </a:r>
            <a:r>
              <a:rPr lang="de-DE" sz="1600" dirty="0">
                <a:solidFill>
                  <a:srgbClr val="002060"/>
                </a:solidFill>
              </a:rPr>
              <a:t> </a:t>
            </a:r>
            <a:r>
              <a:rPr lang="de-DE" sz="1600" dirty="0" err="1">
                <a:solidFill>
                  <a:srgbClr val="002060"/>
                </a:solidFill>
              </a:rPr>
              <a:t>codeunits</a:t>
            </a:r>
            <a:r>
              <a:rPr lang="de-DE" sz="1600" dirty="0">
                <a:solidFill>
                  <a:srgbClr val="002060"/>
                </a:solidFill>
              </a:rPr>
              <a:t> via GUI.</a:t>
            </a:r>
          </a:p>
          <a:p>
            <a:r>
              <a:rPr lang="de-DE" sz="1600" dirty="0">
                <a:solidFill>
                  <a:srgbClr val="002060"/>
                </a:solidFill>
              </a:rPr>
              <a:t>Design</a:t>
            </a:r>
          </a:p>
          <a:p>
            <a:pPr marL="285750" indent="-285750">
              <a:buFontTx/>
              <a:buChar char="-"/>
            </a:pPr>
            <a:r>
              <a:rPr lang="de-DE" sz="1600" dirty="0">
                <a:solidFill>
                  <a:srgbClr val="002060"/>
                </a:solidFill>
              </a:rPr>
              <a:t>Page „CU Launcher“ </a:t>
            </a:r>
          </a:p>
          <a:p>
            <a:pPr marL="742950" lvl="1" indent="-285750">
              <a:buFontTx/>
              <a:buChar char="-"/>
            </a:pPr>
            <a:r>
              <a:rPr lang="de-DE" sz="1600" dirty="0" err="1">
                <a:solidFill>
                  <a:srgbClr val="002060"/>
                </a:solidFill>
              </a:rPr>
              <a:t>with</a:t>
            </a:r>
            <a:r>
              <a:rPr lang="de-DE" sz="1600" dirty="0">
                <a:solidFill>
                  <a:srgbClr val="002060"/>
                </a:solidFill>
              </a:rPr>
              <a:t> </a:t>
            </a:r>
            <a:r>
              <a:rPr lang="de-DE" sz="1600" dirty="0" err="1">
                <a:solidFill>
                  <a:srgbClr val="002060"/>
                </a:solidFill>
              </a:rPr>
              <a:t>control</a:t>
            </a:r>
            <a:r>
              <a:rPr lang="de-DE" sz="1600" dirty="0">
                <a:solidFill>
                  <a:srgbClr val="002060"/>
                </a:solidFill>
              </a:rPr>
              <a:t> „CU ID </a:t>
            </a:r>
            <a:r>
              <a:rPr lang="de-DE" sz="1600" dirty="0" err="1">
                <a:solidFill>
                  <a:srgbClr val="002060"/>
                </a:solidFill>
              </a:rPr>
              <a:t>to</a:t>
            </a:r>
            <a:r>
              <a:rPr lang="de-DE" sz="1600" dirty="0">
                <a:solidFill>
                  <a:srgbClr val="002060"/>
                </a:solidFill>
              </a:rPr>
              <a:t> launch“</a:t>
            </a:r>
          </a:p>
          <a:p>
            <a:pPr marL="742950" lvl="1" indent="-285750">
              <a:buFontTx/>
              <a:buChar char="-"/>
            </a:pPr>
            <a:r>
              <a:rPr lang="de-DE" sz="1600" dirty="0">
                <a:solidFill>
                  <a:srgbClr val="002060"/>
                </a:solidFill>
              </a:rPr>
              <a:t>Action „Launch CU“ </a:t>
            </a:r>
            <a:r>
              <a:rPr lang="de-DE" sz="1600" dirty="0" err="1">
                <a:solidFill>
                  <a:srgbClr val="002060"/>
                </a:solidFill>
              </a:rPr>
              <a:t>which</a:t>
            </a:r>
            <a:r>
              <a:rPr lang="de-DE" sz="1600" dirty="0">
                <a:solidFill>
                  <a:srgbClr val="002060"/>
                </a:solidFill>
              </a:rPr>
              <a:t> </a:t>
            </a:r>
            <a:r>
              <a:rPr lang="de-DE" sz="1600" dirty="0" err="1">
                <a:solidFill>
                  <a:srgbClr val="002060"/>
                </a:solidFill>
              </a:rPr>
              <a:t>launches</a:t>
            </a:r>
            <a:r>
              <a:rPr lang="de-DE" sz="1600" dirty="0">
                <a:solidFill>
                  <a:srgbClr val="002060"/>
                </a:solidFill>
              </a:rPr>
              <a:t> CU (after proper </a:t>
            </a:r>
            <a:r>
              <a:rPr lang="de-DE" sz="1600" dirty="0" err="1">
                <a:solidFill>
                  <a:srgbClr val="002060"/>
                </a:solidFill>
              </a:rPr>
              <a:t>confirmation</a:t>
            </a:r>
            <a:r>
              <a:rPr lang="de-DE" sz="1600" dirty="0">
                <a:solidFill>
                  <a:srgbClr val="002060"/>
                </a:solidFill>
              </a:rPr>
              <a:t>)</a:t>
            </a:r>
            <a:endParaRPr lang="en-GB" sz="1600" dirty="0">
              <a:solidFill>
                <a:srgbClr val="002060"/>
              </a:solidFill>
            </a:endParaRPr>
          </a:p>
        </p:txBody>
      </p:sp>
      <p:sp>
        <p:nvSpPr>
          <p:cNvPr id="31" name="Rechteck 30">
            <a:extLst>
              <a:ext uri="{FF2B5EF4-FFF2-40B4-BE49-F238E27FC236}">
                <a16:creationId xmlns:a16="http://schemas.microsoft.com/office/drawing/2014/main" id="{79ED4371-6409-4F44-A25E-485646B4C4B5}"/>
              </a:ext>
            </a:extLst>
          </p:cNvPr>
          <p:cNvSpPr/>
          <p:nvPr/>
        </p:nvSpPr>
        <p:spPr>
          <a:xfrm>
            <a:off x="4597591" y="5307548"/>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a:t>
            </a:r>
            <a:endParaRPr lang="de-DE" sz="1200" i="1" dirty="0">
              <a:solidFill>
                <a:srgbClr val="04276E"/>
              </a:solidFill>
            </a:endParaRPr>
          </a:p>
        </p:txBody>
      </p:sp>
      <p:cxnSp>
        <p:nvCxnSpPr>
          <p:cNvPr id="33" name="Gerade Verbindung mit Pfeil 32">
            <a:extLst>
              <a:ext uri="{FF2B5EF4-FFF2-40B4-BE49-F238E27FC236}">
                <a16:creationId xmlns:a16="http://schemas.microsoft.com/office/drawing/2014/main" id="{773358F3-17CA-4C1C-8500-4BB6AC46A96E}"/>
              </a:ext>
            </a:extLst>
          </p:cNvPr>
          <p:cNvCxnSpPr>
            <a:cxnSpLocks/>
            <a:stCxn id="58" idx="2"/>
            <a:endCxn id="31" idx="0"/>
          </p:cNvCxnSpPr>
          <p:nvPr/>
        </p:nvCxnSpPr>
        <p:spPr>
          <a:xfrm>
            <a:off x="6088639" y="5090893"/>
            <a:ext cx="7361" cy="2166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99FF2A00-125D-4437-AF48-B8C534455F32}"/>
              </a:ext>
            </a:extLst>
          </p:cNvPr>
          <p:cNvSpPr/>
          <p:nvPr/>
        </p:nvSpPr>
        <p:spPr>
          <a:xfrm>
            <a:off x="359998" y="5938601"/>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spTree>
    <p:extLst>
      <p:ext uri="{BB962C8B-B14F-4D97-AF65-F5344CB8AC3E}">
        <p14:creationId xmlns:p14="http://schemas.microsoft.com/office/powerpoint/2010/main" val="332808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6" grpId="0" animBg="1"/>
      <p:bldP spid="48" grpId="0" animBg="1"/>
      <p:bldP spid="52" grpId="0" animBg="1"/>
      <p:bldP spid="57" grpId="0" animBg="1"/>
      <p:bldP spid="58" grpId="0" animBg="1"/>
      <p:bldP spid="31"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dirty="0"/>
              <a:t> </a:t>
            </a:r>
            <a:fld id="{F0389FF0-EA6C-204E-82DF-16D97CC1B00E}" type="slidenum">
              <a:rPr lang="de-DE" smtClean="0"/>
              <a:pPr/>
              <a:t>7</a:t>
            </a:fld>
            <a:endParaRPr lang="de-DE" dirty="0"/>
          </a:p>
        </p:txBody>
      </p:sp>
      <p:sp>
        <p:nvSpPr>
          <p:cNvPr id="17" name="Textplatzhalter 11">
            <a:extLst>
              <a:ext uri="{FF2B5EF4-FFF2-40B4-BE49-F238E27FC236}">
                <a16:creationId xmlns:a16="http://schemas.microsoft.com/office/drawing/2014/main" id="{9A75AAF4-BB20-44D6-953E-C50ED7A30337}"/>
              </a:ext>
            </a:extLst>
          </p:cNvPr>
          <p:cNvSpPr>
            <a:spLocks noGrp="1"/>
          </p:cNvSpPr>
          <p:nvPr>
            <p:ph type="body" sz="quarter" idx="10"/>
          </p:nvPr>
        </p:nvSpPr>
        <p:spPr>
          <a:xfrm>
            <a:off x="360000" y="1266750"/>
            <a:ext cx="11466000" cy="5086425"/>
          </a:xfrm>
        </p:spPr>
        <p:txBody>
          <a:bodyPr/>
          <a:lstStyle/>
          <a:p>
            <a:r>
              <a:rPr lang="de-DE" dirty="0" err="1"/>
              <a:t>Forced</a:t>
            </a:r>
            <a:r>
              <a:rPr lang="de-DE" dirty="0"/>
              <a:t> </a:t>
            </a:r>
            <a:r>
              <a:rPr lang="de-DE" dirty="0" err="1"/>
              <a:t>by</a:t>
            </a:r>
            <a:r>
              <a:rPr lang="de-DE" dirty="0"/>
              <a:t> </a:t>
            </a:r>
            <a:r>
              <a:rPr lang="de-DE" dirty="0" err="1"/>
              <a:t>the</a:t>
            </a:r>
            <a:r>
              <a:rPr lang="de-DE" dirty="0"/>
              <a:t> </a:t>
            </a:r>
            <a:r>
              <a:rPr lang="de-DE" dirty="0" err="1"/>
              <a:t>possibility</a:t>
            </a:r>
            <a:r>
              <a:rPr lang="de-DE" dirty="0"/>
              <a:t> </a:t>
            </a:r>
            <a:r>
              <a:rPr lang="de-DE" dirty="0" err="1"/>
              <a:t>of</a:t>
            </a:r>
            <a:r>
              <a:rPr lang="de-DE" dirty="0"/>
              <a:t> </a:t>
            </a:r>
            <a:r>
              <a:rPr lang="de-DE" dirty="0" err="1"/>
              <a:t>changing</a:t>
            </a:r>
            <a:r>
              <a:rPr lang="de-DE" dirty="0"/>
              <a:t> </a:t>
            </a:r>
            <a:r>
              <a:rPr lang="de-DE" dirty="0" err="1"/>
              <a:t>environment</a:t>
            </a:r>
            <a:r>
              <a:rPr lang="de-DE" dirty="0"/>
              <a:t>: </a:t>
            </a:r>
            <a:r>
              <a:rPr lang="de-DE" dirty="0" err="1"/>
              <a:t>suitable</a:t>
            </a:r>
            <a:r>
              <a:rPr lang="de-DE" dirty="0"/>
              <a:t> </a:t>
            </a:r>
            <a:r>
              <a:rPr lang="de-DE" dirty="0" err="1"/>
              <a:t>Prefixing</a:t>
            </a:r>
            <a:r>
              <a:rPr lang="de-DE" dirty="0"/>
              <a:t> </a:t>
            </a:r>
            <a:r>
              <a:rPr lang="de-DE" dirty="0" err="1"/>
              <a:t>to</a:t>
            </a:r>
            <a:r>
              <a:rPr lang="de-DE" dirty="0"/>
              <a:t> </a:t>
            </a:r>
            <a:r>
              <a:rPr lang="de-DE" dirty="0" err="1"/>
              <a:t>create</a:t>
            </a:r>
            <a:r>
              <a:rPr lang="de-DE" dirty="0"/>
              <a:t> </a:t>
            </a:r>
            <a:r>
              <a:rPr lang="de-DE" dirty="0" err="1"/>
              <a:t>uniqueness</a:t>
            </a:r>
            <a:r>
              <a:rPr lang="de-DE" dirty="0"/>
              <a:t> </a:t>
            </a:r>
          </a:p>
          <a:p>
            <a:pPr lvl="1"/>
            <a:r>
              <a:rPr lang="de-DE" dirty="0"/>
              <a:t>(</a:t>
            </a:r>
            <a:r>
              <a:rPr lang="de-DE" dirty="0" err="1"/>
              <a:t>separated</a:t>
            </a:r>
            <a:r>
              <a:rPr lang="de-DE" dirty="0"/>
              <a:t> </a:t>
            </a:r>
            <a:r>
              <a:rPr lang="de-DE" dirty="0" err="1"/>
              <a:t>by</a:t>
            </a:r>
            <a:r>
              <a:rPr lang="de-DE" dirty="0"/>
              <a:t> a „Space“ </a:t>
            </a:r>
            <a:r>
              <a:rPr lang="de-DE" dirty="0" err="1"/>
              <a:t>from</a:t>
            </a:r>
            <a:r>
              <a:rPr lang="de-DE" dirty="0"/>
              <a:t> </a:t>
            </a:r>
            <a:r>
              <a:rPr lang="de-DE" dirty="0" err="1"/>
              <a:t>the</a:t>
            </a:r>
            <a:r>
              <a:rPr lang="de-DE" dirty="0"/>
              <a:t> </a:t>
            </a:r>
            <a:r>
              <a:rPr lang="de-DE" dirty="0" err="1"/>
              <a:t>object‘s</a:t>
            </a:r>
            <a:r>
              <a:rPr lang="de-DE" dirty="0"/>
              <a:t> </a:t>
            </a:r>
            <a:r>
              <a:rPr lang="de-DE" dirty="0" err="1"/>
              <a:t>name</a:t>
            </a:r>
            <a:r>
              <a:rPr lang="de-DE" dirty="0"/>
              <a:t>)</a:t>
            </a:r>
          </a:p>
          <a:p>
            <a:r>
              <a:rPr lang="en-GB" dirty="0"/>
              <a:t>Use the Prefix </a:t>
            </a:r>
            <a:r>
              <a:rPr lang="en-GB" b="1" i="1" dirty="0"/>
              <a:t>CCO</a:t>
            </a:r>
            <a:r>
              <a:rPr lang="en-GB" dirty="0"/>
              <a:t> (Cosmo Consult Operations) for the following:</a:t>
            </a:r>
          </a:p>
          <a:p>
            <a:pPr lvl="1"/>
            <a:r>
              <a:rPr lang="en-GB" dirty="0"/>
              <a:t>Objects</a:t>
            </a:r>
          </a:p>
          <a:p>
            <a:pPr lvl="2"/>
            <a:r>
              <a:rPr lang="en-GB" dirty="0"/>
              <a:t>Name</a:t>
            </a:r>
          </a:p>
          <a:p>
            <a:pPr lvl="1"/>
            <a:r>
              <a:rPr lang="en-GB" dirty="0"/>
              <a:t>Object </a:t>
            </a:r>
            <a:r>
              <a:rPr lang="en-GB" dirty="0" err="1"/>
              <a:t>Codeunits</a:t>
            </a:r>
            <a:endParaRPr lang="en-GB" dirty="0"/>
          </a:p>
          <a:p>
            <a:pPr lvl="2"/>
            <a:r>
              <a:rPr lang="en-GB" dirty="0"/>
              <a:t>Name</a:t>
            </a:r>
          </a:p>
          <a:p>
            <a:pPr lvl="1"/>
            <a:r>
              <a:rPr lang="en-GB" dirty="0"/>
              <a:t>Object Extensions</a:t>
            </a:r>
          </a:p>
          <a:p>
            <a:pPr lvl="2"/>
            <a:r>
              <a:rPr lang="en-GB" dirty="0"/>
              <a:t>Name</a:t>
            </a:r>
          </a:p>
          <a:p>
            <a:pPr lvl="2"/>
            <a:r>
              <a:rPr lang="en-GB" dirty="0"/>
              <a:t>Global Procedures</a:t>
            </a:r>
          </a:p>
          <a:p>
            <a:pPr lvl="2"/>
            <a:r>
              <a:rPr lang="en-GB" dirty="0"/>
              <a:t>Fields (Table)</a:t>
            </a:r>
          </a:p>
          <a:p>
            <a:pPr lvl="2"/>
            <a:r>
              <a:rPr lang="de-DE" dirty="0"/>
              <a:t>Keys / </a:t>
            </a:r>
            <a:r>
              <a:rPr lang="de-DE" dirty="0" err="1"/>
              <a:t>KeyNames</a:t>
            </a:r>
            <a:endParaRPr lang="en-GB" dirty="0"/>
          </a:p>
          <a:p>
            <a:pPr lvl="2"/>
            <a:r>
              <a:rPr lang="en-GB" dirty="0"/>
              <a:t>Controls (Page)</a:t>
            </a:r>
          </a:p>
          <a:p>
            <a:pPr lvl="2"/>
            <a:r>
              <a:rPr lang="en-GB" dirty="0"/>
              <a:t>Actions (Page)</a:t>
            </a:r>
          </a:p>
          <a:p>
            <a:pPr lvl="2"/>
            <a:r>
              <a:rPr lang="en-GB" dirty="0"/>
              <a:t>Values (</a:t>
            </a:r>
            <a:r>
              <a:rPr lang="en-GB" dirty="0" err="1"/>
              <a:t>Enum</a:t>
            </a:r>
            <a:r>
              <a:rPr lang="en-GB" dirty="0"/>
              <a:t>)</a:t>
            </a:r>
          </a:p>
          <a:p>
            <a:r>
              <a:rPr lang="de-DE" dirty="0" err="1"/>
              <a:t>Prefix</a:t>
            </a:r>
            <a:r>
              <a:rPr lang="de-DE" dirty="0"/>
              <a:t> „CCOT“ </a:t>
            </a:r>
            <a:r>
              <a:rPr lang="de-DE" dirty="0" err="1"/>
              <a:t>for</a:t>
            </a:r>
            <a:r>
              <a:rPr lang="de-DE" dirty="0"/>
              <a:t> Test Objects</a:t>
            </a:r>
          </a:p>
        </p:txBody>
      </p:sp>
      <p:sp>
        <p:nvSpPr>
          <p:cNvPr id="11" name="Titel 1">
            <a:extLst>
              <a:ext uri="{FF2B5EF4-FFF2-40B4-BE49-F238E27FC236}">
                <a16:creationId xmlns:a16="http://schemas.microsoft.com/office/drawing/2014/main" id="{B6CFF1D0-C50E-44CC-8650-389EC6C77124}"/>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de-DE" dirty="0">
                <a:solidFill>
                  <a:srgbClr val="F5A748"/>
                </a:solidFill>
                <a:latin typeface="Calibri Light" panose="020F0302020204030204" pitchFamily="34" charset="0"/>
                <a:ea typeface="+mn-ea"/>
                <a:cs typeface="Calibri Light" panose="020F0302020204030204" pitchFamily="34" charset="0"/>
              </a:rPr>
              <a:t>APP </a:t>
            </a:r>
            <a:r>
              <a:rPr lang="de-DE" dirty="0" err="1">
                <a:solidFill>
                  <a:srgbClr val="F5A748"/>
                </a:solidFill>
                <a:latin typeface="Calibri Light" panose="020F0302020204030204" pitchFamily="34" charset="0"/>
                <a:ea typeface="+mn-ea"/>
                <a:cs typeface="Calibri Light" panose="020F0302020204030204" pitchFamily="34" charset="0"/>
              </a:rPr>
              <a:t>Organization</a:t>
            </a:r>
            <a:r>
              <a:rPr lang="de-DE" dirty="0">
                <a:solidFill>
                  <a:srgbClr val="F5A748"/>
                </a:solidFill>
                <a:latin typeface="Calibri Light" panose="020F0302020204030204" pitchFamily="34" charset="0"/>
                <a:ea typeface="+mn-ea"/>
                <a:cs typeface="Calibri Light" panose="020F0302020204030204" pitchFamily="34" charset="0"/>
              </a:rPr>
              <a:t> - Unique Namespace: </a:t>
            </a:r>
            <a:r>
              <a:rPr lang="de-DE" dirty="0" err="1">
                <a:solidFill>
                  <a:srgbClr val="F5A748"/>
                </a:solidFill>
                <a:latin typeface="Calibri Light" panose="020F0302020204030204" pitchFamily="34" charset="0"/>
                <a:ea typeface="+mn-ea"/>
                <a:cs typeface="Calibri Light" panose="020F0302020204030204" pitchFamily="34" charset="0"/>
              </a:rPr>
              <a:t>Prefixing</a:t>
            </a:r>
            <a:endParaRPr lang="en-US" sz="1800" dirty="0">
              <a:solidFill>
                <a:srgbClr val="F5A748"/>
              </a:solidFill>
              <a:latin typeface="Calibri"/>
              <a:ea typeface="+mn-ea"/>
              <a:cs typeface="+mn-cs"/>
            </a:endParaRPr>
          </a:p>
          <a:p>
            <a:endParaRPr lang="de-DE" dirty="0">
              <a:solidFill>
                <a:schemeClr val="bg2"/>
              </a:solidFill>
            </a:endParaRPr>
          </a:p>
        </p:txBody>
      </p:sp>
    </p:spTree>
    <p:extLst>
      <p:ext uri="{BB962C8B-B14F-4D97-AF65-F5344CB8AC3E}">
        <p14:creationId xmlns:p14="http://schemas.microsoft.com/office/powerpoint/2010/main" val="1408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hteck 105">
            <a:extLst>
              <a:ext uri="{FF2B5EF4-FFF2-40B4-BE49-F238E27FC236}">
                <a16:creationId xmlns:a16="http://schemas.microsoft.com/office/drawing/2014/main" id="{32457042-7094-4344-A43E-FACF9C6A82E4}"/>
              </a:ext>
            </a:extLst>
          </p:cNvPr>
          <p:cNvSpPr/>
          <p:nvPr/>
        </p:nvSpPr>
        <p:spPr>
          <a:xfrm>
            <a:off x="358755" y="5953646"/>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a:t>
            </a:r>
            <a:r>
              <a:rPr lang="de-DE" sz="1000" dirty="0" err="1">
                <a:solidFill>
                  <a:srgbClr val="04276E"/>
                </a:solidFill>
              </a:rPr>
              <a:t>Ctrl</a:t>
            </a:r>
            <a:r>
              <a:rPr lang="de-DE" sz="1000" dirty="0">
                <a:solidFill>
                  <a:srgbClr val="04276E"/>
                </a:solidFill>
              </a:rPr>
              <a:t> Add-In r</a:t>
            </a:r>
            <a:endParaRPr lang="en-GB" sz="1000" dirty="0">
              <a:solidFill>
                <a:srgbClr val="04276E"/>
              </a:solidFill>
            </a:endParaRPr>
          </a:p>
        </p:txBody>
      </p:sp>
      <p:sp>
        <p:nvSpPr>
          <p:cNvPr id="105" name="Rechteck 104">
            <a:extLst>
              <a:ext uri="{FF2B5EF4-FFF2-40B4-BE49-F238E27FC236}">
                <a16:creationId xmlns:a16="http://schemas.microsoft.com/office/drawing/2014/main" id="{60E0F10B-80F2-46CC-B76F-C72A08774D84}"/>
              </a:ext>
            </a:extLst>
          </p:cNvPr>
          <p:cNvSpPr/>
          <p:nvPr/>
        </p:nvSpPr>
        <p:spPr>
          <a:xfrm>
            <a:off x="358755" y="5540897"/>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a:t>
            </a:r>
            <a:r>
              <a:rPr lang="de-DE" sz="1000" dirty="0" err="1">
                <a:solidFill>
                  <a:srgbClr val="04276E"/>
                </a:solidFill>
              </a:rPr>
              <a:t>Enum</a:t>
            </a:r>
            <a:r>
              <a:rPr lang="de-DE" sz="1000" dirty="0">
                <a:solidFill>
                  <a:srgbClr val="04276E"/>
                </a:solidFill>
              </a:rPr>
              <a:t> q</a:t>
            </a:r>
            <a:endParaRPr lang="en-GB" sz="1000" dirty="0">
              <a:solidFill>
                <a:srgbClr val="04276E"/>
              </a:solidFill>
            </a:endParaRPr>
          </a:p>
        </p:txBody>
      </p:sp>
      <p:sp>
        <p:nvSpPr>
          <p:cNvPr id="104" name="Rechteck 103">
            <a:extLst>
              <a:ext uri="{FF2B5EF4-FFF2-40B4-BE49-F238E27FC236}">
                <a16:creationId xmlns:a16="http://schemas.microsoft.com/office/drawing/2014/main" id="{5732A14F-3299-4CA3-B7DA-B3E60C14F8EA}"/>
              </a:ext>
            </a:extLst>
          </p:cNvPr>
          <p:cNvSpPr/>
          <p:nvPr/>
        </p:nvSpPr>
        <p:spPr>
          <a:xfrm>
            <a:off x="358755" y="5128151"/>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Query w</a:t>
            </a:r>
            <a:endParaRPr lang="en-GB" sz="1000" dirty="0">
              <a:solidFill>
                <a:srgbClr val="04276E"/>
              </a:solidFill>
            </a:endParaRPr>
          </a:p>
        </p:txBody>
      </p:sp>
      <p:sp>
        <p:nvSpPr>
          <p:cNvPr id="103" name="Rechteck 102">
            <a:extLst>
              <a:ext uri="{FF2B5EF4-FFF2-40B4-BE49-F238E27FC236}">
                <a16:creationId xmlns:a16="http://schemas.microsoft.com/office/drawing/2014/main" id="{8B42A74F-7EE1-45EE-8006-EFE2F4BB7F66}"/>
              </a:ext>
            </a:extLst>
          </p:cNvPr>
          <p:cNvSpPr/>
          <p:nvPr/>
        </p:nvSpPr>
        <p:spPr>
          <a:xfrm>
            <a:off x="358755" y="4715405"/>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XML Port v</a:t>
            </a:r>
            <a:endParaRPr lang="en-GB" sz="1000" dirty="0">
              <a:solidFill>
                <a:srgbClr val="04276E"/>
              </a:solidFill>
            </a:endParaRPr>
          </a:p>
        </p:txBody>
      </p:sp>
      <p:sp>
        <p:nvSpPr>
          <p:cNvPr id="102" name="Rechteck 101">
            <a:extLst>
              <a:ext uri="{FF2B5EF4-FFF2-40B4-BE49-F238E27FC236}">
                <a16:creationId xmlns:a16="http://schemas.microsoft.com/office/drawing/2014/main" id="{C08DE6E8-1FE1-4CBA-9147-B766F5EF0688}"/>
              </a:ext>
            </a:extLst>
          </p:cNvPr>
          <p:cNvSpPr/>
          <p:nvPr/>
        </p:nvSpPr>
        <p:spPr>
          <a:xfrm>
            <a:off x="358755" y="4302659"/>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Codeunit u</a:t>
            </a:r>
            <a:endParaRPr lang="en-GB" sz="1000" dirty="0">
              <a:solidFill>
                <a:srgbClr val="04276E"/>
              </a:solidFill>
            </a:endParaRPr>
          </a:p>
        </p:txBody>
      </p:sp>
      <p:sp>
        <p:nvSpPr>
          <p:cNvPr id="101" name="Rechteck 100">
            <a:extLst>
              <a:ext uri="{FF2B5EF4-FFF2-40B4-BE49-F238E27FC236}">
                <a16:creationId xmlns:a16="http://schemas.microsoft.com/office/drawing/2014/main" id="{C243C574-C804-4761-88E0-8A71A89D4DAD}"/>
              </a:ext>
            </a:extLst>
          </p:cNvPr>
          <p:cNvSpPr/>
          <p:nvPr/>
        </p:nvSpPr>
        <p:spPr>
          <a:xfrm>
            <a:off x="358755" y="3889913"/>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Report z</a:t>
            </a:r>
            <a:endParaRPr lang="en-GB" sz="1000" dirty="0">
              <a:solidFill>
                <a:srgbClr val="04276E"/>
              </a:solidFill>
            </a:endParaRPr>
          </a:p>
        </p:txBody>
      </p:sp>
      <p:sp>
        <p:nvSpPr>
          <p:cNvPr id="100" name="Rechteck 99">
            <a:extLst>
              <a:ext uri="{FF2B5EF4-FFF2-40B4-BE49-F238E27FC236}">
                <a16:creationId xmlns:a16="http://schemas.microsoft.com/office/drawing/2014/main" id="{CAE2E39A-20FB-4369-BEDC-E923D7EC3362}"/>
              </a:ext>
            </a:extLst>
          </p:cNvPr>
          <p:cNvSpPr/>
          <p:nvPr/>
        </p:nvSpPr>
        <p:spPr>
          <a:xfrm>
            <a:off x="358755" y="3477167"/>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Page y</a:t>
            </a:r>
            <a:endParaRPr lang="en-GB" sz="1000" dirty="0">
              <a:solidFill>
                <a:srgbClr val="04276E"/>
              </a:solidFill>
            </a:endParaRPr>
          </a:p>
        </p:txBody>
      </p:sp>
      <p:sp>
        <p:nvSpPr>
          <p:cNvPr id="2" name="Rechteck 1">
            <a:extLst>
              <a:ext uri="{FF2B5EF4-FFF2-40B4-BE49-F238E27FC236}">
                <a16:creationId xmlns:a16="http://schemas.microsoft.com/office/drawing/2014/main" id="{D265363E-D7B1-47F2-9399-D15EF91B7A2F}"/>
              </a:ext>
            </a:extLst>
          </p:cNvPr>
          <p:cNvSpPr/>
          <p:nvPr/>
        </p:nvSpPr>
        <p:spPr>
          <a:xfrm>
            <a:off x="358755" y="3064421"/>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Table x</a:t>
            </a:r>
            <a:endParaRPr lang="en-GB" sz="1000" dirty="0">
              <a:solidFill>
                <a:srgbClr val="04276E"/>
              </a:solidFill>
            </a:endParaRPr>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de-DE" dirty="0">
                <a:solidFill>
                  <a:schemeClr val="bg2"/>
                </a:solidFill>
              </a:rPr>
              <a:t>APP </a:t>
            </a:r>
            <a:r>
              <a:rPr lang="de-DE" dirty="0" err="1">
                <a:solidFill>
                  <a:schemeClr val="bg2"/>
                </a:solidFill>
              </a:rPr>
              <a:t>Organization</a:t>
            </a:r>
            <a:r>
              <a:rPr lang="de-DE" dirty="0">
                <a:solidFill>
                  <a:schemeClr val="bg2"/>
                </a:solidFill>
              </a:rPr>
              <a:t> -  Philosophy</a:t>
            </a: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8</a:t>
            </a:fld>
            <a:endParaRPr lang="de-DE" dirty="0"/>
          </a:p>
        </p:txBody>
      </p:sp>
      <p:sp>
        <p:nvSpPr>
          <p:cNvPr id="6" name="Rechteck 5">
            <a:extLst>
              <a:ext uri="{FF2B5EF4-FFF2-40B4-BE49-F238E27FC236}">
                <a16:creationId xmlns:a16="http://schemas.microsoft.com/office/drawing/2014/main" id="{75F569CC-6561-4954-838B-D869B9A9D986}"/>
              </a:ext>
            </a:extLst>
          </p:cNvPr>
          <p:cNvSpPr/>
          <p:nvPr/>
        </p:nvSpPr>
        <p:spPr>
          <a:xfrm>
            <a:off x="358756" y="1365270"/>
            <a:ext cx="3243716" cy="1394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Philosophy</a:t>
            </a:r>
          </a:p>
        </p:txBody>
      </p:sp>
      <p:sp>
        <p:nvSpPr>
          <p:cNvPr id="8" name="Rechteck 7">
            <a:extLst>
              <a:ext uri="{FF2B5EF4-FFF2-40B4-BE49-F238E27FC236}">
                <a16:creationId xmlns:a16="http://schemas.microsoft.com/office/drawing/2014/main" id="{5B6081FF-179E-4C22-A6D5-6DA3D438D3E4}"/>
              </a:ext>
            </a:extLst>
          </p:cNvPr>
          <p:cNvSpPr/>
          <p:nvPr/>
        </p:nvSpPr>
        <p:spPr>
          <a:xfrm>
            <a:off x="3802995" y="1365270"/>
            <a:ext cx="7655580" cy="385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2060"/>
                </a:solidFill>
              </a:rPr>
              <a:t>Group together what belongs together</a:t>
            </a:r>
            <a:endParaRPr lang="de-DE" sz="1200" dirty="0">
              <a:solidFill>
                <a:srgbClr val="002060"/>
              </a:solidFill>
            </a:endParaRPr>
          </a:p>
        </p:txBody>
      </p:sp>
      <p:sp>
        <p:nvSpPr>
          <p:cNvPr id="50" name="Rechteck 49">
            <a:extLst>
              <a:ext uri="{FF2B5EF4-FFF2-40B4-BE49-F238E27FC236}">
                <a16:creationId xmlns:a16="http://schemas.microsoft.com/office/drawing/2014/main" id="{48A1C470-BA6C-490C-B9AD-F92DF699A09C}"/>
              </a:ext>
            </a:extLst>
          </p:cNvPr>
          <p:cNvSpPr/>
          <p:nvPr/>
        </p:nvSpPr>
        <p:spPr>
          <a:xfrm>
            <a:off x="3802995" y="1870686"/>
            <a:ext cx="7655580" cy="385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2060"/>
                </a:solidFill>
              </a:rPr>
              <a:t>Forget about IDs as sort criterion</a:t>
            </a:r>
            <a:endParaRPr lang="de-DE" sz="1200" dirty="0">
              <a:solidFill>
                <a:srgbClr val="002060"/>
              </a:solidFill>
            </a:endParaRPr>
          </a:p>
        </p:txBody>
      </p:sp>
      <p:sp>
        <p:nvSpPr>
          <p:cNvPr id="51" name="Rechteck 50">
            <a:extLst>
              <a:ext uri="{FF2B5EF4-FFF2-40B4-BE49-F238E27FC236}">
                <a16:creationId xmlns:a16="http://schemas.microsoft.com/office/drawing/2014/main" id="{48AB6562-D125-45E9-A57E-47BFC6D1EA3E}"/>
              </a:ext>
            </a:extLst>
          </p:cNvPr>
          <p:cNvSpPr/>
          <p:nvPr/>
        </p:nvSpPr>
        <p:spPr>
          <a:xfrm>
            <a:off x="3802995" y="2374367"/>
            <a:ext cx="7655580" cy="385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002060"/>
                </a:solidFill>
              </a:rPr>
              <a:t>Create an understandable and easily enforceable rule on where code should be stored and how files should be named</a:t>
            </a:r>
            <a:r>
              <a:rPr lang="en-US" sz="1200" dirty="0">
                <a:solidFill>
                  <a:srgbClr val="002060"/>
                </a:solidFill>
              </a:rPr>
              <a:t> </a:t>
            </a:r>
            <a:endParaRPr lang="de-DE" sz="1200" dirty="0">
              <a:solidFill>
                <a:srgbClr val="002060"/>
              </a:solidFill>
            </a:endParaRPr>
          </a:p>
        </p:txBody>
      </p:sp>
      <p:sp>
        <p:nvSpPr>
          <p:cNvPr id="52" name="Rechteck 51">
            <a:extLst>
              <a:ext uri="{FF2B5EF4-FFF2-40B4-BE49-F238E27FC236}">
                <a16:creationId xmlns:a16="http://schemas.microsoft.com/office/drawing/2014/main" id="{527FD466-B152-400A-A8B0-8D76CFDC01A6}"/>
              </a:ext>
            </a:extLst>
          </p:cNvPr>
          <p:cNvSpPr/>
          <p:nvPr/>
        </p:nvSpPr>
        <p:spPr>
          <a:xfrm>
            <a:off x="542879" y="3165914"/>
            <a:ext cx="1061924"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Table x</a:t>
            </a:r>
          </a:p>
        </p:txBody>
      </p:sp>
      <p:sp>
        <p:nvSpPr>
          <p:cNvPr id="53" name="Rechteck 52">
            <a:extLst>
              <a:ext uri="{FF2B5EF4-FFF2-40B4-BE49-F238E27FC236}">
                <a16:creationId xmlns:a16="http://schemas.microsoft.com/office/drawing/2014/main" id="{A1D1DDA8-D396-451A-B6B7-4FC57F944EFC}"/>
              </a:ext>
            </a:extLst>
          </p:cNvPr>
          <p:cNvSpPr/>
          <p:nvPr/>
        </p:nvSpPr>
        <p:spPr>
          <a:xfrm>
            <a:off x="2067951" y="3161762"/>
            <a:ext cx="1550059"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Extension </a:t>
            </a:r>
            <a:r>
              <a:rPr lang="de-DE" sz="1000" dirty="0" err="1">
                <a:solidFill>
                  <a:srgbClr val="002060"/>
                </a:solidFill>
              </a:rPr>
              <a:t>of</a:t>
            </a:r>
            <a:r>
              <a:rPr lang="de-DE" sz="1000" dirty="0">
                <a:solidFill>
                  <a:srgbClr val="002060"/>
                </a:solidFill>
              </a:rPr>
              <a:t> Table x</a:t>
            </a:r>
          </a:p>
        </p:txBody>
      </p:sp>
      <p:sp>
        <p:nvSpPr>
          <p:cNvPr id="54" name="Rechteck 53">
            <a:extLst>
              <a:ext uri="{FF2B5EF4-FFF2-40B4-BE49-F238E27FC236}">
                <a16:creationId xmlns:a16="http://schemas.microsoft.com/office/drawing/2014/main" id="{012A6CBD-EBF2-4DAB-A777-792CED749155}"/>
              </a:ext>
            </a:extLst>
          </p:cNvPr>
          <p:cNvSpPr/>
          <p:nvPr/>
        </p:nvSpPr>
        <p:spPr>
          <a:xfrm>
            <a:off x="4069954" y="3161762"/>
            <a:ext cx="163614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Codeunit </a:t>
            </a:r>
            <a:r>
              <a:rPr lang="de-DE" sz="1000" dirty="0" err="1">
                <a:solidFill>
                  <a:srgbClr val="002060"/>
                </a:solidFill>
              </a:rPr>
              <a:t>of</a:t>
            </a:r>
            <a:r>
              <a:rPr lang="de-DE" sz="1000" dirty="0">
                <a:solidFill>
                  <a:srgbClr val="002060"/>
                </a:solidFill>
              </a:rPr>
              <a:t> Table x</a:t>
            </a:r>
          </a:p>
        </p:txBody>
      </p:sp>
      <p:sp>
        <p:nvSpPr>
          <p:cNvPr id="55" name="Rechteck 54">
            <a:extLst>
              <a:ext uri="{FF2B5EF4-FFF2-40B4-BE49-F238E27FC236}">
                <a16:creationId xmlns:a16="http://schemas.microsoft.com/office/drawing/2014/main" id="{3CF377DA-E43E-4AA2-85C1-D57089599C99}"/>
              </a:ext>
            </a:extLst>
          </p:cNvPr>
          <p:cNvSpPr/>
          <p:nvPr/>
        </p:nvSpPr>
        <p:spPr>
          <a:xfrm>
            <a:off x="542879" y="3574679"/>
            <a:ext cx="1061924"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Page y</a:t>
            </a:r>
          </a:p>
        </p:txBody>
      </p:sp>
      <p:sp>
        <p:nvSpPr>
          <p:cNvPr id="56" name="Rechteck 55">
            <a:extLst>
              <a:ext uri="{FF2B5EF4-FFF2-40B4-BE49-F238E27FC236}">
                <a16:creationId xmlns:a16="http://schemas.microsoft.com/office/drawing/2014/main" id="{F764F443-5503-46A8-A9C5-DA25ABD5BD8A}"/>
              </a:ext>
            </a:extLst>
          </p:cNvPr>
          <p:cNvSpPr/>
          <p:nvPr/>
        </p:nvSpPr>
        <p:spPr>
          <a:xfrm>
            <a:off x="2067951" y="3571943"/>
            <a:ext cx="1550059"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Extension </a:t>
            </a:r>
            <a:r>
              <a:rPr lang="de-DE" sz="1000" dirty="0" err="1">
                <a:solidFill>
                  <a:srgbClr val="002060"/>
                </a:solidFill>
              </a:rPr>
              <a:t>of</a:t>
            </a:r>
            <a:r>
              <a:rPr lang="de-DE" sz="1000" dirty="0">
                <a:solidFill>
                  <a:srgbClr val="002060"/>
                </a:solidFill>
              </a:rPr>
              <a:t> Page y</a:t>
            </a:r>
          </a:p>
        </p:txBody>
      </p:sp>
      <p:sp>
        <p:nvSpPr>
          <p:cNvPr id="57" name="Rechteck 56">
            <a:extLst>
              <a:ext uri="{FF2B5EF4-FFF2-40B4-BE49-F238E27FC236}">
                <a16:creationId xmlns:a16="http://schemas.microsoft.com/office/drawing/2014/main" id="{30C4A29A-B084-46E2-9425-605036AE165F}"/>
              </a:ext>
            </a:extLst>
          </p:cNvPr>
          <p:cNvSpPr/>
          <p:nvPr/>
        </p:nvSpPr>
        <p:spPr>
          <a:xfrm>
            <a:off x="4069954" y="3571943"/>
            <a:ext cx="163614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Codeunit </a:t>
            </a:r>
            <a:r>
              <a:rPr lang="de-DE" sz="1000" dirty="0" err="1">
                <a:solidFill>
                  <a:srgbClr val="002060"/>
                </a:solidFill>
              </a:rPr>
              <a:t>of</a:t>
            </a:r>
            <a:r>
              <a:rPr lang="de-DE" sz="1000" dirty="0">
                <a:solidFill>
                  <a:srgbClr val="002060"/>
                </a:solidFill>
              </a:rPr>
              <a:t> Page y</a:t>
            </a:r>
          </a:p>
        </p:txBody>
      </p:sp>
      <p:sp>
        <p:nvSpPr>
          <p:cNvPr id="58" name="Rechteck 57">
            <a:extLst>
              <a:ext uri="{FF2B5EF4-FFF2-40B4-BE49-F238E27FC236}">
                <a16:creationId xmlns:a16="http://schemas.microsoft.com/office/drawing/2014/main" id="{83B1A6AD-D17A-4658-9C31-0712232C01B9}"/>
              </a:ext>
            </a:extLst>
          </p:cNvPr>
          <p:cNvSpPr/>
          <p:nvPr/>
        </p:nvSpPr>
        <p:spPr>
          <a:xfrm>
            <a:off x="542879" y="3983444"/>
            <a:ext cx="1061924"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Report z</a:t>
            </a:r>
          </a:p>
        </p:txBody>
      </p:sp>
      <p:sp>
        <p:nvSpPr>
          <p:cNvPr id="59" name="Rechteck 58">
            <a:extLst>
              <a:ext uri="{FF2B5EF4-FFF2-40B4-BE49-F238E27FC236}">
                <a16:creationId xmlns:a16="http://schemas.microsoft.com/office/drawing/2014/main" id="{8C2C0905-FAB4-4793-8F98-AA752F26AD34}"/>
              </a:ext>
            </a:extLst>
          </p:cNvPr>
          <p:cNvSpPr/>
          <p:nvPr/>
        </p:nvSpPr>
        <p:spPr>
          <a:xfrm>
            <a:off x="2067951" y="3982124"/>
            <a:ext cx="1550059"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(Report Extension)</a:t>
            </a:r>
          </a:p>
        </p:txBody>
      </p:sp>
      <p:sp>
        <p:nvSpPr>
          <p:cNvPr id="60" name="Rechteck 59">
            <a:extLst>
              <a:ext uri="{FF2B5EF4-FFF2-40B4-BE49-F238E27FC236}">
                <a16:creationId xmlns:a16="http://schemas.microsoft.com/office/drawing/2014/main" id="{30F960EC-574B-477F-84D8-159085A21616}"/>
              </a:ext>
            </a:extLst>
          </p:cNvPr>
          <p:cNvSpPr/>
          <p:nvPr/>
        </p:nvSpPr>
        <p:spPr>
          <a:xfrm>
            <a:off x="4069954" y="3982124"/>
            <a:ext cx="163614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CU </a:t>
            </a:r>
            <a:r>
              <a:rPr lang="de-DE" sz="1000" dirty="0" err="1">
                <a:solidFill>
                  <a:srgbClr val="002060"/>
                </a:solidFill>
              </a:rPr>
              <a:t>of</a:t>
            </a:r>
            <a:r>
              <a:rPr lang="de-DE" sz="1000" dirty="0">
                <a:solidFill>
                  <a:srgbClr val="002060"/>
                </a:solidFill>
              </a:rPr>
              <a:t> Report z</a:t>
            </a:r>
          </a:p>
        </p:txBody>
      </p:sp>
      <p:sp>
        <p:nvSpPr>
          <p:cNvPr id="61" name="Rechteck 60">
            <a:extLst>
              <a:ext uri="{FF2B5EF4-FFF2-40B4-BE49-F238E27FC236}">
                <a16:creationId xmlns:a16="http://schemas.microsoft.com/office/drawing/2014/main" id="{495B63C5-9160-4F85-A43E-469CD186F94A}"/>
              </a:ext>
            </a:extLst>
          </p:cNvPr>
          <p:cNvSpPr/>
          <p:nvPr/>
        </p:nvSpPr>
        <p:spPr>
          <a:xfrm>
            <a:off x="6156062" y="3980936"/>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Layout</a:t>
            </a:r>
          </a:p>
        </p:txBody>
      </p:sp>
      <p:sp>
        <p:nvSpPr>
          <p:cNvPr id="62" name="Rechteck 61">
            <a:extLst>
              <a:ext uri="{FF2B5EF4-FFF2-40B4-BE49-F238E27FC236}">
                <a16:creationId xmlns:a16="http://schemas.microsoft.com/office/drawing/2014/main" id="{0A888F83-E2A3-4DFB-81F4-3900642EA81E}"/>
              </a:ext>
            </a:extLst>
          </p:cNvPr>
          <p:cNvSpPr/>
          <p:nvPr/>
        </p:nvSpPr>
        <p:spPr>
          <a:xfrm>
            <a:off x="542879" y="4392209"/>
            <a:ext cx="1061924"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Codeunit u</a:t>
            </a:r>
          </a:p>
        </p:txBody>
      </p:sp>
      <p:sp>
        <p:nvSpPr>
          <p:cNvPr id="63" name="Rechteck 62">
            <a:extLst>
              <a:ext uri="{FF2B5EF4-FFF2-40B4-BE49-F238E27FC236}">
                <a16:creationId xmlns:a16="http://schemas.microsoft.com/office/drawing/2014/main" id="{0635D433-1AFA-4936-9F15-A6EE2CF416F1}"/>
              </a:ext>
            </a:extLst>
          </p:cNvPr>
          <p:cNvSpPr/>
          <p:nvPr/>
        </p:nvSpPr>
        <p:spPr>
          <a:xfrm>
            <a:off x="2067951" y="4392305"/>
            <a:ext cx="1550059"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i="1" dirty="0">
              <a:solidFill>
                <a:srgbClr val="002060"/>
              </a:solidFill>
            </a:endParaRPr>
          </a:p>
        </p:txBody>
      </p:sp>
      <p:sp>
        <p:nvSpPr>
          <p:cNvPr id="64" name="Rechteck 63">
            <a:extLst>
              <a:ext uri="{FF2B5EF4-FFF2-40B4-BE49-F238E27FC236}">
                <a16:creationId xmlns:a16="http://schemas.microsoft.com/office/drawing/2014/main" id="{8BBF0D4E-3967-40EA-94AD-8FE4548A7033}"/>
              </a:ext>
            </a:extLst>
          </p:cNvPr>
          <p:cNvSpPr/>
          <p:nvPr/>
        </p:nvSpPr>
        <p:spPr>
          <a:xfrm>
            <a:off x="4069954" y="4392305"/>
            <a:ext cx="163614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CU </a:t>
            </a:r>
            <a:r>
              <a:rPr lang="de-DE" sz="1000" dirty="0" err="1">
                <a:solidFill>
                  <a:srgbClr val="002060"/>
                </a:solidFill>
              </a:rPr>
              <a:t>of</a:t>
            </a:r>
            <a:r>
              <a:rPr lang="de-DE" sz="1000" dirty="0">
                <a:solidFill>
                  <a:srgbClr val="002060"/>
                </a:solidFill>
              </a:rPr>
              <a:t> Codeunit u</a:t>
            </a:r>
          </a:p>
        </p:txBody>
      </p:sp>
      <p:sp>
        <p:nvSpPr>
          <p:cNvPr id="65" name="Rechteck 64">
            <a:extLst>
              <a:ext uri="{FF2B5EF4-FFF2-40B4-BE49-F238E27FC236}">
                <a16:creationId xmlns:a16="http://schemas.microsoft.com/office/drawing/2014/main" id="{6679D314-1351-4FCD-80B6-38D6E129336F}"/>
              </a:ext>
            </a:extLst>
          </p:cNvPr>
          <p:cNvSpPr/>
          <p:nvPr/>
        </p:nvSpPr>
        <p:spPr>
          <a:xfrm>
            <a:off x="6156062" y="4390523"/>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66" name="Rechteck 65">
            <a:extLst>
              <a:ext uri="{FF2B5EF4-FFF2-40B4-BE49-F238E27FC236}">
                <a16:creationId xmlns:a16="http://schemas.microsoft.com/office/drawing/2014/main" id="{6F9763D7-9904-4CCD-9CA4-C3CD2A1B9CDE}"/>
              </a:ext>
            </a:extLst>
          </p:cNvPr>
          <p:cNvSpPr/>
          <p:nvPr/>
        </p:nvSpPr>
        <p:spPr>
          <a:xfrm>
            <a:off x="542879" y="4800974"/>
            <a:ext cx="1061924"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XML Port v</a:t>
            </a:r>
          </a:p>
        </p:txBody>
      </p:sp>
      <p:sp>
        <p:nvSpPr>
          <p:cNvPr id="67" name="Rechteck 66">
            <a:extLst>
              <a:ext uri="{FF2B5EF4-FFF2-40B4-BE49-F238E27FC236}">
                <a16:creationId xmlns:a16="http://schemas.microsoft.com/office/drawing/2014/main" id="{2DD1E0A1-897C-41FF-8A80-1A1B75247ED6}"/>
              </a:ext>
            </a:extLst>
          </p:cNvPr>
          <p:cNvSpPr/>
          <p:nvPr/>
        </p:nvSpPr>
        <p:spPr>
          <a:xfrm>
            <a:off x="2067951" y="4802486"/>
            <a:ext cx="1550059"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(?XML Port Extension?)</a:t>
            </a:r>
          </a:p>
        </p:txBody>
      </p:sp>
      <p:sp>
        <p:nvSpPr>
          <p:cNvPr id="68" name="Rechteck 67">
            <a:extLst>
              <a:ext uri="{FF2B5EF4-FFF2-40B4-BE49-F238E27FC236}">
                <a16:creationId xmlns:a16="http://schemas.microsoft.com/office/drawing/2014/main" id="{AE992E52-D403-412B-B294-09B20B7E53FA}"/>
              </a:ext>
            </a:extLst>
          </p:cNvPr>
          <p:cNvSpPr/>
          <p:nvPr/>
        </p:nvSpPr>
        <p:spPr>
          <a:xfrm>
            <a:off x="4069954" y="4802486"/>
            <a:ext cx="163614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CU </a:t>
            </a:r>
            <a:r>
              <a:rPr lang="de-DE" sz="1000" dirty="0" err="1">
                <a:solidFill>
                  <a:srgbClr val="002060"/>
                </a:solidFill>
              </a:rPr>
              <a:t>of</a:t>
            </a:r>
            <a:r>
              <a:rPr lang="de-DE" sz="1000" dirty="0">
                <a:solidFill>
                  <a:srgbClr val="002060"/>
                </a:solidFill>
              </a:rPr>
              <a:t> XML Port v</a:t>
            </a:r>
          </a:p>
        </p:txBody>
      </p:sp>
      <p:sp>
        <p:nvSpPr>
          <p:cNvPr id="69" name="Rechteck 68">
            <a:extLst>
              <a:ext uri="{FF2B5EF4-FFF2-40B4-BE49-F238E27FC236}">
                <a16:creationId xmlns:a16="http://schemas.microsoft.com/office/drawing/2014/main" id="{EB107F6C-B71F-498B-A4D2-5F427204ACAA}"/>
              </a:ext>
            </a:extLst>
          </p:cNvPr>
          <p:cNvSpPr/>
          <p:nvPr/>
        </p:nvSpPr>
        <p:spPr>
          <a:xfrm>
            <a:off x="6156062" y="4800110"/>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70" name="Rechteck 69">
            <a:extLst>
              <a:ext uri="{FF2B5EF4-FFF2-40B4-BE49-F238E27FC236}">
                <a16:creationId xmlns:a16="http://schemas.microsoft.com/office/drawing/2014/main" id="{0447840A-DDF3-4EDA-8D99-65A25F2FA403}"/>
              </a:ext>
            </a:extLst>
          </p:cNvPr>
          <p:cNvSpPr/>
          <p:nvPr/>
        </p:nvSpPr>
        <p:spPr>
          <a:xfrm>
            <a:off x="542879" y="5209739"/>
            <a:ext cx="1061924"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Query w</a:t>
            </a:r>
          </a:p>
        </p:txBody>
      </p:sp>
      <p:sp>
        <p:nvSpPr>
          <p:cNvPr id="71" name="Rechteck 70">
            <a:extLst>
              <a:ext uri="{FF2B5EF4-FFF2-40B4-BE49-F238E27FC236}">
                <a16:creationId xmlns:a16="http://schemas.microsoft.com/office/drawing/2014/main" id="{47655704-25C7-42BF-B9A2-6642D666C4D1}"/>
              </a:ext>
            </a:extLst>
          </p:cNvPr>
          <p:cNvSpPr/>
          <p:nvPr/>
        </p:nvSpPr>
        <p:spPr>
          <a:xfrm>
            <a:off x="2067951" y="5212667"/>
            <a:ext cx="1550059"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(?Query Extension?)</a:t>
            </a:r>
          </a:p>
        </p:txBody>
      </p:sp>
      <p:sp>
        <p:nvSpPr>
          <p:cNvPr id="72" name="Rechteck 71">
            <a:extLst>
              <a:ext uri="{FF2B5EF4-FFF2-40B4-BE49-F238E27FC236}">
                <a16:creationId xmlns:a16="http://schemas.microsoft.com/office/drawing/2014/main" id="{092A9FC5-A083-4961-8178-CD91D1B483D6}"/>
              </a:ext>
            </a:extLst>
          </p:cNvPr>
          <p:cNvSpPr/>
          <p:nvPr/>
        </p:nvSpPr>
        <p:spPr>
          <a:xfrm>
            <a:off x="4069954" y="5212667"/>
            <a:ext cx="163614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CU </a:t>
            </a:r>
            <a:r>
              <a:rPr lang="de-DE" sz="1000" dirty="0" err="1">
                <a:solidFill>
                  <a:srgbClr val="002060"/>
                </a:solidFill>
              </a:rPr>
              <a:t>of</a:t>
            </a:r>
            <a:r>
              <a:rPr lang="de-DE" sz="1000" dirty="0">
                <a:solidFill>
                  <a:srgbClr val="002060"/>
                </a:solidFill>
              </a:rPr>
              <a:t> Query w</a:t>
            </a:r>
          </a:p>
        </p:txBody>
      </p:sp>
      <p:sp>
        <p:nvSpPr>
          <p:cNvPr id="73" name="Rechteck 72">
            <a:extLst>
              <a:ext uri="{FF2B5EF4-FFF2-40B4-BE49-F238E27FC236}">
                <a16:creationId xmlns:a16="http://schemas.microsoft.com/office/drawing/2014/main" id="{71CDE2EE-7DC2-4513-8898-5361E6B997AA}"/>
              </a:ext>
            </a:extLst>
          </p:cNvPr>
          <p:cNvSpPr/>
          <p:nvPr/>
        </p:nvSpPr>
        <p:spPr>
          <a:xfrm>
            <a:off x="6156062" y="5209697"/>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74" name="Rechteck 73">
            <a:extLst>
              <a:ext uri="{FF2B5EF4-FFF2-40B4-BE49-F238E27FC236}">
                <a16:creationId xmlns:a16="http://schemas.microsoft.com/office/drawing/2014/main" id="{6EA05BB7-9427-475C-A1E9-65F8B31E453A}"/>
              </a:ext>
            </a:extLst>
          </p:cNvPr>
          <p:cNvSpPr/>
          <p:nvPr/>
        </p:nvSpPr>
        <p:spPr>
          <a:xfrm>
            <a:off x="542879" y="5618504"/>
            <a:ext cx="1061924"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Enum</a:t>
            </a:r>
            <a:r>
              <a:rPr lang="de-DE" sz="1000" dirty="0">
                <a:solidFill>
                  <a:srgbClr val="002060"/>
                </a:solidFill>
              </a:rPr>
              <a:t> q</a:t>
            </a:r>
          </a:p>
        </p:txBody>
      </p:sp>
      <p:sp>
        <p:nvSpPr>
          <p:cNvPr id="75" name="Rechteck 74">
            <a:extLst>
              <a:ext uri="{FF2B5EF4-FFF2-40B4-BE49-F238E27FC236}">
                <a16:creationId xmlns:a16="http://schemas.microsoft.com/office/drawing/2014/main" id="{51066A92-7F46-468A-8FF3-7CC23A47BCA4}"/>
              </a:ext>
            </a:extLst>
          </p:cNvPr>
          <p:cNvSpPr/>
          <p:nvPr/>
        </p:nvSpPr>
        <p:spPr>
          <a:xfrm>
            <a:off x="2067951" y="5622848"/>
            <a:ext cx="1550059"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Enum</a:t>
            </a:r>
            <a:r>
              <a:rPr lang="de-DE" sz="1000" dirty="0">
                <a:solidFill>
                  <a:srgbClr val="002060"/>
                </a:solidFill>
              </a:rPr>
              <a:t> Extension</a:t>
            </a:r>
          </a:p>
        </p:txBody>
      </p:sp>
      <p:sp>
        <p:nvSpPr>
          <p:cNvPr id="76" name="Rechteck 75">
            <a:extLst>
              <a:ext uri="{FF2B5EF4-FFF2-40B4-BE49-F238E27FC236}">
                <a16:creationId xmlns:a16="http://schemas.microsoft.com/office/drawing/2014/main" id="{F493FCAC-6964-42DC-BAED-7283FDE79444}"/>
              </a:ext>
            </a:extLst>
          </p:cNvPr>
          <p:cNvSpPr/>
          <p:nvPr/>
        </p:nvSpPr>
        <p:spPr>
          <a:xfrm>
            <a:off x="4069954" y="5622848"/>
            <a:ext cx="163614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77" name="Rechteck 76">
            <a:extLst>
              <a:ext uri="{FF2B5EF4-FFF2-40B4-BE49-F238E27FC236}">
                <a16:creationId xmlns:a16="http://schemas.microsoft.com/office/drawing/2014/main" id="{2E8FF1CA-BAFA-4FAC-8F3B-CE442F1241C8}"/>
              </a:ext>
            </a:extLst>
          </p:cNvPr>
          <p:cNvSpPr/>
          <p:nvPr/>
        </p:nvSpPr>
        <p:spPr>
          <a:xfrm>
            <a:off x="6156062" y="5619284"/>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78" name="Rechteck 77">
            <a:extLst>
              <a:ext uri="{FF2B5EF4-FFF2-40B4-BE49-F238E27FC236}">
                <a16:creationId xmlns:a16="http://schemas.microsoft.com/office/drawing/2014/main" id="{56C3655B-ED95-41C4-B224-5621BF18666E}"/>
              </a:ext>
            </a:extLst>
          </p:cNvPr>
          <p:cNvSpPr/>
          <p:nvPr/>
        </p:nvSpPr>
        <p:spPr>
          <a:xfrm>
            <a:off x="542879" y="6027270"/>
            <a:ext cx="1061924"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Control Add-In r</a:t>
            </a:r>
          </a:p>
        </p:txBody>
      </p:sp>
      <p:sp>
        <p:nvSpPr>
          <p:cNvPr id="79" name="Rechteck 78">
            <a:extLst>
              <a:ext uri="{FF2B5EF4-FFF2-40B4-BE49-F238E27FC236}">
                <a16:creationId xmlns:a16="http://schemas.microsoft.com/office/drawing/2014/main" id="{209205D5-A617-406B-9C5A-E13D687ADC58}"/>
              </a:ext>
            </a:extLst>
          </p:cNvPr>
          <p:cNvSpPr/>
          <p:nvPr/>
        </p:nvSpPr>
        <p:spPr>
          <a:xfrm>
            <a:off x="2067951" y="6033026"/>
            <a:ext cx="1550059"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80" name="Rechteck 79">
            <a:extLst>
              <a:ext uri="{FF2B5EF4-FFF2-40B4-BE49-F238E27FC236}">
                <a16:creationId xmlns:a16="http://schemas.microsoft.com/office/drawing/2014/main" id="{E4625BB2-0F62-40FC-B675-86A5C53E6942}"/>
              </a:ext>
            </a:extLst>
          </p:cNvPr>
          <p:cNvSpPr/>
          <p:nvPr/>
        </p:nvSpPr>
        <p:spPr>
          <a:xfrm>
            <a:off x="4069954" y="6033026"/>
            <a:ext cx="163614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CU </a:t>
            </a:r>
            <a:r>
              <a:rPr lang="de-DE" sz="1000" dirty="0" err="1">
                <a:solidFill>
                  <a:srgbClr val="002060"/>
                </a:solidFill>
              </a:rPr>
              <a:t>of</a:t>
            </a:r>
            <a:r>
              <a:rPr lang="de-DE" sz="1000" i="1" dirty="0">
                <a:solidFill>
                  <a:srgbClr val="002060"/>
                </a:solidFill>
              </a:rPr>
              <a:t> </a:t>
            </a:r>
            <a:r>
              <a:rPr lang="de-DE" sz="1000" i="1" dirty="0" err="1">
                <a:solidFill>
                  <a:srgbClr val="002060"/>
                </a:solidFill>
              </a:rPr>
              <a:t>Ctrl</a:t>
            </a:r>
            <a:r>
              <a:rPr lang="de-DE" sz="1000" i="1" dirty="0">
                <a:solidFill>
                  <a:srgbClr val="002060"/>
                </a:solidFill>
              </a:rPr>
              <a:t>. Add-In r</a:t>
            </a:r>
            <a:endParaRPr lang="de-DE" sz="1000" dirty="0">
              <a:solidFill>
                <a:srgbClr val="002060"/>
              </a:solidFill>
            </a:endParaRPr>
          </a:p>
        </p:txBody>
      </p:sp>
      <p:sp>
        <p:nvSpPr>
          <p:cNvPr id="81" name="Rechteck 80">
            <a:extLst>
              <a:ext uri="{FF2B5EF4-FFF2-40B4-BE49-F238E27FC236}">
                <a16:creationId xmlns:a16="http://schemas.microsoft.com/office/drawing/2014/main" id="{E59784B7-7001-426B-9F4F-AB0960D3C4F9}"/>
              </a:ext>
            </a:extLst>
          </p:cNvPr>
          <p:cNvSpPr/>
          <p:nvPr/>
        </p:nvSpPr>
        <p:spPr>
          <a:xfrm>
            <a:off x="6156062" y="6028874"/>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82" name="Rechteck 81">
            <a:extLst>
              <a:ext uri="{FF2B5EF4-FFF2-40B4-BE49-F238E27FC236}">
                <a16:creationId xmlns:a16="http://schemas.microsoft.com/office/drawing/2014/main" id="{ED011DC5-3774-4401-952A-134601C18137}"/>
              </a:ext>
            </a:extLst>
          </p:cNvPr>
          <p:cNvSpPr/>
          <p:nvPr/>
        </p:nvSpPr>
        <p:spPr>
          <a:xfrm>
            <a:off x="6156062" y="3161762"/>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83" name="Rechteck 82">
            <a:extLst>
              <a:ext uri="{FF2B5EF4-FFF2-40B4-BE49-F238E27FC236}">
                <a16:creationId xmlns:a16="http://schemas.microsoft.com/office/drawing/2014/main" id="{009018DB-669D-4D5A-8062-3FB0A20432EA}"/>
              </a:ext>
            </a:extLst>
          </p:cNvPr>
          <p:cNvSpPr/>
          <p:nvPr/>
        </p:nvSpPr>
        <p:spPr>
          <a:xfrm>
            <a:off x="6156062" y="3571349"/>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84" name="Rechteck 83">
            <a:extLst>
              <a:ext uri="{FF2B5EF4-FFF2-40B4-BE49-F238E27FC236}">
                <a16:creationId xmlns:a16="http://schemas.microsoft.com/office/drawing/2014/main" id="{1931CE16-BACB-4EAC-A3D8-9EB2D9916D6F}"/>
              </a:ext>
            </a:extLst>
          </p:cNvPr>
          <p:cNvSpPr/>
          <p:nvPr/>
        </p:nvSpPr>
        <p:spPr>
          <a:xfrm>
            <a:off x="8170783" y="3980936"/>
            <a:ext cx="127655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Report z</a:t>
            </a:r>
          </a:p>
        </p:txBody>
      </p:sp>
      <p:sp>
        <p:nvSpPr>
          <p:cNvPr id="85" name="Rechteck 84">
            <a:extLst>
              <a:ext uri="{FF2B5EF4-FFF2-40B4-BE49-F238E27FC236}">
                <a16:creationId xmlns:a16="http://schemas.microsoft.com/office/drawing/2014/main" id="{BF0FD07F-9098-474C-9F9D-D69FBBDCC51E}"/>
              </a:ext>
            </a:extLst>
          </p:cNvPr>
          <p:cNvSpPr/>
          <p:nvPr/>
        </p:nvSpPr>
        <p:spPr>
          <a:xfrm>
            <a:off x="8170783" y="4390523"/>
            <a:ext cx="127655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Codeunit u</a:t>
            </a:r>
          </a:p>
        </p:txBody>
      </p:sp>
      <p:sp>
        <p:nvSpPr>
          <p:cNvPr id="86" name="Rechteck 85">
            <a:extLst>
              <a:ext uri="{FF2B5EF4-FFF2-40B4-BE49-F238E27FC236}">
                <a16:creationId xmlns:a16="http://schemas.microsoft.com/office/drawing/2014/main" id="{9D39E48E-9BB0-4118-9ADA-0E74DE3A67DA}"/>
              </a:ext>
            </a:extLst>
          </p:cNvPr>
          <p:cNvSpPr/>
          <p:nvPr/>
        </p:nvSpPr>
        <p:spPr>
          <a:xfrm>
            <a:off x="8170783" y="4800110"/>
            <a:ext cx="127655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XML Port v</a:t>
            </a:r>
          </a:p>
        </p:txBody>
      </p:sp>
      <p:sp>
        <p:nvSpPr>
          <p:cNvPr id="87" name="Rechteck 86">
            <a:extLst>
              <a:ext uri="{FF2B5EF4-FFF2-40B4-BE49-F238E27FC236}">
                <a16:creationId xmlns:a16="http://schemas.microsoft.com/office/drawing/2014/main" id="{9EB47430-3402-40FB-BAC2-710EDE25CFC1}"/>
              </a:ext>
            </a:extLst>
          </p:cNvPr>
          <p:cNvSpPr/>
          <p:nvPr/>
        </p:nvSpPr>
        <p:spPr>
          <a:xfrm>
            <a:off x="8170783" y="5209697"/>
            <a:ext cx="127655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Query w</a:t>
            </a:r>
          </a:p>
        </p:txBody>
      </p:sp>
      <p:sp>
        <p:nvSpPr>
          <p:cNvPr id="88" name="Rechteck 87">
            <a:extLst>
              <a:ext uri="{FF2B5EF4-FFF2-40B4-BE49-F238E27FC236}">
                <a16:creationId xmlns:a16="http://schemas.microsoft.com/office/drawing/2014/main" id="{600AEF53-B5A9-44BF-BA34-F501BA38D78E}"/>
              </a:ext>
            </a:extLst>
          </p:cNvPr>
          <p:cNvSpPr/>
          <p:nvPr/>
        </p:nvSpPr>
        <p:spPr>
          <a:xfrm>
            <a:off x="8170783" y="5619284"/>
            <a:ext cx="127655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a:t>
            </a:r>
            <a:r>
              <a:rPr lang="de-DE" sz="1000" i="1" dirty="0" err="1">
                <a:solidFill>
                  <a:srgbClr val="002060"/>
                </a:solidFill>
              </a:rPr>
              <a:t>Enum</a:t>
            </a:r>
            <a:r>
              <a:rPr lang="de-DE" sz="1000" i="1" dirty="0">
                <a:solidFill>
                  <a:srgbClr val="002060"/>
                </a:solidFill>
              </a:rPr>
              <a:t> q</a:t>
            </a:r>
          </a:p>
        </p:txBody>
      </p:sp>
      <p:sp>
        <p:nvSpPr>
          <p:cNvPr id="89" name="Rechteck 88">
            <a:extLst>
              <a:ext uri="{FF2B5EF4-FFF2-40B4-BE49-F238E27FC236}">
                <a16:creationId xmlns:a16="http://schemas.microsoft.com/office/drawing/2014/main" id="{3839C95D-CD73-49EA-A8F9-802EC876458F}"/>
              </a:ext>
            </a:extLst>
          </p:cNvPr>
          <p:cNvSpPr/>
          <p:nvPr/>
        </p:nvSpPr>
        <p:spPr>
          <a:xfrm>
            <a:off x="8170783" y="6028874"/>
            <a:ext cx="127655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a:t>
            </a:r>
            <a:r>
              <a:rPr lang="de-DE" sz="1000" i="1" dirty="0" err="1">
                <a:solidFill>
                  <a:srgbClr val="002060"/>
                </a:solidFill>
              </a:rPr>
              <a:t>Ctrl</a:t>
            </a:r>
            <a:r>
              <a:rPr lang="de-DE" sz="1000" i="1" dirty="0">
                <a:solidFill>
                  <a:srgbClr val="002060"/>
                </a:solidFill>
              </a:rPr>
              <a:t> Add-In r</a:t>
            </a:r>
          </a:p>
        </p:txBody>
      </p:sp>
      <p:sp>
        <p:nvSpPr>
          <p:cNvPr id="90" name="Rechteck 89">
            <a:extLst>
              <a:ext uri="{FF2B5EF4-FFF2-40B4-BE49-F238E27FC236}">
                <a16:creationId xmlns:a16="http://schemas.microsoft.com/office/drawing/2014/main" id="{B6020795-2456-4C22-A3EC-ECA145E52177}"/>
              </a:ext>
            </a:extLst>
          </p:cNvPr>
          <p:cNvSpPr/>
          <p:nvPr/>
        </p:nvSpPr>
        <p:spPr>
          <a:xfrm>
            <a:off x="8170783" y="3161762"/>
            <a:ext cx="127655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Table x</a:t>
            </a:r>
          </a:p>
        </p:txBody>
      </p:sp>
      <p:sp>
        <p:nvSpPr>
          <p:cNvPr id="91" name="Rechteck 90">
            <a:extLst>
              <a:ext uri="{FF2B5EF4-FFF2-40B4-BE49-F238E27FC236}">
                <a16:creationId xmlns:a16="http://schemas.microsoft.com/office/drawing/2014/main" id="{543FAFF9-FFF5-449D-A618-688410A2EB0A}"/>
              </a:ext>
            </a:extLst>
          </p:cNvPr>
          <p:cNvSpPr/>
          <p:nvPr/>
        </p:nvSpPr>
        <p:spPr>
          <a:xfrm>
            <a:off x="8170783" y="3571349"/>
            <a:ext cx="127655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Page y</a:t>
            </a:r>
          </a:p>
        </p:txBody>
      </p:sp>
      <p:sp>
        <p:nvSpPr>
          <p:cNvPr id="92" name="Rechteck 91">
            <a:extLst>
              <a:ext uri="{FF2B5EF4-FFF2-40B4-BE49-F238E27FC236}">
                <a16:creationId xmlns:a16="http://schemas.microsoft.com/office/drawing/2014/main" id="{EBA4116A-6431-4017-88DE-CDEC8B6136CB}"/>
              </a:ext>
            </a:extLst>
          </p:cNvPr>
          <p:cNvSpPr/>
          <p:nvPr/>
        </p:nvSpPr>
        <p:spPr>
          <a:xfrm>
            <a:off x="7158660" y="3980936"/>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err="1">
                <a:solidFill>
                  <a:srgbClr val="002060"/>
                </a:solidFill>
              </a:rPr>
              <a:t>xliff</a:t>
            </a:r>
            <a:r>
              <a:rPr lang="de-DE" sz="1000" i="1" dirty="0">
                <a:solidFill>
                  <a:srgbClr val="002060"/>
                </a:solidFill>
              </a:rPr>
              <a:t> ?</a:t>
            </a:r>
          </a:p>
        </p:txBody>
      </p:sp>
      <p:sp>
        <p:nvSpPr>
          <p:cNvPr id="93" name="Rechteck 92">
            <a:extLst>
              <a:ext uri="{FF2B5EF4-FFF2-40B4-BE49-F238E27FC236}">
                <a16:creationId xmlns:a16="http://schemas.microsoft.com/office/drawing/2014/main" id="{988FF726-54D8-42BC-B85B-A9348782A180}"/>
              </a:ext>
            </a:extLst>
          </p:cNvPr>
          <p:cNvSpPr/>
          <p:nvPr/>
        </p:nvSpPr>
        <p:spPr>
          <a:xfrm>
            <a:off x="7158660" y="4390523"/>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94" name="Rechteck 93">
            <a:extLst>
              <a:ext uri="{FF2B5EF4-FFF2-40B4-BE49-F238E27FC236}">
                <a16:creationId xmlns:a16="http://schemas.microsoft.com/office/drawing/2014/main" id="{070C931F-06C6-43B1-8625-BB6C8A1682EF}"/>
              </a:ext>
            </a:extLst>
          </p:cNvPr>
          <p:cNvSpPr/>
          <p:nvPr/>
        </p:nvSpPr>
        <p:spPr>
          <a:xfrm>
            <a:off x="7158660" y="4800110"/>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err="1">
                <a:solidFill>
                  <a:srgbClr val="002060"/>
                </a:solidFill>
              </a:rPr>
              <a:t>xliff</a:t>
            </a:r>
            <a:r>
              <a:rPr lang="de-DE" sz="1000" i="1" dirty="0">
                <a:solidFill>
                  <a:srgbClr val="002060"/>
                </a:solidFill>
              </a:rPr>
              <a:t> ?</a:t>
            </a:r>
          </a:p>
        </p:txBody>
      </p:sp>
      <p:sp>
        <p:nvSpPr>
          <p:cNvPr id="95" name="Rechteck 94">
            <a:extLst>
              <a:ext uri="{FF2B5EF4-FFF2-40B4-BE49-F238E27FC236}">
                <a16:creationId xmlns:a16="http://schemas.microsoft.com/office/drawing/2014/main" id="{3D0113EB-9178-427E-81A8-45F8CAE701FF}"/>
              </a:ext>
            </a:extLst>
          </p:cNvPr>
          <p:cNvSpPr/>
          <p:nvPr/>
        </p:nvSpPr>
        <p:spPr>
          <a:xfrm>
            <a:off x="7158660" y="5209697"/>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96" name="Rechteck 95">
            <a:extLst>
              <a:ext uri="{FF2B5EF4-FFF2-40B4-BE49-F238E27FC236}">
                <a16:creationId xmlns:a16="http://schemas.microsoft.com/office/drawing/2014/main" id="{94D24DE8-D3C5-48E4-AF78-9B326F73DFB7}"/>
              </a:ext>
            </a:extLst>
          </p:cNvPr>
          <p:cNvSpPr/>
          <p:nvPr/>
        </p:nvSpPr>
        <p:spPr>
          <a:xfrm>
            <a:off x="7158660" y="5619284"/>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97" name="Rechteck 96">
            <a:extLst>
              <a:ext uri="{FF2B5EF4-FFF2-40B4-BE49-F238E27FC236}">
                <a16:creationId xmlns:a16="http://schemas.microsoft.com/office/drawing/2014/main" id="{57C0DC75-39E2-4285-9CCC-6FBB405A0F2D}"/>
              </a:ext>
            </a:extLst>
          </p:cNvPr>
          <p:cNvSpPr/>
          <p:nvPr/>
        </p:nvSpPr>
        <p:spPr>
          <a:xfrm>
            <a:off x="7158660" y="6028874"/>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98" name="Rechteck 97">
            <a:extLst>
              <a:ext uri="{FF2B5EF4-FFF2-40B4-BE49-F238E27FC236}">
                <a16:creationId xmlns:a16="http://schemas.microsoft.com/office/drawing/2014/main" id="{72CD74E0-6A97-406B-8CEE-7260922BF383}"/>
              </a:ext>
            </a:extLst>
          </p:cNvPr>
          <p:cNvSpPr/>
          <p:nvPr/>
        </p:nvSpPr>
        <p:spPr>
          <a:xfrm>
            <a:off x="7158660" y="3161762"/>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99" name="Rechteck 98">
            <a:extLst>
              <a:ext uri="{FF2B5EF4-FFF2-40B4-BE49-F238E27FC236}">
                <a16:creationId xmlns:a16="http://schemas.microsoft.com/office/drawing/2014/main" id="{AC50408F-D042-4051-926D-423519A83551}"/>
              </a:ext>
            </a:extLst>
          </p:cNvPr>
          <p:cNvSpPr/>
          <p:nvPr/>
        </p:nvSpPr>
        <p:spPr>
          <a:xfrm>
            <a:off x="7158660" y="3571349"/>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5" name="Textfeld 4">
            <a:extLst>
              <a:ext uri="{FF2B5EF4-FFF2-40B4-BE49-F238E27FC236}">
                <a16:creationId xmlns:a16="http://schemas.microsoft.com/office/drawing/2014/main" id="{5DDE6D46-1F0A-4D41-ABA6-78D05E900A3F}"/>
              </a:ext>
            </a:extLst>
          </p:cNvPr>
          <p:cNvSpPr txBox="1"/>
          <p:nvPr/>
        </p:nvSpPr>
        <p:spPr>
          <a:xfrm>
            <a:off x="1701199" y="3148616"/>
            <a:ext cx="375368" cy="246221"/>
          </a:xfrm>
          <a:prstGeom prst="rect">
            <a:avLst/>
          </a:prstGeom>
          <a:noFill/>
        </p:spPr>
        <p:txBody>
          <a:bodyPr wrap="square" rtlCol="0">
            <a:spAutoFit/>
          </a:bodyPr>
          <a:lstStyle/>
          <a:p>
            <a:r>
              <a:rPr lang="de-DE" sz="1000" dirty="0" err="1"/>
              <a:t>or</a:t>
            </a:r>
            <a:endParaRPr lang="en-GB" sz="1000" dirty="0"/>
          </a:p>
        </p:txBody>
      </p:sp>
      <p:sp>
        <p:nvSpPr>
          <p:cNvPr id="107" name="Textfeld 106">
            <a:extLst>
              <a:ext uri="{FF2B5EF4-FFF2-40B4-BE49-F238E27FC236}">
                <a16:creationId xmlns:a16="http://schemas.microsoft.com/office/drawing/2014/main" id="{A0A5DF07-33CE-4B24-9013-87E3C1B74C3F}"/>
              </a:ext>
            </a:extLst>
          </p:cNvPr>
          <p:cNvSpPr txBox="1"/>
          <p:nvPr/>
        </p:nvSpPr>
        <p:spPr>
          <a:xfrm>
            <a:off x="1701199" y="3523799"/>
            <a:ext cx="375368" cy="246221"/>
          </a:xfrm>
          <a:prstGeom prst="rect">
            <a:avLst/>
          </a:prstGeom>
          <a:noFill/>
        </p:spPr>
        <p:txBody>
          <a:bodyPr wrap="square" rtlCol="0">
            <a:spAutoFit/>
          </a:bodyPr>
          <a:lstStyle/>
          <a:p>
            <a:r>
              <a:rPr lang="de-DE" sz="1000" dirty="0" err="1"/>
              <a:t>or</a:t>
            </a:r>
            <a:endParaRPr lang="en-GB" sz="1000" dirty="0"/>
          </a:p>
        </p:txBody>
      </p:sp>
      <p:sp>
        <p:nvSpPr>
          <p:cNvPr id="108" name="Textfeld 107">
            <a:extLst>
              <a:ext uri="{FF2B5EF4-FFF2-40B4-BE49-F238E27FC236}">
                <a16:creationId xmlns:a16="http://schemas.microsoft.com/office/drawing/2014/main" id="{6A24D556-9FF5-4E97-B12A-D2FEBB4A8690}"/>
              </a:ext>
            </a:extLst>
          </p:cNvPr>
          <p:cNvSpPr txBox="1"/>
          <p:nvPr/>
        </p:nvSpPr>
        <p:spPr>
          <a:xfrm>
            <a:off x="1701199" y="3936522"/>
            <a:ext cx="375368" cy="246221"/>
          </a:xfrm>
          <a:prstGeom prst="rect">
            <a:avLst/>
          </a:prstGeom>
          <a:noFill/>
        </p:spPr>
        <p:txBody>
          <a:bodyPr wrap="square" rtlCol="0">
            <a:spAutoFit/>
          </a:bodyPr>
          <a:lstStyle/>
          <a:p>
            <a:r>
              <a:rPr lang="de-DE" sz="1000" dirty="0" err="1"/>
              <a:t>or</a:t>
            </a:r>
            <a:endParaRPr lang="en-GB" sz="1000" dirty="0"/>
          </a:p>
        </p:txBody>
      </p:sp>
      <p:sp>
        <p:nvSpPr>
          <p:cNvPr id="109" name="Textfeld 108">
            <a:extLst>
              <a:ext uri="{FF2B5EF4-FFF2-40B4-BE49-F238E27FC236}">
                <a16:creationId xmlns:a16="http://schemas.microsoft.com/office/drawing/2014/main" id="{7DF6718A-776F-450D-9C7D-5EBE163C69FA}"/>
              </a:ext>
            </a:extLst>
          </p:cNvPr>
          <p:cNvSpPr txBox="1"/>
          <p:nvPr/>
        </p:nvSpPr>
        <p:spPr>
          <a:xfrm>
            <a:off x="1708874" y="4774583"/>
            <a:ext cx="375368" cy="246221"/>
          </a:xfrm>
          <a:prstGeom prst="rect">
            <a:avLst/>
          </a:prstGeom>
          <a:noFill/>
        </p:spPr>
        <p:txBody>
          <a:bodyPr wrap="square" rtlCol="0">
            <a:spAutoFit/>
          </a:bodyPr>
          <a:lstStyle/>
          <a:p>
            <a:r>
              <a:rPr lang="de-DE" sz="1000" dirty="0" err="1"/>
              <a:t>or</a:t>
            </a:r>
            <a:endParaRPr lang="en-GB" sz="1000" dirty="0"/>
          </a:p>
        </p:txBody>
      </p:sp>
      <p:sp>
        <p:nvSpPr>
          <p:cNvPr id="110" name="Textfeld 109">
            <a:extLst>
              <a:ext uri="{FF2B5EF4-FFF2-40B4-BE49-F238E27FC236}">
                <a16:creationId xmlns:a16="http://schemas.microsoft.com/office/drawing/2014/main" id="{CC5AEACF-3627-4FC8-B7F1-18D426CA4A5D}"/>
              </a:ext>
            </a:extLst>
          </p:cNvPr>
          <p:cNvSpPr txBox="1"/>
          <p:nvPr/>
        </p:nvSpPr>
        <p:spPr>
          <a:xfrm>
            <a:off x="1701199" y="5167065"/>
            <a:ext cx="375368" cy="246221"/>
          </a:xfrm>
          <a:prstGeom prst="rect">
            <a:avLst/>
          </a:prstGeom>
          <a:noFill/>
        </p:spPr>
        <p:txBody>
          <a:bodyPr wrap="square" rtlCol="0">
            <a:spAutoFit/>
          </a:bodyPr>
          <a:lstStyle/>
          <a:p>
            <a:r>
              <a:rPr lang="de-DE" sz="1000" dirty="0" err="1"/>
              <a:t>or</a:t>
            </a:r>
            <a:endParaRPr lang="en-GB" sz="1000" dirty="0"/>
          </a:p>
        </p:txBody>
      </p:sp>
      <p:sp>
        <p:nvSpPr>
          <p:cNvPr id="111" name="Textfeld 110">
            <a:extLst>
              <a:ext uri="{FF2B5EF4-FFF2-40B4-BE49-F238E27FC236}">
                <a16:creationId xmlns:a16="http://schemas.microsoft.com/office/drawing/2014/main" id="{9BBB4D53-A5D5-42A1-B7F4-2C5F93B1C4EF}"/>
              </a:ext>
            </a:extLst>
          </p:cNvPr>
          <p:cNvSpPr txBox="1"/>
          <p:nvPr/>
        </p:nvSpPr>
        <p:spPr>
          <a:xfrm>
            <a:off x="1708874" y="5594728"/>
            <a:ext cx="375368" cy="246221"/>
          </a:xfrm>
          <a:prstGeom prst="rect">
            <a:avLst/>
          </a:prstGeom>
          <a:noFill/>
        </p:spPr>
        <p:txBody>
          <a:bodyPr wrap="square" rtlCol="0">
            <a:spAutoFit/>
          </a:bodyPr>
          <a:lstStyle/>
          <a:p>
            <a:r>
              <a:rPr lang="de-DE" sz="1000" dirty="0" err="1"/>
              <a:t>or</a:t>
            </a:r>
            <a:endParaRPr lang="en-GB" sz="1000" dirty="0"/>
          </a:p>
        </p:txBody>
      </p:sp>
      <p:sp>
        <p:nvSpPr>
          <p:cNvPr id="7" name="Rechteck 6">
            <a:extLst>
              <a:ext uri="{FF2B5EF4-FFF2-40B4-BE49-F238E27FC236}">
                <a16:creationId xmlns:a16="http://schemas.microsoft.com/office/drawing/2014/main" id="{CD9119AB-E20A-403E-9BC2-A416B0634D3A}"/>
              </a:ext>
            </a:extLst>
          </p:cNvPr>
          <p:cNvSpPr/>
          <p:nvPr/>
        </p:nvSpPr>
        <p:spPr>
          <a:xfrm>
            <a:off x="9915525" y="2952750"/>
            <a:ext cx="819150" cy="3457575"/>
          </a:xfrm>
          <a:prstGeom prst="rect">
            <a:avLst/>
          </a:prstGeom>
          <a:noFill/>
          <a:ln>
            <a:solidFill>
              <a:srgbClr val="0427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983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0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8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8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0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8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9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9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50"/>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5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5" grpId="0" animBg="1"/>
      <p:bldP spid="104" grpId="0" animBg="1"/>
      <p:bldP spid="103" grpId="0" animBg="1"/>
      <p:bldP spid="102" grpId="0" animBg="1"/>
      <p:bldP spid="101" grpId="0" animBg="1"/>
      <p:bldP spid="100" grpId="0" animBg="1"/>
      <p:bldP spid="2" grpId="0" animBg="1"/>
      <p:bldP spid="8"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5" grpId="0"/>
      <p:bldP spid="107" grpId="0"/>
      <p:bldP spid="108" grpId="0"/>
      <p:bldP spid="109" grpId="0"/>
      <p:bldP spid="110" grpId="0"/>
      <p:bldP spid="111"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dirty="0"/>
              <a:t> </a:t>
            </a:r>
            <a:fld id="{F0389FF0-EA6C-204E-82DF-16D97CC1B00E}" type="slidenum">
              <a:rPr lang="de-DE" smtClean="0"/>
              <a:pPr/>
              <a:t>9</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3000" y="375453"/>
            <a:ext cx="11466000" cy="720000"/>
          </a:xfrm>
        </p:spPr>
        <p:txBody>
          <a:bodyPr anchor="t" anchorCtr="0"/>
          <a:lstStyle/>
          <a:p>
            <a:r>
              <a:rPr lang="de-DE" dirty="0" err="1"/>
              <a:t>Programming</a:t>
            </a:r>
            <a:r>
              <a:rPr lang="de-DE" dirty="0"/>
              <a:t> in AL</a:t>
            </a:r>
            <a:br>
              <a:rPr lang="de-DE" dirty="0"/>
            </a:br>
            <a:r>
              <a:rPr lang="de-DE" dirty="0">
                <a:solidFill>
                  <a:schemeClr val="bg2"/>
                </a:solidFill>
              </a:rPr>
              <a:t>APP </a:t>
            </a:r>
            <a:r>
              <a:rPr lang="de-DE" dirty="0" err="1">
                <a:solidFill>
                  <a:schemeClr val="bg2"/>
                </a:solidFill>
              </a:rPr>
              <a:t>Organization</a:t>
            </a:r>
            <a:r>
              <a:rPr lang="de-DE" dirty="0">
                <a:solidFill>
                  <a:schemeClr val="bg2"/>
                </a:solidFill>
              </a:rPr>
              <a:t> -  </a:t>
            </a:r>
            <a:r>
              <a:rPr lang="de-DE" dirty="0" err="1">
                <a:solidFill>
                  <a:schemeClr val="bg2"/>
                </a:solidFill>
              </a:rPr>
              <a:t>Enveloping</a:t>
            </a:r>
            <a:r>
              <a:rPr lang="de-DE" dirty="0">
                <a:solidFill>
                  <a:schemeClr val="bg2"/>
                </a:solidFill>
              </a:rPr>
              <a:t> Folder </a:t>
            </a:r>
            <a:r>
              <a:rPr lang="de-DE" dirty="0" err="1">
                <a:solidFill>
                  <a:schemeClr val="bg2"/>
                </a:solidFill>
              </a:rPr>
              <a:t>Structure</a:t>
            </a:r>
            <a:br>
              <a:rPr lang="de-DE" dirty="0">
                <a:solidFill>
                  <a:schemeClr val="bg2"/>
                </a:solidFill>
              </a:rPr>
            </a:br>
            <a:endParaRPr lang="de-DE" dirty="0">
              <a:solidFill>
                <a:schemeClr val="bg2"/>
              </a:solidFill>
            </a:endParaRPr>
          </a:p>
        </p:txBody>
      </p:sp>
      <p:pic>
        <p:nvPicPr>
          <p:cNvPr id="2" name="Grafik 1">
            <a:extLst>
              <a:ext uri="{FF2B5EF4-FFF2-40B4-BE49-F238E27FC236}">
                <a16:creationId xmlns:a16="http://schemas.microsoft.com/office/drawing/2014/main" id="{3420D8A3-6CF7-49C5-8511-58C0D4CC4395}"/>
              </a:ext>
            </a:extLst>
          </p:cNvPr>
          <p:cNvPicPr>
            <a:picLocks noChangeAspect="1"/>
          </p:cNvPicPr>
          <p:nvPr/>
        </p:nvPicPr>
        <p:blipFill>
          <a:blip r:embed="rId3"/>
          <a:stretch>
            <a:fillRect/>
          </a:stretch>
        </p:blipFill>
        <p:spPr>
          <a:xfrm>
            <a:off x="276225" y="1107079"/>
            <a:ext cx="2022565" cy="5464635"/>
          </a:xfrm>
          <a:prstGeom prst="rect">
            <a:avLst/>
          </a:prstGeom>
        </p:spPr>
      </p:pic>
      <p:cxnSp>
        <p:nvCxnSpPr>
          <p:cNvPr id="7" name="Gerader Verbinder 6">
            <a:extLst>
              <a:ext uri="{FF2B5EF4-FFF2-40B4-BE49-F238E27FC236}">
                <a16:creationId xmlns:a16="http://schemas.microsoft.com/office/drawing/2014/main" id="{A89C14DE-B43E-483A-A6B1-615068F55E2A}"/>
              </a:ext>
            </a:extLst>
          </p:cNvPr>
          <p:cNvCxnSpPr>
            <a:cxnSpLocks/>
            <a:endCxn id="39" idx="1"/>
          </p:cNvCxnSpPr>
          <p:nvPr/>
        </p:nvCxnSpPr>
        <p:spPr>
          <a:xfrm flipV="1">
            <a:off x="1762783" y="2080141"/>
            <a:ext cx="1904341" cy="6057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D13F8A3-B621-41AC-9B90-409C8BDAAE2B}"/>
              </a:ext>
            </a:extLst>
          </p:cNvPr>
          <p:cNvCxnSpPr>
            <a:cxnSpLocks/>
            <a:endCxn id="40" idx="1"/>
          </p:cNvCxnSpPr>
          <p:nvPr/>
        </p:nvCxnSpPr>
        <p:spPr>
          <a:xfrm flipV="1">
            <a:off x="1731600" y="2670730"/>
            <a:ext cx="1935523" cy="2838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6342C1B6-E87F-49DE-9126-2C86D4B94CAC}"/>
              </a:ext>
            </a:extLst>
          </p:cNvPr>
          <p:cNvCxnSpPr>
            <a:cxnSpLocks/>
            <a:endCxn id="41" idx="1"/>
          </p:cNvCxnSpPr>
          <p:nvPr/>
        </p:nvCxnSpPr>
        <p:spPr>
          <a:xfrm>
            <a:off x="1790700" y="3191688"/>
            <a:ext cx="1876424" cy="69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1D2405A6-987B-43A8-A826-337D52F593F9}"/>
              </a:ext>
            </a:extLst>
          </p:cNvPr>
          <p:cNvCxnSpPr>
            <a:cxnSpLocks/>
            <a:endCxn id="42" idx="1"/>
          </p:cNvCxnSpPr>
          <p:nvPr/>
        </p:nvCxnSpPr>
        <p:spPr>
          <a:xfrm>
            <a:off x="1762783" y="3465035"/>
            <a:ext cx="1904341" cy="3394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0F244DBA-0419-4650-941D-1DC50864D16A}"/>
              </a:ext>
            </a:extLst>
          </p:cNvPr>
          <p:cNvCxnSpPr>
            <a:cxnSpLocks/>
            <a:endCxn id="43" idx="1"/>
          </p:cNvCxnSpPr>
          <p:nvPr/>
        </p:nvCxnSpPr>
        <p:spPr>
          <a:xfrm>
            <a:off x="1785098" y="3686175"/>
            <a:ext cx="1882026" cy="463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8B526286-2BB2-4504-9602-A1067F9317C9}"/>
              </a:ext>
            </a:extLst>
          </p:cNvPr>
          <p:cNvCxnSpPr>
            <a:cxnSpLocks/>
            <a:endCxn id="45" idx="1"/>
          </p:cNvCxnSpPr>
          <p:nvPr/>
        </p:nvCxnSpPr>
        <p:spPr>
          <a:xfrm flipV="1">
            <a:off x="2133600" y="4482699"/>
            <a:ext cx="1533524" cy="2326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977F35EC-3DF7-4580-9217-DEFFDC77DA27}"/>
              </a:ext>
            </a:extLst>
          </p:cNvPr>
          <p:cNvCxnSpPr>
            <a:cxnSpLocks/>
            <a:endCxn id="44" idx="1"/>
          </p:cNvCxnSpPr>
          <p:nvPr/>
        </p:nvCxnSpPr>
        <p:spPr>
          <a:xfrm flipV="1">
            <a:off x="1762783" y="4813756"/>
            <a:ext cx="1904342" cy="87466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feld 38">
            <a:extLst>
              <a:ext uri="{FF2B5EF4-FFF2-40B4-BE49-F238E27FC236}">
                <a16:creationId xmlns:a16="http://schemas.microsoft.com/office/drawing/2014/main" id="{E806082D-1FEE-477C-B0FA-625D149EF1DE}"/>
              </a:ext>
            </a:extLst>
          </p:cNvPr>
          <p:cNvSpPr txBox="1"/>
          <p:nvPr/>
        </p:nvSpPr>
        <p:spPr>
          <a:xfrm>
            <a:off x="3667124" y="1895475"/>
            <a:ext cx="7724775" cy="369332"/>
          </a:xfrm>
          <a:prstGeom prst="rect">
            <a:avLst/>
          </a:prstGeom>
          <a:noFill/>
          <a:ln>
            <a:solidFill>
              <a:schemeClr val="accent1"/>
            </a:solidFill>
          </a:ln>
        </p:spPr>
        <p:txBody>
          <a:bodyPr wrap="square" rtlCol="0">
            <a:spAutoFit/>
          </a:bodyPr>
          <a:lstStyle/>
          <a:p>
            <a:r>
              <a:rPr lang="de-DE" dirty="0" err="1"/>
              <a:t>contains</a:t>
            </a:r>
            <a:r>
              <a:rPr lang="de-DE" dirty="0"/>
              <a:t> „</a:t>
            </a:r>
            <a:r>
              <a:rPr lang="de-DE" dirty="0" err="1"/>
              <a:t>launch.json</a:t>
            </a:r>
            <a:r>
              <a:rPr lang="de-DE" dirty="0"/>
              <a:t>“</a:t>
            </a:r>
            <a:endParaRPr lang="en-GB" dirty="0"/>
          </a:p>
        </p:txBody>
      </p:sp>
      <p:sp>
        <p:nvSpPr>
          <p:cNvPr id="40" name="Textfeld 39">
            <a:extLst>
              <a:ext uri="{FF2B5EF4-FFF2-40B4-BE49-F238E27FC236}">
                <a16:creationId xmlns:a16="http://schemas.microsoft.com/office/drawing/2014/main" id="{A8BE7796-BDCB-401C-9332-C6F9CCD3215C}"/>
              </a:ext>
            </a:extLst>
          </p:cNvPr>
          <p:cNvSpPr txBox="1"/>
          <p:nvPr/>
        </p:nvSpPr>
        <p:spPr>
          <a:xfrm>
            <a:off x="3667123" y="2486064"/>
            <a:ext cx="7724775" cy="369332"/>
          </a:xfrm>
          <a:prstGeom prst="rect">
            <a:avLst/>
          </a:prstGeom>
          <a:noFill/>
          <a:ln>
            <a:solidFill>
              <a:schemeClr val="accent1"/>
            </a:solidFill>
          </a:ln>
        </p:spPr>
        <p:txBody>
          <a:bodyPr wrap="square" rtlCol="0">
            <a:spAutoFit/>
          </a:bodyPr>
          <a:lstStyle/>
          <a:p>
            <a:r>
              <a:rPr lang="de-DE" dirty="0" err="1"/>
              <a:t>contains</a:t>
            </a:r>
            <a:r>
              <a:rPr lang="de-DE" dirty="0"/>
              <a:t> </a:t>
            </a:r>
            <a:r>
              <a:rPr lang="de-DE" dirty="0" err="1"/>
              <a:t>assets</a:t>
            </a:r>
            <a:r>
              <a:rPr lang="de-DE" dirty="0"/>
              <a:t> like a logo …</a:t>
            </a:r>
          </a:p>
        </p:txBody>
      </p:sp>
      <p:sp>
        <p:nvSpPr>
          <p:cNvPr id="41" name="Textfeld 40">
            <a:extLst>
              <a:ext uri="{FF2B5EF4-FFF2-40B4-BE49-F238E27FC236}">
                <a16:creationId xmlns:a16="http://schemas.microsoft.com/office/drawing/2014/main" id="{52E5C40A-C8BD-4219-A327-C0316A4BEEBB}"/>
              </a:ext>
            </a:extLst>
          </p:cNvPr>
          <p:cNvSpPr txBox="1"/>
          <p:nvPr/>
        </p:nvSpPr>
        <p:spPr>
          <a:xfrm>
            <a:off x="3667124" y="3076653"/>
            <a:ext cx="7724774" cy="369332"/>
          </a:xfrm>
          <a:prstGeom prst="rect">
            <a:avLst/>
          </a:prstGeom>
          <a:noFill/>
          <a:ln>
            <a:solidFill>
              <a:schemeClr val="accent1"/>
            </a:solidFill>
          </a:ln>
        </p:spPr>
        <p:txBody>
          <a:bodyPr wrap="square" rtlCol="0">
            <a:spAutoFit/>
          </a:bodyPr>
          <a:lstStyle/>
          <a:p>
            <a:r>
              <a:rPr lang="de-DE" dirty="0" err="1"/>
              <a:t>contains</a:t>
            </a:r>
            <a:r>
              <a:rPr lang="de-DE" dirty="0"/>
              <a:t> report </a:t>
            </a:r>
            <a:r>
              <a:rPr lang="de-DE" dirty="0" err="1"/>
              <a:t>layouts</a:t>
            </a:r>
            <a:r>
              <a:rPr lang="de-DE" dirty="0"/>
              <a:t> </a:t>
            </a:r>
            <a:r>
              <a:rPr lang="de-DE" dirty="0" err="1"/>
              <a:t>to</a:t>
            </a:r>
            <a:r>
              <a:rPr lang="de-DE" dirty="0"/>
              <a:t> </a:t>
            </a:r>
            <a:r>
              <a:rPr lang="de-DE" dirty="0" err="1"/>
              <a:t>be</a:t>
            </a:r>
            <a:r>
              <a:rPr lang="de-DE" dirty="0"/>
              <a:t> </a:t>
            </a:r>
            <a:r>
              <a:rPr lang="de-DE" dirty="0" err="1"/>
              <a:t>published</a:t>
            </a:r>
            <a:r>
              <a:rPr lang="de-DE" dirty="0"/>
              <a:t> (</a:t>
            </a:r>
            <a:r>
              <a:rPr lang="de-DE" dirty="0" err="1"/>
              <a:t>c.f</a:t>
            </a:r>
            <a:r>
              <a:rPr lang="de-DE" dirty="0"/>
              <a:t>. </a:t>
            </a:r>
            <a:r>
              <a:rPr lang="de-DE" dirty="0" err="1"/>
              <a:t>below</a:t>
            </a:r>
            <a:r>
              <a:rPr lang="de-DE" dirty="0"/>
              <a:t>.)</a:t>
            </a:r>
          </a:p>
        </p:txBody>
      </p:sp>
      <p:sp>
        <p:nvSpPr>
          <p:cNvPr id="42" name="Textfeld 41">
            <a:extLst>
              <a:ext uri="{FF2B5EF4-FFF2-40B4-BE49-F238E27FC236}">
                <a16:creationId xmlns:a16="http://schemas.microsoft.com/office/drawing/2014/main" id="{DB211508-F95E-4F3F-8DB3-19793E333ED4}"/>
              </a:ext>
            </a:extLst>
          </p:cNvPr>
          <p:cNvSpPr txBox="1"/>
          <p:nvPr/>
        </p:nvSpPr>
        <p:spPr>
          <a:xfrm>
            <a:off x="3667124" y="3602634"/>
            <a:ext cx="7724774" cy="369332"/>
          </a:xfrm>
          <a:prstGeom prst="rect">
            <a:avLst/>
          </a:prstGeom>
          <a:noFill/>
          <a:ln>
            <a:solidFill>
              <a:schemeClr val="accent1"/>
            </a:solidFill>
          </a:ln>
        </p:spPr>
        <p:txBody>
          <a:bodyPr wrap="square" rtlCol="0">
            <a:spAutoFit/>
          </a:bodyPr>
          <a:lstStyle/>
          <a:p>
            <a:r>
              <a:rPr lang="de-DE" dirty="0" err="1"/>
              <a:t>organizes</a:t>
            </a:r>
            <a:r>
              <a:rPr lang="de-DE" dirty="0"/>
              <a:t> </a:t>
            </a:r>
            <a:r>
              <a:rPr lang="de-DE" dirty="0" err="1"/>
              <a:t>the</a:t>
            </a:r>
            <a:r>
              <a:rPr lang="de-DE" dirty="0"/>
              <a:t> </a:t>
            </a:r>
            <a:r>
              <a:rPr lang="de-DE" dirty="0" err="1"/>
              <a:t>actual</a:t>
            </a:r>
            <a:r>
              <a:rPr lang="de-DE" dirty="0"/>
              <a:t> </a:t>
            </a:r>
            <a:r>
              <a:rPr lang="de-DE" dirty="0" err="1"/>
              <a:t>program</a:t>
            </a:r>
            <a:r>
              <a:rPr lang="de-DE" dirty="0"/>
              <a:t> </a:t>
            </a:r>
            <a:r>
              <a:rPr lang="de-DE" dirty="0" err="1"/>
              <a:t>files</a:t>
            </a:r>
            <a:r>
              <a:rPr lang="de-DE" dirty="0"/>
              <a:t>, </a:t>
            </a:r>
            <a:r>
              <a:rPr lang="de-DE" dirty="0" err="1"/>
              <a:t>distinguishes</a:t>
            </a:r>
            <a:r>
              <a:rPr lang="de-DE" dirty="0"/>
              <a:t> …</a:t>
            </a:r>
          </a:p>
        </p:txBody>
      </p:sp>
      <p:sp>
        <p:nvSpPr>
          <p:cNvPr id="43" name="Textfeld 42">
            <a:extLst>
              <a:ext uri="{FF2B5EF4-FFF2-40B4-BE49-F238E27FC236}">
                <a16:creationId xmlns:a16="http://schemas.microsoft.com/office/drawing/2014/main" id="{E5812B4B-22E0-43ED-8265-AD846647F204}"/>
              </a:ext>
            </a:extLst>
          </p:cNvPr>
          <p:cNvSpPr txBox="1"/>
          <p:nvPr/>
        </p:nvSpPr>
        <p:spPr>
          <a:xfrm>
            <a:off x="3667124" y="3980807"/>
            <a:ext cx="7724774" cy="338554"/>
          </a:xfrm>
          <a:prstGeom prst="rect">
            <a:avLst/>
          </a:prstGeom>
          <a:noFill/>
          <a:ln>
            <a:solidFill>
              <a:schemeClr val="accent1"/>
            </a:solidFill>
          </a:ln>
        </p:spPr>
        <p:txBody>
          <a:bodyPr wrap="square" rtlCol="0">
            <a:spAutoFit/>
          </a:bodyPr>
          <a:lstStyle/>
          <a:p>
            <a:r>
              <a:rPr lang="de-DE" sz="1600" dirty="0"/>
              <a:t>      „</a:t>
            </a:r>
            <a:r>
              <a:rPr lang="de-DE" sz="1600" dirty="0" err="1"/>
              <a:t>main</a:t>
            </a:r>
            <a:r>
              <a:rPr lang="de-DE" sz="1600" dirty="0"/>
              <a:t>“: </a:t>
            </a:r>
            <a:r>
              <a:rPr lang="de-DE" sz="1600" dirty="0" err="1"/>
              <a:t>distinguishes</a:t>
            </a:r>
            <a:r>
              <a:rPr lang="de-DE" sz="1600" dirty="0"/>
              <a:t> </a:t>
            </a:r>
            <a:r>
              <a:rPr lang="de-DE" sz="1600" dirty="0" err="1"/>
              <a:t>object</a:t>
            </a:r>
            <a:r>
              <a:rPr lang="de-DE" sz="1600" dirty="0"/>
              <a:t> </a:t>
            </a:r>
            <a:r>
              <a:rPr lang="de-DE" sz="1600" dirty="0" err="1"/>
              <a:t>types</a:t>
            </a:r>
            <a:r>
              <a:rPr lang="de-DE" sz="1600" dirty="0"/>
              <a:t> via </a:t>
            </a:r>
            <a:r>
              <a:rPr lang="de-DE" sz="1600" dirty="0" err="1"/>
              <a:t>subfolder</a:t>
            </a:r>
            <a:r>
              <a:rPr lang="de-DE" sz="1600" dirty="0"/>
              <a:t> </a:t>
            </a:r>
            <a:r>
              <a:rPr lang="de-DE" sz="1600" dirty="0" err="1"/>
              <a:t>structure</a:t>
            </a:r>
            <a:r>
              <a:rPr lang="de-DE" sz="1600" dirty="0"/>
              <a:t> &lt;type&gt;</a:t>
            </a:r>
          </a:p>
        </p:txBody>
      </p:sp>
      <p:sp>
        <p:nvSpPr>
          <p:cNvPr id="44" name="Textfeld 43">
            <a:extLst>
              <a:ext uri="{FF2B5EF4-FFF2-40B4-BE49-F238E27FC236}">
                <a16:creationId xmlns:a16="http://schemas.microsoft.com/office/drawing/2014/main" id="{3C8591FB-E90E-4E79-830B-7560C5AFFD29}"/>
              </a:ext>
            </a:extLst>
          </p:cNvPr>
          <p:cNvSpPr txBox="1"/>
          <p:nvPr/>
        </p:nvSpPr>
        <p:spPr>
          <a:xfrm>
            <a:off x="3667125" y="4644479"/>
            <a:ext cx="7724772" cy="338554"/>
          </a:xfrm>
          <a:prstGeom prst="rect">
            <a:avLst/>
          </a:prstGeom>
          <a:noFill/>
          <a:ln>
            <a:solidFill>
              <a:schemeClr val="accent1"/>
            </a:solidFill>
          </a:ln>
        </p:spPr>
        <p:txBody>
          <a:bodyPr wrap="square" rtlCol="0">
            <a:spAutoFit/>
          </a:bodyPr>
          <a:lstStyle/>
          <a:p>
            <a:r>
              <a:rPr lang="de-DE" sz="1600" dirty="0"/>
              <a:t>      „</a:t>
            </a:r>
            <a:r>
              <a:rPr lang="de-DE" sz="1600" dirty="0" err="1"/>
              <a:t>test</a:t>
            </a:r>
            <a:r>
              <a:rPr lang="de-DE" sz="1600" dirty="0"/>
              <a:t>“: </a:t>
            </a:r>
            <a:r>
              <a:rPr lang="de-DE" sz="1600" dirty="0" err="1"/>
              <a:t>contains</a:t>
            </a:r>
            <a:r>
              <a:rPr lang="de-DE" sz="1600" dirty="0"/>
              <a:t> </a:t>
            </a:r>
            <a:r>
              <a:rPr lang="de-DE" sz="1600" dirty="0" err="1"/>
              <a:t>test</a:t>
            </a:r>
            <a:r>
              <a:rPr lang="de-DE" sz="1600" dirty="0"/>
              <a:t> </a:t>
            </a:r>
            <a:r>
              <a:rPr lang="de-DE" sz="1600" dirty="0" err="1"/>
              <a:t>codeunits</a:t>
            </a:r>
            <a:r>
              <a:rPr lang="de-DE" sz="1600" dirty="0"/>
              <a:t> per GAP</a:t>
            </a:r>
          </a:p>
        </p:txBody>
      </p:sp>
      <p:sp>
        <p:nvSpPr>
          <p:cNvPr id="45" name="Textfeld 44">
            <a:extLst>
              <a:ext uri="{FF2B5EF4-FFF2-40B4-BE49-F238E27FC236}">
                <a16:creationId xmlns:a16="http://schemas.microsoft.com/office/drawing/2014/main" id="{8ED6D89D-DEEE-446B-8BDB-4F2DF3F43DCF}"/>
              </a:ext>
            </a:extLst>
          </p:cNvPr>
          <p:cNvSpPr txBox="1"/>
          <p:nvPr/>
        </p:nvSpPr>
        <p:spPr>
          <a:xfrm>
            <a:off x="3667124" y="4328810"/>
            <a:ext cx="7724773" cy="307777"/>
          </a:xfrm>
          <a:prstGeom prst="rect">
            <a:avLst/>
          </a:prstGeom>
          <a:solidFill>
            <a:srgbClr val="FFFF00"/>
          </a:solidFill>
          <a:ln>
            <a:solidFill>
              <a:schemeClr val="accent1"/>
            </a:solidFill>
          </a:ln>
        </p:spPr>
        <p:txBody>
          <a:bodyPr wrap="square" rtlCol="0">
            <a:spAutoFit/>
          </a:bodyPr>
          <a:lstStyle/>
          <a:p>
            <a:r>
              <a:rPr lang="de-DE" sz="1400" dirty="0"/>
              <a:t>                 &lt;type&gt; </a:t>
            </a:r>
            <a:r>
              <a:rPr lang="de-DE" sz="1400" dirty="0" err="1"/>
              <a:t>folders</a:t>
            </a:r>
            <a:r>
              <a:rPr lang="de-DE" sz="1400" dirty="0"/>
              <a:t>: </a:t>
            </a:r>
            <a:r>
              <a:rPr lang="de-DE" sz="1400" dirty="0" err="1"/>
              <a:t>contains</a:t>
            </a:r>
            <a:r>
              <a:rPr lang="de-DE" sz="1400" dirty="0"/>
              <a:t>    </a:t>
            </a:r>
            <a:r>
              <a:rPr lang="de-DE" sz="1400" b="1" dirty="0" err="1">
                <a:solidFill>
                  <a:srgbClr val="FF0000"/>
                </a:solidFill>
              </a:rPr>
              <a:t>agent</a:t>
            </a:r>
            <a:r>
              <a:rPr lang="de-DE" sz="1400" b="1" dirty="0">
                <a:solidFill>
                  <a:srgbClr val="FF0000"/>
                </a:solidFill>
              </a:rPr>
              <a:t> </a:t>
            </a:r>
            <a:r>
              <a:rPr lang="de-DE" sz="1400" b="1" dirty="0" err="1">
                <a:solidFill>
                  <a:srgbClr val="FF0000"/>
                </a:solidFill>
              </a:rPr>
              <a:t>object</a:t>
            </a:r>
            <a:r>
              <a:rPr lang="de-DE" sz="1400" b="1" dirty="0">
                <a:solidFill>
                  <a:srgbClr val="FF0000"/>
                </a:solidFill>
              </a:rPr>
              <a:t> </a:t>
            </a:r>
            <a:r>
              <a:rPr lang="de-DE" sz="1400" b="1" dirty="0" err="1">
                <a:solidFill>
                  <a:srgbClr val="FF0000"/>
                </a:solidFill>
              </a:rPr>
              <a:t>folders</a:t>
            </a:r>
            <a:r>
              <a:rPr lang="de-DE" sz="1400" b="1" dirty="0">
                <a:solidFill>
                  <a:srgbClr val="FF0000"/>
                </a:solidFill>
              </a:rPr>
              <a:t>   </a:t>
            </a:r>
            <a:r>
              <a:rPr lang="de-DE" sz="1400" dirty="0"/>
              <a:t> (</a:t>
            </a:r>
            <a:r>
              <a:rPr lang="de-DE" sz="1400" dirty="0" err="1"/>
              <a:t>location</a:t>
            </a:r>
            <a:r>
              <a:rPr lang="de-DE" sz="1400" dirty="0"/>
              <a:t> </a:t>
            </a:r>
            <a:r>
              <a:rPr lang="de-DE" sz="1400" dirty="0" err="1"/>
              <a:t>of</a:t>
            </a:r>
            <a:r>
              <a:rPr lang="de-DE" sz="1400" dirty="0"/>
              <a:t> </a:t>
            </a:r>
            <a:r>
              <a:rPr lang="de-DE" sz="1400" dirty="0" err="1"/>
              <a:t>program</a:t>
            </a:r>
            <a:r>
              <a:rPr lang="de-DE" sz="1400" dirty="0"/>
              <a:t> </a:t>
            </a:r>
            <a:r>
              <a:rPr lang="de-DE" sz="1400" dirty="0" err="1"/>
              <a:t>files</a:t>
            </a:r>
            <a:r>
              <a:rPr lang="de-DE" sz="1400" dirty="0"/>
              <a:t>, </a:t>
            </a:r>
            <a:r>
              <a:rPr lang="de-DE" sz="1400" dirty="0" err="1">
                <a:sym typeface="Wingdings" panose="05000000000000000000" pitchFamily="2" charset="2"/>
              </a:rPr>
              <a:t>c.f</a:t>
            </a:r>
            <a:r>
              <a:rPr lang="de-DE" sz="1400" dirty="0">
                <a:sym typeface="Wingdings" panose="05000000000000000000" pitchFamily="2" charset="2"/>
              </a:rPr>
              <a:t>. </a:t>
            </a:r>
            <a:r>
              <a:rPr lang="de-DE" sz="1400" dirty="0" err="1">
                <a:sym typeface="Wingdings" panose="05000000000000000000" pitchFamily="2" charset="2"/>
              </a:rPr>
              <a:t>below</a:t>
            </a:r>
            <a:r>
              <a:rPr lang="de-DE" sz="1400" dirty="0">
                <a:sym typeface="Wingdings" panose="05000000000000000000" pitchFamily="2" charset="2"/>
              </a:rPr>
              <a:t>)</a:t>
            </a:r>
            <a:endParaRPr lang="de-DE" sz="1400" dirty="0"/>
          </a:p>
        </p:txBody>
      </p:sp>
      <p:sp>
        <p:nvSpPr>
          <p:cNvPr id="46" name="Textfeld 45">
            <a:extLst>
              <a:ext uri="{FF2B5EF4-FFF2-40B4-BE49-F238E27FC236}">
                <a16:creationId xmlns:a16="http://schemas.microsoft.com/office/drawing/2014/main" id="{29263E70-9F7F-485F-B122-41FC97967C01}"/>
              </a:ext>
            </a:extLst>
          </p:cNvPr>
          <p:cNvSpPr txBox="1"/>
          <p:nvPr/>
        </p:nvSpPr>
        <p:spPr>
          <a:xfrm>
            <a:off x="3689440" y="5257913"/>
            <a:ext cx="7702456" cy="369332"/>
          </a:xfrm>
          <a:prstGeom prst="rect">
            <a:avLst/>
          </a:prstGeom>
          <a:noFill/>
          <a:ln>
            <a:solidFill>
              <a:schemeClr val="accent1"/>
            </a:solidFill>
          </a:ln>
        </p:spPr>
        <p:txBody>
          <a:bodyPr wrap="square" rtlCol="0">
            <a:spAutoFit/>
          </a:bodyPr>
          <a:lstStyle/>
          <a:p>
            <a:r>
              <a:rPr lang="de-DE" dirty="0" err="1"/>
              <a:t>contains</a:t>
            </a:r>
            <a:r>
              <a:rPr lang="de-DE" dirty="0"/>
              <a:t> </a:t>
            </a:r>
            <a:r>
              <a:rPr lang="de-DE" dirty="0" err="1"/>
              <a:t>translation</a:t>
            </a:r>
            <a:r>
              <a:rPr lang="de-DE" dirty="0"/>
              <a:t> </a:t>
            </a:r>
            <a:r>
              <a:rPr lang="de-DE" dirty="0" err="1"/>
              <a:t>file</a:t>
            </a:r>
            <a:r>
              <a:rPr lang="de-DE" dirty="0"/>
              <a:t> </a:t>
            </a:r>
            <a:r>
              <a:rPr lang="de-DE" dirty="0" err="1"/>
              <a:t>of</a:t>
            </a:r>
            <a:r>
              <a:rPr lang="de-DE" dirty="0"/>
              <a:t> </a:t>
            </a:r>
            <a:r>
              <a:rPr lang="de-DE" dirty="0" err="1"/>
              <a:t>the</a:t>
            </a:r>
            <a:r>
              <a:rPr lang="de-DE" dirty="0"/>
              <a:t> </a:t>
            </a:r>
            <a:r>
              <a:rPr lang="de-DE" dirty="0" err="1"/>
              <a:t>app</a:t>
            </a:r>
            <a:r>
              <a:rPr lang="de-DE" dirty="0"/>
              <a:t>, </a:t>
            </a:r>
            <a:r>
              <a:rPr lang="de-DE" dirty="0" err="1"/>
              <a:t>if</a:t>
            </a:r>
            <a:r>
              <a:rPr lang="de-DE" dirty="0"/>
              <a:t> </a:t>
            </a:r>
            <a:r>
              <a:rPr lang="de-DE" dirty="0" err="1"/>
              <a:t>existing</a:t>
            </a:r>
            <a:r>
              <a:rPr lang="de-DE" dirty="0"/>
              <a:t> (</a:t>
            </a:r>
            <a:r>
              <a:rPr lang="de-DE" dirty="0" err="1"/>
              <a:t>c.f</a:t>
            </a:r>
            <a:r>
              <a:rPr lang="de-DE" dirty="0"/>
              <a:t>. </a:t>
            </a:r>
            <a:r>
              <a:rPr lang="de-DE" dirty="0" err="1"/>
              <a:t>below</a:t>
            </a:r>
            <a:r>
              <a:rPr lang="de-DE" dirty="0"/>
              <a:t>.)</a:t>
            </a:r>
          </a:p>
        </p:txBody>
      </p:sp>
      <p:sp>
        <p:nvSpPr>
          <p:cNvPr id="47" name="Textfeld 46">
            <a:extLst>
              <a:ext uri="{FF2B5EF4-FFF2-40B4-BE49-F238E27FC236}">
                <a16:creationId xmlns:a16="http://schemas.microsoft.com/office/drawing/2014/main" id="{4CBEC819-82D5-45F8-964E-B504C85A10C8}"/>
              </a:ext>
            </a:extLst>
          </p:cNvPr>
          <p:cNvSpPr txBox="1"/>
          <p:nvPr/>
        </p:nvSpPr>
        <p:spPr>
          <a:xfrm>
            <a:off x="3689439" y="5840818"/>
            <a:ext cx="1075936" cy="307777"/>
          </a:xfrm>
          <a:prstGeom prst="rect">
            <a:avLst/>
          </a:prstGeom>
          <a:noFill/>
        </p:spPr>
        <p:txBody>
          <a:bodyPr wrap="none" rtlCol="0">
            <a:spAutoFit/>
          </a:bodyPr>
          <a:lstStyle/>
          <a:p>
            <a:r>
              <a:rPr lang="de-DE" sz="1400" dirty="0" err="1"/>
              <a:t>app.json</a:t>
            </a:r>
            <a:r>
              <a:rPr lang="de-DE" sz="1400" dirty="0"/>
              <a:t> </a:t>
            </a:r>
            <a:r>
              <a:rPr lang="de-DE" sz="1400" dirty="0" err="1"/>
              <a:t>file</a:t>
            </a:r>
            <a:endParaRPr lang="de-DE" sz="1400" dirty="0"/>
          </a:p>
        </p:txBody>
      </p:sp>
      <p:sp>
        <p:nvSpPr>
          <p:cNvPr id="48" name="Textfeld 47">
            <a:extLst>
              <a:ext uri="{FF2B5EF4-FFF2-40B4-BE49-F238E27FC236}">
                <a16:creationId xmlns:a16="http://schemas.microsoft.com/office/drawing/2014/main" id="{FA68703E-1468-4A00-93FA-F1867AE62AD0}"/>
              </a:ext>
            </a:extLst>
          </p:cNvPr>
          <p:cNvSpPr txBox="1"/>
          <p:nvPr/>
        </p:nvSpPr>
        <p:spPr>
          <a:xfrm>
            <a:off x="3674492" y="6223486"/>
            <a:ext cx="7457426" cy="307777"/>
          </a:xfrm>
          <a:prstGeom prst="rect">
            <a:avLst/>
          </a:prstGeom>
          <a:noFill/>
        </p:spPr>
        <p:txBody>
          <a:bodyPr wrap="none" rtlCol="0">
            <a:spAutoFit/>
          </a:bodyPr>
          <a:lstStyle/>
          <a:p>
            <a:r>
              <a:rPr lang="de-DE" sz="1400" dirty="0" err="1"/>
              <a:t>app.tags</a:t>
            </a:r>
            <a:r>
              <a:rPr lang="de-DE" sz="1400" dirty="0"/>
              <a:t> (</a:t>
            </a:r>
            <a:r>
              <a:rPr lang="de-DE" sz="1400" dirty="0" err="1"/>
              <a:t>file</a:t>
            </a:r>
            <a:r>
              <a:rPr lang="de-DE" sz="1400" dirty="0"/>
              <a:t>): </a:t>
            </a:r>
            <a:r>
              <a:rPr lang="de-DE" sz="1400" dirty="0" err="1"/>
              <a:t>contains</a:t>
            </a:r>
            <a:r>
              <a:rPr lang="de-DE" sz="1400" dirty="0"/>
              <a:t> </a:t>
            </a:r>
            <a:r>
              <a:rPr lang="de-DE" sz="1400" dirty="0" err="1"/>
              <a:t>collection</a:t>
            </a:r>
            <a:r>
              <a:rPr lang="de-DE" sz="1400" dirty="0"/>
              <a:t> </a:t>
            </a:r>
            <a:r>
              <a:rPr lang="de-DE" sz="1400" dirty="0" err="1"/>
              <a:t>of</a:t>
            </a:r>
            <a:r>
              <a:rPr lang="de-DE" sz="1400" dirty="0"/>
              <a:t> „GAP“-tags </a:t>
            </a:r>
            <a:r>
              <a:rPr lang="de-DE" sz="1400" dirty="0" err="1"/>
              <a:t>representing</a:t>
            </a:r>
            <a:r>
              <a:rPr lang="de-DE" sz="1400" dirty="0"/>
              <a:t> al GAPs </a:t>
            </a:r>
            <a:r>
              <a:rPr lang="de-DE" sz="1400" dirty="0" err="1"/>
              <a:t>implemented</a:t>
            </a:r>
            <a:r>
              <a:rPr lang="de-DE" sz="1400" dirty="0"/>
              <a:t> so </a:t>
            </a:r>
            <a:r>
              <a:rPr lang="de-DE" sz="1400" dirty="0" err="1"/>
              <a:t>far</a:t>
            </a:r>
            <a:r>
              <a:rPr lang="de-DE" sz="1400" dirty="0"/>
              <a:t>, </a:t>
            </a:r>
            <a:r>
              <a:rPr lang="de-DE" sz="1400" dirty="0" err="1"/>
              <a:t>c.f</a:t>
            </a:r>
            <a:r>
              <a:rPr lang="de-DE" sz="1400" dirty="0"/>
              <a:t>. </a:t>
            </a:r>
            <a:r>
              <a:rPr lang="de-DE" sz="1400" dirty="0" err="1"/>
              <a:t>below</a:t>
            </a:r>
            <a:endParaRPr lang="de-DE" sz="1400" dirty="0"/>
          </a:p>
        </p:txBody>
      </p:sp>
      <p:cxnSp>
        <p:nvCxnSpPr>
          <p:cNvPr id="52" name="Gerader Verbinder 51">
            <a:extLst>
              <a:ext uri="{FF2B5EF4-FFF2-40B4-BE49-F238E27FC236}">
                <a16:creationId xmlns:a16="http://schemas.microsoft.com/office/drawing/2014/main" id="{2A6CDFC5-F5F8-4FCC-A1FB-EB2765F02950}"/>
              </a:ext>
            </a:extLst>
          </p:cNvPr>
          <p:cNvCxnSpPr>
            <a:cxnSpLocks/>
            <a:endCxn id="46" idx="1"/>
          </p:cNvCxnSpPr>
          <p:nvPr/>
        </p:nvCxnSpPr>
        <p:spPr>
          <a:xfrm flipV="1">
            <a:off x="2038350" y="5442579"/>
            <a:ext cx="1651090" cy="4438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690066"/>
      </p:ext>
    </p:extLst>
  </p:cSld>
  <p:clrMapOvr>
    <a:masterClrMapping/>
  </p:clrMapOvr>
</p:sld>
</file>

<file path=ppt/theme/theme1.xml><?xml version="1.0" encoding="utf-8"?>
<a:theme xmlns:a="http://schemas.openxmlformats.org/drawingml/2006/main" name="CC Powerpoint_Master_de">
  <a:themeElements>
    <a:clrScheme name="Benutzerdefiniert 12">
      <a:dk1>
        <a:srgbClr val="57666D"/>
      </a:dk1>
      <a:lt1>
        <a:srgbClr val="FFFFFF"/>
      </a:lt1>
      <a:dk2>
        <a:srgbClr val="57666D"/>
      </a:dk2>
      <a:lt2>
        <a:srgbClr val="F5A748"/>
      </a:lt2>
      <a:accent1>
        <a:srgbClr val="C4DCF1"/>
      </a:accent1>
      <a:accent2>
        <a:srgbClr val="D3DF89"/>
      </a:accent2>
      <a:accent3>
        <a:srgbClr val="AAAAAA"/>
      </a:accent3>
      <a:accent4>
        <a:srgbClr val="F5A748"/>
      </a:accent4>
      <a:accent5>
        <a:srgbClr val="57666D"/>
      </a:accent5>
      <a:accent6>
        <a:srgbClr val="04276E"/>
      </a:accent6>
      <a:hlink>
        <a:srgbClr val="F5A748"/>
      </a:hlink>
      <a:folHlink>
        <a:srgbClr val="F5A748"/>
      </a:folHlink>
    </a:clrScheme>
    <a:fontScheme name="CC CI Fon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MO_CONSULT_Master_ger" id="{9F2EBE57-7C07-47B7-987E-FAAE69D1AEDD}" vid="{22327220-AB57-4B43-8742-BEBA54EA18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6987396D9E00F409E06A35DC42C2E71" ma:contentTypeVersion="2" ma:contentTypeDescription="Create a new document." ma:contentTypeScope="" ma:versionID="fad9abddf1250dd635ba4a3ada6a32b2">
  <xsd:schema xmlns:xsd="http://www.w3.org/2001/XMLSchema" xmlns:xs="http://www.w3.org/2001/XMLSchema" xmlns:p="http://schemas.microsoft.com/office/2006/metadata/properties" xmlns:ns2="8e1d86e0-4773-442a-b4ce-e3e405a79a57" targetNamespace="http://schemas.microsoft.com/office/2006/metadata/properties" ma:root="true" ma:fieldsID="da751ec873dddd0ae253b1a5b700d9f3" ns2:_="">
    <xsd:import namespace="8e1d86e0-4773-442a-b4ce-e3e405a79a5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1d86e0-4773-442a-b4ce-e3e405a79a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8AFA90-FB33-4D4C-AE6E-75F6F2BBEEAA}">
  <ds:schemaRefs>
    <ds:schemaRef ds:uri="http://schemas.microsoft.com/sharepoint/v3/contenttype/forms"/>
  </ds:schemaRefs>
</ds:datastoreItem>
</file>

<file path=customXml/itemProps2.xml><?xml version="1.0" encoding="utf-8"?>
<ds:datastoreItem xmlns:ds="http://schemas.openxmlformats.org/officeDocument/2006/customXml" ds:itemID="{64265CDB-1D76-4595-A44E-F1D914D0290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8e1d86e0-4773-442a-b4ce-e3e405a79a57"/>
    <ds:schemaRef ds:uri="http://www.w3.org/XML/1998/namespace"/>
    <ds:schemaRef ds:uri="http://purl.org/dc/dcmitype/"/>
  </ds:schemaRefs>
</ds:datastoreItem>
</file>

<file path=customXml/itemProps3.xml><?xml version="1.0" encoding="utf-8"?>
<ds:datastoreItem xmlns:ds="http://schemas.openxmlformats.org/officeDocument/2006/customXml" ds:itemID="{973D4661-CF19-4E51-A02F-AB0E8322526B}">
  <ds:schemaRefs>
    <ds:schemaRef ds:uri="8e1d86e0-4773-442a-b4ce-e3e405a79a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5730</Words>
  <Application>Microsoft Office PowerPoint</Application>
  <PresentationFormat>Breitbild</PresentationFormat>
  <Paragraphs>956</Paragraphs>
  <Slides>69</Slides>
  <Notes>8</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69</vt:i4>
      </vt:variant>
    </vt:vector>
  </HeadingPairs>
  <TitlesOfParts>
    <vt:vector size="77" baseType="lpstr">
      <vt:lpstr>Arial</vt:lpstr>
      <vt:lpstr>Arial Black</vt:lpstr>
      <vt:lpstr>Calibri</vt:lpstr>
      <vt:lpstr>Calibri Light</vt:lpstr>
      <vt:lpstr>Lucida Grande</vt:lpstr>
      <vt:lpstr>Wingdings</vt:lpstr>
      <vt:lpstr>CC Powerpoint_Master_de</vt:lpstr>
      <vt:lpstr>Objekt-Manager-Shellobjekt</vt:lpstr>
      <vt:lpstr>Microsoft AL </vt:lpstr>
      <vt:lpstr>Core Statements on the subject of Programming AL What the wise man says</vt:lpstr>
      <vt:lpstr>PowerPoint-Präsentation</vt:lpstr>
      <vt:lpstr>Literature / further Reading &amp; Watching</vt:lpstr>
      <vt:lpstr>Boundary Conditions / Setups: HowTo handle a Project Specifying BC Target                                                                                           launch.json</vt:lpstr>
      <vt:lpstr>PowerPoint-Präsentation</vt:lpstr>
      <vt:lpstr>PowerPoint-Präsentation</vt:lpstr>
      <vt:lpstr>PowerPoint-Präsentation</vt:lpstr>
      <vt:lpstr>Programming in AL APP Organization -  Enveloping Folder Structure </vt:lpstr>
      <vt:lpstr>PowerPoint-Präsentation</vt:lpstr>
      <vt:lpstr>PowerPoint-Präsentation</vt:lpstr>
      <vt:lpstr>PowerPoint-Präsentation</vt:lpstr>
      <vt:lpstr>PowerPoint-Präsentation</vt:lpstr>
      <vt:lpstr>PowerPoint-Präsentation</vt:lpstr>
      <vt:lpstr>HandsOn – Exercise 1 | Hello World: our very first page extension</vt:lpstr>
      <vt:lpstr>PowerPoint-Präsentation</vt:lpstr>
      <vt:lpstr>HandsOn  – Exercise 2 | Deinstalling the app (via Client)</vt:lpstr>
      <vt:lpstr>PowerPoint-Präsentation</vt:lpstr>
      <vt:lpstr>PowerPoint-Präsentation</vt:lpstr>
      <vt:lpstr>PowerPoint-Präsentation</vt:lpstr>
      <vt:lpstr>PowerPoint-Präsentation</vt:lpstr>
      <vt:lpstr>HandsOn – Exercise 4 | intelliSense  </vt:lpstr>
      <vt:lpstr>PowerPoint-Präsentation</vt:lpstr>
      <vt:lpstr>HandsOn – Exercise 5 | CaptionML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Code</dc:title>
  <cp:lastModifiedBy>Michael Promberger</cp:lastModifiedBy>
  <cp:revision>502</cp:revision>
  <dcterms:modified xsi:type="dcterms:W3CDTF">2019-02-15T10:06:29Z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0x010100D6987396D9E00F409E06A35DC42C2E71</vt:lpwstr>
  </property>
  <property fmtid="{D5CDD505-2E9C-101B-9397-08002B2CF9AE}" pid="3" name="nbaf9c74a3c545d6a9383e4e2003a3e3">
    <vt:lpwstr>Präsentation (Vorlage)|d0d573b0-0449-4b01-8106-9851ad5cf732</vt:lpwstr>
  </property>
  <property fmtid="{D5CDD505-2E9C-101B-9397-08002B2CF9AE}" pid="4" name="_dlc_DocIdItemGuid">
    <vt:lpwstr>0f41c0da-1474-46c1-85ca-52c7c26d8003</vt:lpwstr>
  </property>
  <property fmtid="{D5CDD505-2E9C-101B-9397-08002B2CF9AE}" pid="5" name="Solution">
    <vt:lpwstr>11;#n/a|7a630714-329f-4c83-9e8d-cf0cdc2d2f78</vt:lpwstr>
  </property>
  <property fmtid="{D5CDD505-2E9C-101B-9397-08002B2CF9AE}" pid="6" name="Baseversion">
    <vt:lpwstr>10;#n/a|7a630714-329f-4c83-9e8d-cf0cdc2d2f78</vt:lpwstr>
  </property>
  <property fmtid="{D5CDD505-2E9C-101B-9397-08002B2CF9AE}" pid="7" name="Sales_Documenttype">
    <vt:lpwstr/>
  </property>
  <property fmtid="{D5CDD505-2E9C-101B-9397-08002B2CF9AE}" pid="8" name="j695ce0a7fd64c9389d4e9d7df820964">
    <vt:lpwstr/>
  </property>
  <property fmtid="{D5CDD505-2E9C-101B-9397-08002B2CF9AE}" pid="9" name="ed2d63125db242e7b4e3e6975163fe39">
    <vt:lpwstr/>
  </property>
  <property fmtid="{D5CDD505-2E9C-101B-9397-08002B2CF9AE}" pid="10" name="CC_Location">
    <vt:lpwstr/>
  </property>
  <property fmtid="{D5CDD505-2E9C-101B-9397-08002B2CF9AE}" pid="11" name="Sales_Tag">
    <vt:lpwstr/>
  </property>
  <property fmtid="{D5CDD505-2E9C-101B-9397-08002B2CF9AE}" pid="12" name="OPS_Documenttype">
    <vt:lpwstr>33;#Präsentation (Produkt)|275c04db-5f99-4852-bf1f-d2d4c2ff0be3</vt:lpwstr>
  </property>
  <property fmtid="{D5CDD505-2E9C-101B-9397-08002B2CF9AE}" pid="13" name="OPS Tag">
    <vt:lpwstr>75;#Marketing Document|e7cd4e59-1784-4566-8522-cf2c48a83cdc</vt:lpwstr>
  </property>
  <property fmtid="{D5CDD505-2E9C-101B-9397-08002B2CF9AE}" pid="14" name="e5ed383594754bfa8a0d2024692e3c1f">
    <vt:lpwstr/>
  </property>
  <property fmtid="{D5CDD505-2E9C-101B-9397-08002B2CF9AE}" pid="15" name="Template_Type">
    <vt:lpwstr>275;#Präsentation (Vorlage)|d0d573b0-0449-4b01-8106-9851ad5cf732</vt:lpwstr>
  </property>
</Properties>
</file>